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6"/>
  </p:notesMasterIdLst>
  <p:sldIdLst>
    <p:sldId id="2147376742" r:id="rId2"/>
    <p:sldId id="1107" r:id="rId3"/>
    <p:sldId id="2147474451" r:id="rId4"/>
    <p:sldId id="2147474459" r:id="rId5"/>
    <p:sldId id="2147474452" r:id="rId6"/>
    <p:sldId id="2147474453" r:id="rId7"/>
    <p:sldId id="2147474461" r:id="rId8"/>
    <p:sldId id="2147474454" r:id="rId9"/>
    <p:sldId id="2147474457" r:id="rId10"/>
    <p:sldId id="2147474458" r:id="rId11"/>
    <p:sldId id="2147474455" r:id="rId12"/>
    <p:sldId id="2147474460" r:id="rId13"/>
    <p:sldId id="2147474456" r:id="rId14"/>
    <p:sldId id="2147376067" r:id="rId15"/>
  </p:sldIdLst>
  <p:sldSz cx="12801600" cy="7772400"/>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irum Nakie" initials="GN" lastIdx="1" clrIdx="0">
    <p:extLst>
      <p:ext uri="{19B8F6BF-5375-455C-9EA6-DF929625EA0E}">
        <p15:presenceInfo xmlns:p15="http://schemas.microsoft.com/office/powerpoint/2012/main" userId="2b55ba9b8d22bce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1" d="100"/>
          <a:sy n="61" d="100"/>
        </p:scale>
        <p:origin x="984" y="42"/>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70" d="100"/>
          <a:sy n="70" d="100"/>
        </p:scale>
        <p:origin x="1956"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DDE408BE-6B62-4857-AA6A-AED5E6E1A5E7}" type="datetimeFigureOut">
              <a:rPr lang="en-US" smtClean="0"/>
              <a:t>11/18/2025</a:t>
            </a:fld>
            <a:endParaRPr lang="en-US"/>
          </a:p>
        </p:txBody>
      </p:sp>
      <p:sp>
        <p:nvSpPr>
          <p:cNvPr id="4" name="Slide Image Placeholder 3"/>
          <p:cNvSpPr>
            <a:spLocks noGrp="1" noRot="1" noChangeAspect="1"/>
          </p:cNvSpPr>
          <p:nvPr>
            <p:ph type="sldImg" idx="2"/>
          </p:nvPr>
        </p:nvSpPr>
        <p:spPr>
          <a:xfrm>
            <a:off x="2665413" y="857250"/>
            <a:ext cx="3813175"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EF6ECE4D-08DF-4459-BE32-FAEB6A123C9B}" type="slidenum">
              <a:rPr lang="en-US" smtClean="0"/>
              <a:t>‹#›</a:t>
            </a:fld>
            <a:endParaRPr lang="en-US"/>
          </a:p>
        </p:txBody>
      </p:sp>
    </p:spTree>
    <p:extLst>
      <p:ext uri="{BB962C8B-B14F-4D97-AF65-F5344CB8AC3E}">
        <p14:creationId xmlns:p14="http://schemas.microsoft.com/office/powerpoint/2010/main" val="9842861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3C95666-BA10-E3DB-00CC-CA66BE0B3DD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 y="-1"/>
            <a:ext cx="12801601" cy="7772400"/>
          </a:xfrm>
          <a:prstGeom prst="rect">
            <a:avLst/>
          </a:prstGeom>
        </p:spPr>
      </p:pic>
      <p:pic>
        <p:nvPicPr>
          <p:cNvPr id="17" name="Picture 16">
            <a:extLst>
              <a:ext uri="{FF2B5EF4-FFF2-40B4-BE49-F238E27FC236}">
                <a16:creationId xmlns:a16="http://schemas.microsoft.com/office/drawing/2014/main" id="{8CF19FB4-8D52-EF20-55C5-241FDF119A8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36229"/>
            <a:ext cx="12801600" cy="7808628"/>
          </a:xfrm>
          <a:prstGeom prst="rect">
            <a:avLst/>
          </a:prstGeom>
        </p:spPr>
      </p:pic>
      <p:sp>
        <p:nvSpPr>
          <p:cNvPr id="18" name="Title 1">
            <a:extLst>
              <a:ext uri="{FF2B5EF4-FFF2-40B4-BE49-F238E27FC236}">
                <a16:creationId xmlns:a16="http://schemas.microsoft.com/office/drawing/2014/main" id="{5A428E48-0330-F113-35C8-4A7A6F700C5B}"/>
              </a:ext>
            </a:extLst>
          </p:cNvPr>
          <p:cNvSpPr>
            <a:spLocks noGrp="1"/>
          </p:cNvSpPr>
          <p:nvPr>
            <p:ph type="ctrTitle"/>
          </p:nvPr>
        </p:nvSpPr>
        <p:spPr>
          <a:xfrm>
            <a:off x="627588" y="1838812"/>
            <a:ext cx="11887200" cy="1306285"/>
          </a:xfrm>
          <a:prstGeom prst="rect">
            <a:avLst/>
          </a:prstGeom>
        </p:spPr>
        <p:txBody>
          <a:bodyPr anchor="b">
            <a:normAutofit/>
          </a:bodyPr>
          <a:lstStyle>
            <a:lvl1pPr algn="r">
              <a:defRPr sz="4000">
                <a:solidFill>
                  <a:schemeClr val="bg1">
                    <a:lumMod val="95000"/>
                  </a:schemeClr>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9" name="Subtitle 2">
            <a:extLst>
              <a:ext uri="{FF2B5EF4-FFF2-40B4-BE49-F238E27FC236}">
                <a16:creationId xmlns:a16="http://schemas.microsoft.com/office/drawing/2014/main" id="{6F1532B6-605F-EF33-ABFE-93D57832B43F}"/>
              </a:ext>
            </a:extLst>
          </p:cNvPr>
          <p:cNvSpPr>
            <a:spLocks noGrp="1"/>
          </p:cNvSpPr>
          <p:nvPr>
            <p:ph type="subTitle" idx="1" hasCustomPrompt="1"/>
          </p:nvPr>
        </p:nvSpPr>
        <p:spPr>
          <a:xfrm>
            <a:off x="1757851" y="3605136"/>
            <a:ext cx="10428894" cy="3618057"/>
          </a:xfrm>
          <a:prstGeom prst="rect">
            <a:avLst/>
          </a:prstGeom>
        </p:spPr>
        <p:txBody>
          <a:bodyPr>
            <a:normAutofit/>
          </a:bodyPr>
          <a:lstStyle>
            <a:lvl1pPr marL="0" indent="0" algn="ctr" defTabSz="914400" rtl="0" eaLnBrk="1" latinLnBrk="0" hangingPunct="1">
              <a:lnSpc>
                <a:spcPct val="100000"/>
              </a:lnSpc>
              <a:buNone/>
              <a:defRPr sz="2400">
                <a:solidFill>
                  <a:schemeClr val="bg1">
                    <a:lumMod val="95000"/>
                  </a:schemeClr>
                </a:solidFill>
                <a:latin typeface="Arial" panose="020B0604020202020204" pitchFamily="34" charset="0"/>
                <a:cs typeface="Arial" panose="020B0604020202020204" pitchFamily="34" charset="0"/>
              </a:defRPr>
            </a:lvl1pPr>
            <a:lvl2pPr marL="480060" indent="0" algn="ctr">
              <a:buNone/>
              <a:defRPr sz="2100"/>
            </a:lvl2pPr>
            <a:lvl3pPr marL="960120" indent="0" algn="ctr">
              <a:buNone/>
              <a:defRPr sz="1890"/>
            </a:lvl3pPr>
            <a:lvl4pPr marL="1440180" indent="0" algn="ctr">
              <a:buNone/>
              <a:defRPr sz="1680"/>
            </a:lvl4pPr>
            <a:lvl5pPr marL="1920240" indent="0" algn="ctr">
              <a:buNone/>
              <a:defRPr sz="1680"/>
            </a:lvl5pPr>
            <a:lvl6pPr marL="2400300" indent="0" algn="ctr">
              <a:buNone/>
              <a:defRPr sz="1680"/>
            </a:lvl6pPr>
            <a:lvl7pPr marL="2880360" indent="0" algn="ctr">
              <a:buNone/>
              <a:defRPr sz="1680"/>
            </a:lvl7pPr>
            <a:lvl8pPr marL="3360420" indent="0" algn="ctr">
              <a:buNone/>
              <a:defRPr sz="1680"/>
            </a:lvl8pPr>
            <a:lvl9pPr marL="3840480" indent="0" algn="ctr">
              <a:buNone/>
              <a:defRPr sz="1680"/>
            </a:lvl9pPr>
          </a:lstStyle>
          <a:p>
            <a:pPr marL="0" algn="ctr" defTabSz="914400" rtl="0" eaLnBrk="1" latinLnBrk="0" hangingPunct="1">
              <a:lnSpc>
                <a:spcPct val="100000"/>
              </a:lnSpc>
            </a:pPr>
            <a:r>
              <a:rPr lang="en-US" sz="4400" b="1" kern="1200" dirty="0">
                <a:solidFill>
                  <a:schemeClr val="accent4">
                    <a:lumMod val="20000"/>
                    <a:lumOff val="80000"/>
                  </a:schemeClr>
                </a:solidFill>
                <a:latin typeface="Times New Roman" panose="02020603050405020304" pitchFamily="18" charset="0"/>
                <a:ea typeface="+mn-ea"/>
                <a:cs typeface="Times New Roman" panose="02020603050405020304" pitchFamily="18" charset="0"/>
              </a:rPr>
              <a:t>Translating Research into Action: Strengthening Public Health Systems in Crisis-Affected Settings </a:t>
            </a:r>
          </a:p>
          <a:p>
            <a:pPr algn="ctr">
              <a:lnSpc>
                <a:spcPct val="150000"/>
              </a:lnSpc>
            </a:pPr>
            <a:r>
              <a:rPr lang="en-US" sz="3200" b="1" dirty="0">
                <a:solidFill>
                  <a:schemeClr val="accent4">
                    <a:lumMod val="20000"/>
                    <a:lumOff val="80000"/>
                  </a:schemeClr>
                </a:solidFill>
                <a:latin typeface="Times New Roman" panose="02020603050405020304" pitchFamily="18" charset="0"/>
                <a:cs typeface="Times New Roman" panose="02020603050405020304" pitchFamily="18" charset="0"/>
              </a:rPr>
              <a:t>APHI-FHEI/Forum for Higher Education Institutions in Amhara Region 4th Joint International Research Conference</a:t>
            </a:r>
          </a:p>
          <a:p>
            <a:pPr algn="ctr">
              <a:lnSpc>
                <a:spcPct val="150000"/>
              </a:lnSpc>
            </a:pPr>
            <a:r>
              <a:rPr lang="en-US" sz="3200" b="1" i="0" dirty="0">
                <a:solidFill>
                  <a:schemeClr val="accent4">
                    <a:lumMod val="20000"/>
                    <a:lumOff val="80000"/>
                  </a:schemeClr>
                </a:solidFill>
                <a:effectLst/>
                <a:latin typeface="Times New Roman" panose="02020603050405020304" pitchFamily="18" charset="0"/>
                <a:cs typeface="Times New Roman" panose="02020603050405020304" pitchFamily="18" charset="0"/>
              </a:rPr>
              <a:t>December 4-5, 2025, Bahir Dar, Ethiopia</a:t>
            </a:r>
            <a:endParaRPr lang="en-US" dirty="0"/>
          </a:p>
        </p:txBody>
      </p:sp>
      <p:cxnSp>
        <p:nvCxnSpPr>
          <p:cNvPr id="20" name="Straight Connector 19">
            <a:extLst>
              <a:ext uri="{FF2B5EF4-FFF2-40B4-BE49-F238E27FC236}">
                <a16:creationId xmlns:a16="http://schemas.microsoft.com/office/drawing/2014/main" id="{76A417AE-A067-55DB-F7FB-B75172D111F6}"/>
              </a:ext>
            </a:extLst>
          </p:cNvPr>
          <p:cNvCxnSpPr/>
          <p:nvPr userDrawn="1"/>
        </p:nvCxnSpPr>
        <p:spPr>
          <a:xfrm>
            <a:off x="5849102" y="3178887"/>
            <a:ext cx="6665686" cy="0"/>
          </a:xfrm>
          <a:prstGeom prst="line">
            <a:avLst/>
          </a:prstGeom>
          <a:ln w="28575">
            <a:solidFill>
              <a:srgbClr val="FFC000"/>
            </a:solidFill>
            <a:prstDash val="sysDot"/>
          </a:ln>
        </p:spPr>
        <p:style>
          <a:lnRef idx="1">
            <a:schemeClr val="accent1"/>
          </a:lnRef>
          <a:fillRef idx="0">
            <a:schemeClr val="accent1"/>
          </a:fillRef>
          <a:effectRef idx="0">
            <a:schemeClr val="accent1"/>
          </a:effectRef>
          <a:fontRef idx="minor">
            <a:schemeClr val="tx1"/>
          </a:fontRef>
        </p:style>
      </p:cxnSp>
      <p:sp>
        <p:nvSpPr>
          <p:cNvPr id="7" name="Subtitle 2">
            <a:extLst>
              <a:ext uri="{FF2B5EF4-FFF2-40B4-BE49-F238E27FC236}">
                <a16:creationId xmlns:a16="http://schemas.microsoft.com/office/drawing/2014/main" id="{9BDBA169-65D6-EC81-F7B5-871E7E4A2EC1}"/>
              </a:ext>
            </a:extLst>
          </p:cNvPr>
          <p:cNvSpPr txBox="1">
            <a:spLocks/>
          </p:cNvSpPr>
          <p:nvPr userDrawn="1"/>
        </p:nvSpPr>
        <p:spPr>
          <a:xfrm>
            <a:off x="4196444" y="5414165"/>
            <a:ext cx="6543881" cy="1011996"/>
          </a:xfrm>
          <a:prstGeom prst="rect">
            <a:avLst/>
          </a:prstGeom>
        </p:spPr>
        <p:txBody>
          <a:bodyPr vert="horz" lIns="91440" tIns="45720" rIns="91440" bIns="45720" rtlCol="0">
            <a:normAutofit/>
          </a:bodyPr>
          <a:lstStyle>
            <a:lvl1pPr marL="240030" indent="-240030" algn="l" defTabSz="960120" rtl="0" eaLnBrk="1" latinLnBrk="0" hangingPunct="1">
              <a:lnSpc>
                <a:spcPct val="90000"/>
              </a:lnSpc>
              <a:spcBef>
                <a:spcPts val="1050"/>
              </a:spcBef>
              <a:buClr>
                <a:schemeClr val="accent5">
                  <a:lumMod val="75000"/>
                </a:schemeClr>
              </a:buClr>
              <a:buFont typeface="Wingdings" panose="05000000000000000000" pitchFamily="2" charset="2"/>
              <a:buChar char="n"/>
              <a:defRPr sz="3200" kern="1200">
                <a:solidFill>
                  <a:srgbClr val="002060"/>
                </a:solidFill>
                <a:latin typeface="Arial" panose="020B0604020202020204" pitchFamily="34" charset="0"/>
                <a:ea typeface="+mn-ea"/>
                <a:cs typeface="Arial" panose="020B0604020202020204" pitchFamily="34" charset="0"/>
              </a:defRPr>
            </a:lvl1pPr>
            <a:lvl2pPr marL="937260" indent="-457200" algn="l" defTabSz="960120" rtl="0" eaLnBrk="1" latinLnBrk="0" hangingPunct="1">
              <a:lnSpc>
                <a:spcPct val="90000"/>
              </a:lnSpc>
              <a:spcBef>
                <a:spcPts val="525"/>
              </a:spcBef>
              <a:buClr>
                <a:srgbClr val="0070C0"/>
              </a:buClr>
              <a:buSzPct val="95000"/>
              <a:buFont typeface="Wingdings" panose="05000000000000000000" pitchFamily="2" charset="2"/>
              <a:buChar char="n"/>
              <a:defRPr sz="3200" kern="1200">
                <a:solidFill>
                  <a:srgbClr val="002060"/>
                </a:solidFill>
                <a:latin typeface="Arial" panose="020B0604020202020204" pitchFamily="34" charset="0"/>
                <a:ea typeface="+mn-ea"/>
                <a:cs typeface="Arial" panose="020B0604020202020204" pitchFamily="34" charset="0"/>
              </a:defRPr>
            </a:lvl2pPr>
            <a:lvl3pPr marL="1417320" indent="-457200" algn="l" defTabSz="960120" rtl="0" eaLnBrk="1" latinLnBrk="0" hangingPunct="1">
              <a:lnSpc>
                <a:spcPct val="90000"/>
              </a:lnSpc>
              <a:spcBef>
                <a:spcPts val="525"/>
              </a:spcBef>
              <a:buClr>
                <a:srgbClr val="0070C0"/>
              </a:buClr>
              <a:buSzPct val="85000"/>
              <a:buFont typeface="Wingdings" panose="05000000000000000000" pitchFamily="2" charset="2"/>
              <a:buChar char="n"/>
              <a:defRPr sz="3200" kern="1200">
                <a:solidFill>
                  <a:srgbClr val="002060"/>
                </a:solidFill>
                <a:latin typeface="Arial" panose="020B0604020202020204" pitchFamily="34" charset="0"/>
                <a:ea typeface="+mn-ea"/>
                <a:cs typeface="Arial" panose="020B0604020202020204" pitchFamily="34" charset="0"/>
              </a:defRPr>
            </a:lvl3pPr>
            <a:lvl4pPr marL="1680210" indent="-240030" algn="l" defTabSz="960120" rtl="0" eaLnBrk="1" latinLnBrk="0" hangingPunct="1">
              <a:lnSpc>
                <a:spcPct val="90000"/>
              </a:lnSpc>
              <a:spcBef>
                <a:spcPts val="525"/>
              </a:spcBef>
              <a:buClr>
                <a:srgbClr val="0070C0"/>
              </a:buClr>
              <a:buSzPct val="75000"/>
              <a:buFont typeface="Wingdings" panose="05000000000000000000" pitchFamily="2" charset="2"/>
              <a:buChar char="n"/>
              <a:defRPr sz="3200" kern="1200">
                <a:solidFill>
                  <a:srgbClr val="002060"/>
                </a:solidFill>
                <a:latin typeface="Arial" panose="020B0604020202020204" pitchFamily="34" charset="0"/>
                <a:ea typeface="+mn-ea"/>
                <a:cs typeface="Arial" panose="020B0604020202020204" pitchFamily="34" charset="0"/>
              </a:defRPr>
            </a:lvl4pPr>
            <a:lvl5pPr marL="2160270" indent="-240030" algn="l" defTabSz="960120" rtl="0" eaLnBrk="1" latinLnBrk="0" hangingPunct="1">
              <a:lnSpc>
                <a:spcPct val="90000"/>
              </a:lnSpc>
              <a:spcBef>
                <a:spcPts val="525"/>
              </a:spcBef>
              <a:buClr>
                <a:srgbClr val="0070C0"/>
              </a:buClr>
              <a:buSzPct val="70000"/>
              <a:buFont typeface="Wingdings" panose="05000000000000000000" pitchFamily="2" charset="2"/>
              <a:buChar char="n"/>
              <a:defRPr sz="3200" kern="1200">
                <a:solidFill>
                  <a:srgbClr val="002060"/>
                </a:solidFill>
                <a:latin typeface="Arial" panose="020B0604020202020204" pitchFamily="34" charset="0"/>
                <a:ea typeface="+mn-ea"/>
                <a:cs typeface="Arial" panose="020B0604020202020204" pitchFamily="34" charset="0"/>
              </a:defRPr>
            </a:lvl5pPr>
            <a:lvl6pPr marL="264033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6pPr>
            <a:lvl7pPr marL="312039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7pPr>
            <a:lvl8pPr marL="360045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8pPr>
            <a:lvl9pPr marL="408051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9pPr>
          </a:lstStyle>
          <a:p>
            <a:pPr marL="0" indent="0">
              <a:buFont typeface="Wingdings" panose="05000000000000000000" pitchFamily="2" charset="2"/>
              <a:buNone/>
            </a:pPr>
            <a:endParaRPr lang="en-US" sz="2300" b="1" dirty="0">
              <a:solidFill>
                <a:schemeClr val="accent1">
                  <a:lumMod val="20000"/>
                  <a:lumOff val="80000"/>
                </a:schemeClr>
              </a:solidFill>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A1348CD4-ACC2-419D-E9A0-4FC71F0184F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90108" y="307178"/>
            <a:ext cx="985989" cy="985989"/>
          </a:xfrm>
          <a:prstGeom prst="rect">
            <a:avLst/>
          </a:prstGeom>
        </p:spPr>
      </p:pic>
      <p:pic>
        <p:nvPicPr>
          <p:cNvPr id="3" name="Picture 2">
            <a:extLst>
              <a:ext uri="{FF2B5EF4-FFF2-40B4-BE49-F238E27FC236}">
                <a16:creationId xmlns:a16="http://schemas.microsoft.com/office/drawing/2014/main" id="{EF58E5BB-D943-B015-0EA6-EDF70B45AC31}"/>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5833880" y="585289"/>
            <a:ext cx="904423" cy="904423"/>
          </a:xfrm>
          <a:prstGeom prst="rect">
            <a:avLst/>
          </a:prstGeom>
        </p:spPr>
      </p:pic>
      <p:pic>
        <p:nvPicPr>
          <p:cNvPr id="4" name="Picture 3">
            <a:extLst>
              <a:ext uri="{FF2B5EF4-FFF2-40B4-BE49-F238E27FC236}">
                <a16:creationId xmlns:a16="http://schemas.microsoft.com/office/drawing/2014/main" id="{C761EBEE-D058-D76E-9D39-B802D938CCB1}"/>
              </a:ext>
            </a:extLst>
          </p:cNvPr>
          <p:cNvPicPr>
            <a:picLocks noChangeAspect="1"/>
          </p:cNvPicPr>
          <p:nvPr userDrawn="1"/>
        </p:nvPicPr>
        <p:blipFill>
          <a:blip r:embed="rId6">
            <a:extLst>
              <a:ext uri="{28A0092B-C50C-407E-A947-70E740481C1C}">
                <a14:useLocalDpi xmlns:a14="http://schemas.microsoft.com/office/drawing/2010/main" val="0"/>
              </a:ext>
            </a:extLst>
          </a:blip>
          <a:srcRect/>
          <a:stretch/>
        </p:blipFill>
        <p:spPr>
          <a:xfrm>
            <a:off x="11091328" y="602058"/>
            <a:ext cx="800480" cy="839848"/>
          </a:xfrm>
          <a:prstGeom prst="rect">
            <a:avLst/>
          </a:prstGeom>
        </p:spPr>
      </p:pic>
    </p:spTree>
    <p:extLst>
      <p:ext uri="{BB962C8B-B14F-4D97-AF65-F5344CB8AC3E}">
        <p14:creationId xmlns:p14="http://schemas.microsoft.com/office/powerpoint/2010/main" val="34557970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96" y="1170971"/>
            <a:ext cx="11790861" cy="5687030"/>
          </a:xfrm>
          <a:prstGeom prst="rect">
            <a:avLst/>
          </a:prstGeom>
        </p:spPr>
        <p:txBody>
          <a:bodyPr/>
          <a:lstStyle>
            <a:lvl1pPr>
              <a:defRPr>
                <a:solidFill>
                  <a:srgbClr val="002060"/>
                </a:solidFill>
              </a:defRPr>
            </a:lvl1pPr>
            <a:lvl2pPr>
              <a:defRPr>
                <a:solidFill>
                  <a:srgbClr val="002060"/>
                </a:solidFill>
              </a:defRPr>
            </a:lvl2pPr>
            <a:lvl3pPr>
              <a:defRPr>
                <a:solidFill>
                  <a:srgbClr val="002060"/>
                </a:solidFill>
              </a:defRPr>
            </a:lvl3pPr>
            <a:lvl4pPr>
              <a:defRPr>
                <a:solidFill>
                  <a:srgbClr val="002060"/>
                </a:solidFill>
              </a:defRPr>
            </a:lvl4pPr>
            <a:lvl5pPr>
              <a:defRPr>
                <a:solidFill>
                  <a:srgbClr val="00206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1381014" y="7396843"/>
            <a:ext cx="1028698" cy="261257"/>
          </a:xfrm>
          <a:prstGeom prst="rect">
            <a:avLst/>
          </a:prstGeom>
        </p:spPr>
        <p:txBody>
          <a:bodyPr/>
          <a:lstStyle>
            <a:lvl1pPr algn="ctr">
              <a:defRPr sz="1600"/>
            </a:lvl1pPr>
          </a:lstStyle>
          <a:p>
            <a:fld id="{B832C571-E1E9-4272-8FFF-6D7AE6E41910}" type="slidenum">
              <a:rPr lang="en-US" smtClean="0"/>
              <a:pPr/>
              <a:t>‹#›</a:t>
            </a:fld>
            <a:endParaRPr lang="en-US" dirty="0"/>
          </a:p>
        </p:txBody>
      </p:sp>
      <p:sp>
        <p:nvSpPr>
          <p:cNvPr id="5" name="Title 1">
            <a:extLst>
              <a:ext uri="{FF2B5EF4-FFF2-40B4-BE49-F238E27FC236}">
                <a16:creationId xmlns:a16="http://schemas.microsoft.com/office/drawing/2014/main" id="{AAF80198-3F13-F994-003E-76F364B7529D}"/>
              </a:ext>
            </a:extLst>
          </p:cNvPr>
          <p:cNvSpPr>
            <a:spLocks noGrp="1"/>
          </p:cNvSpPr>
          <p:nvPr>
            <p:ph type="title"/>
          </p:nvPr>
        </p:nvSpPr>
        <p:spPr>
          <a:xfrm>
            <a:off x="1093198" y="95510"/>
            <a:ext cx="10615204" cy="1028701"/>
          </a:xfrm>
          <a:prstGeom prst="rect">
            <a:avLst/>
          </a:prstGeom>
        </p:spPr>
        <p:txBody>
          <a:bodyPr/>
          <a:lstStyle/>
          <a:p>
            <a:r>
              <a:rPr lang="en-US" dirty="0"/>
              <a:t>Click to edit Master title style</a:t>
            </a:r>
          </a:p>
        </p:txBody>
      </p:sp>
      <p:pic>
        <p:nvPicPr>
          <p:cNvPr id="7" name="Picture 6">
            <a:extLst>
              <a:ext uri="{FF2B5EF4-FFF2-40B4-BE49-F238E27FC236}">
                <a16:creationId xmlns:a16="http://schemas.microsoft.com/office/drawing/2014/main" id="{4B715B3F-F665-58D9-F75D-FAD87C8BC4E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12395" y="253000"/>
            <a:ext cx="680267" cy="713723"/>
          </a:xfrm>
          <a:prstGeom prst="rect">
            <a:avLst/>
          </a:prstGeom>
        </p:spPr>
      </p:pic>
      <p:sp>
        <p:nvSpPr>
          <p:cNvPr id="8" name="Footer Placeholder 5">
            <a:extLst>
              <a:ext uri="{FF2B5EF4-FFF2-40B4-BE49-F238E27FC236}">
                <a16:creationId xmlns:a16="http://schemas.microsoft.com/office/drawing/2014/main" id="{F5A3A9CF-0779-048F-54E0-6587AC212F2B}"/>
              </a:ext>
            </a:extLst>
          </p:cNvPr>
          <p:cNvSpPr>
            <a:spLocks noGrp="1"/>
          </p:cNvSpPr>
          <p:nvPr>
            <p:ph type="ftr" sz="quarter" idx="11"/>
          </p:nvPr>
        </p:nvSpPr>
        <p:spPr>
          <a:xfrm>
            <a:off x="3468413" y="7281228"/>
            <a:ext cx="5864773" cy="413808"/>
          </a:xfrm>
          <a:prstGeom prst="rect">
            <a:avLst/>
          </a:prstGeom>
        </p:spPr>
        <p:txBody>
          <a:bodyPr/>
          <a:lstStyle/>
          <a:p>
            <a:pPr algn="ctr">
              <a:lnSpc>
                <a:spcPct val="150000"/>
              </a:lnSpc>
            </a:pPr>
            <a:r>
              <a:rPr lang="en-US" dirty="0">
                <a:solidFill>
                  <a:schemeClr val="bg1"/>
                </a:solidFill>
                <a:latin typeface="Times New Roman" panose="02020603050405020304" pitchFamily="18" charset="0"/>
                <a:cs typeface="Times New Roman" panose="02020603050405020304" pitchFamily="18" charset="0"/>
              </a:rPr>
              <a:t>APHI-FHEI 4</a:t>
            </a:r>
            <a:r>
              <a:rPr lang="en-US" baseline="30000" dirty="0">
                <a:solidFill>
                  <a:schemeClr val="bg1"/>
                </a:solidFill>
                <a:latin typeface="Times New Roman" panose="02020603050405020304" pitchFamily="18" charset="0"/>
                <a:cs typeface="Times New Roman" panose="02020603050405020304" pitchFamily="18" charset="0"/>
              </a:rPr>
              <a:t>th</a:t>
            </a:r>
            <a:r>
              <a:rPr lang="en-US" dirty="0">
                <a:solidFill>
                  <a:schemeClr val="bg1"/>
                </a:solidFill>
                <a:latin typeface="Times New Roman" panose="02020603050405020304" pitchFamily="18" charset="0"/>
                <a:cs typeface="Times New Roman" panose="02020603050405020304" pitchFamily="18" charset="0"/>
              </a:rPr>
              <a:t> Joint International Annual Research Conference</a:t>
            </a:r>
          </a:p>
          <a:p>
            <a:endParaRPr lang="en-US" dirty="0"/>
          </a:p>
        </p:txBody>
      </p:sp>
    </p:spTree>
    <p:extLst>
      <p:ext uri="{BB962C8B-B14F-4D97-AF65-F5344CB8AC3E}">
        <p14:creationId xmlns:p14="http://schemas.microsoft.com/office/powerpoint/2010/main" val="37185184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93198" y="95510"/>
            <a:ext cx="10615204" cy="1028701"/>
          </a:xfrm>
          <a:prstGeom prst="rect">
            <a:avLst/>
          </a:prstGeom>
        </p:spPr>
        <p:txBody>
          <a:bodyPr/>
          <a:lstStyle/>
          <a:p>
            <a:r>
              <a:rPr lang="en-US" dirty="0"/>
              <a:t>Click to edit Master title style</a:t>
            </a:r>
          </a:p>
        </p:txBody>
      </p:sp>
      <p:sp>
        <p:nvSpPr>
          <p:cNvPr id="3" name="Content Placeholder 2"/>
          <p:cNvSpPr>
            <a:spLocks noGrp="1"/>
          </p:cNvSpPr>
          <p:nvPr>
            <p:ph idx="1"/>
          </p:nvPr>
        </p:nvSpPr>
        <p:spPr>
          <a:xfrm>
            <a:off x="357595" y="1369257"/>
            <a:ext cx="11790861" cy="568703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a:xfrm>
            <a:off x="11381014" y="7396843"/>
            <a:ext cx="1028698" cy="261257"/>
          </a:xfrm>
          <a:prstGeom prst="rect">
            <a:avLst/>
          </a:prstGeom>
        </p:spPr>
        <p:txBody>
          <a:bodyPr/>
          <a:lstStyle>
            <a:lvl1pPr algn="ctr">
              <a:defRPr sz="1600"/>
            </a:lvl1pPr>
          </a:lstStyle>
          <a:p>
            <a:fld id="{B832C571-E1E9-4272-8FFF-6D7AE6E41910}" type="slidenum">
              <a:rPr lang="en-US" smtClean="0"/>
              <a:pPr/>
              <a:t>‹#›</a:t>
            </a:fld>
            <a:endParaRPr lang="en-US" dirty="0"/>
          </a:p>
        </p:txBody>
      </p:sp>
      <p:pic>
        <p:nvPicPr>
          <p:cNvPr id="4" name="Picture 3">
            <a:extLst>
              <a:ext uri="{FF2B5EF4-FFF2-40B4-BE49-F238E27FC236}">
                <a16:creationId xmlns:a16="http://schemas.microsoft.com/office/drawing/2014/main" id="{E73045D0-476E-5586-F473-198613EC68E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12395" y="253000"/>
            <a:ext cx="680267" cy="713723"/>
          </a:xfrm>
          <a:prstGeom prst="rect">
            <a:avLst/>
          </a:prstGeom>
        </p:spPr>
      </p:pic>
      <p:sp>
        <p:nvSpPr>
          <p:cNvPr id="10" name="Footer Placeholder 5">
            <a:extLst>
              <a:ext uri="{FF2B5EF4-FFF2-40B4-BE49-F238E27FC236}">
                <a16:creationId xmlns:a16="http://schemas.microsoft.com/office/drawing/2014/main" id="{34C426D0-CBDD-D3A1-F1F8-613847B8FF91}"/>
              </a:ext>
            </a:extLst>
          </p:cNvPr>
          <p:cNvSpPr>
            <a:spLocks noGrp="1"/>
          </p:cNvSpPr>
          <p:nvPr>
            <p:ph type="ftr" sz="quarter" idx="11"/>
          </p:nvPr>
        </p:nvSpPr>
        <p:spPr>
          <a:xfrm>
            <a:off x="3468413" y="7281228"/>
            <a:ext cx="5864773" cy="413808"/>
          </a:xfrm>
          <a:prstGeom prst="rect">
            <a:avLst/>
          </a:prstGeom>
        </p:spPr>
        <p:txBody>
          <a:bodyPr/>
          <a:lstStyle/>
          <a:p>
            <a:pPr algn="ctr">
              <a:lnSpc>
                <a:spcPct val="150000"/>
              </a:lnSpc>
            </a:pPr>
            <a:r>
              <a:rPr lang="en-US" dirty="0">
                <a:solidFill>
                  <a:schemeClr val="bg1"/>
                </a:solidFill>
                <a:latin typeface="Times New Roman" panose="02020603050405020304" pitchFamily="18" charset="0"/>
                <a:cs typeface="Times New Roman" panose="02020603050405020304" pitchFamily="18" charset="0"/>
              </a:rPr>
              <a:t>APHI-FHEI 4</a:t>
            </a:r>
            <a:r>
              <a:rPr lang="en-US" baseline="30000" dirty="0">
                <a:solidFill>
                  <a:schemeClr val="bg1"/>
                </a:solidFill>
                <a:latin typeface="Times New Roman" panose="02020603050405020304" pitchFamily="18" charset="0"/>
                <a:cs typeface="Times New Roman" panose="02020603050405020304" pitchFamily="18" charset="0"/>
              </a:rPr>
              <a:t>th</a:t>
            </a:r>
            <a:r>
              <a:rPr lang="en-US" dirty="0">
                <a:solidFill>
                  <a:schemeClr val="bg1"/>
                </a:solidFill>
                <a:latin typeface="Times New Roman" panose="02020603050405020304" pitchFamily="18" charset="0"/>
                <a:cs typeface="Times New Roman" panose="02020603050405020304" pitchFamily="18" charset="0"/>
              </a:rPr>
              <a:t> Joint International Annual Research Conference</a:t>
            </a:r>
          </a:p>
          <a:p>
            <a:endParaRPr lang="en-US" dirty="0"/>
          </a:p>
        </p:txBody>
      </p:sp>
    </p:spTree>
    <p:extLst>
      <p:ext uri="{BB962C8B-B14F-4D97-AF65-F5344CB8AC3E}">
        <p14:creationId xmlns:p14="http://schemas.microsoft.com/office/powerpoint/2010/main" val="16395731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73443" y="1937704"/>
            <a:ext cx="11041380" cy="3233102"/>
          </a:xfrm>
          <a:prstGeom prst="rect">
            <a:avLst/>
          </a:prstGeom>
        </p:spPr>
        <p:txBody>
          <a:bodyPr anchor="b"/>
          <a:lstStyle>
            <a:lvl1pPr>
              <a:defRPr sz="6300"/>
            </a:lvl1pPr>
          </a:lstStyle>
          <a:p>
            <a:r>
              <a:rPr lang="en-US"/>
              <a:t>Click to edit Master title style</a:t>
            </a:r>
            <a:endParaRPr lang="en-US" dirty="0"/>
          </a:p>
        </p:txBody>
      </p:sp>
      <p:sp>
        <p:nvSpPr>
          <p:cNvPr id="3" name="Text Placeholder 2"/>
          <p:cNvSpPr>
            <a:spLocks noGrp="1"/>
          </p:cNvSpPr>
          <p:nvPr>
            <p:ph type="body" idx="1"/>
          </p:nvPr>
        </p:nvSpPr>
        <p:spPr>
          <a:xfrm>
            <a:off x="873443" y="5201392"/>
            <a:ext cx="11041380" cy="1700212"/>
          </a:xfrm>
          <a:prstGeom prst="rect">
            <a:avLst/>
          </a:prstGeom>
        </p:spPr>
        <p:txBody>
          <a:bodyPr/>
          <a:lstStyle>
            <a:lvl1pPr marL="0" indent="0">
              <a:buNone/>
              <a:defRPr sz="2520">
                <a:solidFill>
                  <a:schemeClr val="tx1">
                    <a:tint val="75000"/>
                  </a:schemeClr>
                </a:solidFill>
              </a:defRPr>
            </a:lvl1pPr>
            <a:lvl2pPr marL="480060" indent="0">
              <a:buNone/>
              <a:defRPr sz="2100">
                <a:solidFill>
                  <a:schemeClr val="tx1">
                    <a:tint val="75000"/>
                  </a:schemeClr>
                </a:solidFill>
              </a:defRPr>
            </a:lvl2pPr>
            <a:lvl3pPr marL="960120" indent="0">
              <a:buNone/>
              <a:defRPr sz="1890">
                <a:solidFill>
                  <a:schemeClr val="tx1">
                    <a:tint val="75000"/>
                  </a:schemeClr>
                </a:solidFill>
              </a:defRPr>
            </a:lvl3pPr>
            <a:lvl4pPr marL="1440180" indent="0">
              <a:buNone/>
              <a:defRPr sz="1680">
                <a:solidFill>
                  <a:schemeClr val="tx1">
                    <a:tint val="75000"/>
                  </a:schemeClr>
                </a:solidFill>
              </a:defRPr>
            </a:lvl4pPr>
            <a:lvl5pPr marL="1920240" indent="0">
              <a:buNone/>
              <a:defRPr sz="1680">
                <a:solidFill>
                  <a:schemeClr val="tx1">
                    <a:tint val="75000"/>
                  </a:schemeClr>
                </a:solidFill>
              </a:defRPr>
            </a:lvl5pPr>
            <a:lvl6pPr marL="2400300" indent="0">
              <a:buNone/>
              <a:defRPr sz="1680">
                <a:solidFill>
                  <a:schemeClr val="tx1">
                    <a:tint val="75000"/>
                  </a:schemeClr>
                </a:solidFill>
              </a:defRPr>
            </a:lvl6pPr>
            <a:lvl7pPr marL="2880360" indent="0">
              <a:buNone/>
              <a:defRPr sz="1680">
                <a:solidFill>
                  <a:schemeClr val="tx1">
                    <a:tint val="75000"/>
                  </a:schemeClr>
                </a:solidFill>
              </a:defRPr>
            </a:lvl7pPr>
            <a:lvl8pPr marL="3360420" indent="0">
              <a:buNone/>
              <a:defRPr sz="1680">
                <a:solidFill>
                  <a:schemeClr val="tx1">
                    <a:tint val="75000"/>
                  </a:schemeClr>
                </a:solidFill>
              </a:defRPr>
            </a:lvl8pPr>
            <a:lvl9pPr marL="3840480" indent="0">
              <a:buNone/>
              <a:defRPr sz="1680">
                <a:solidFill>
                  <a:schemeClr val="tx1">
                    <a:tint val="75000"/>
                  </a:schemeClr>
                </a:solidFill>
              </a:defRPr>
            </a:lvl9pPr>
          </a:lstStyle>
          <a:p>
            <a:pPr lvl="0"/>
            <a:r>
              <a:rPr lang="en-US"/>
              <a:t>Click to edit Master text styles</a:t>
            </a:r>
          </a:p>
        </p:txBody>
      </p:sp>
      <p:sp>
        <p:nvSpPr>
          <p:cNvPr id="7" name="Footer Placeholder 5">
            <a:extLst>
              <a:ext uri="{FF2B5EF4-FFF2-40B4-BE49-F238E27FC236}">
                <a16:creationId xmlns:a16="http://schemas.microsoft.com/office/drawing/2014/main" id="{EBA93ECA-7D12-6B43-E68C-2ED2F1BBA78B}"/>
              </a:ext>
            </a:extLst>
          </p:cNvPr>
          <p:cNvSpPr>
            <a:spLocks noGrp="1"/>
          </p:cNvSpPr>
          <p:nvPr>
            <p:ph type="ftr" sz="quarter" idx="11"/>
          </p:nvPr>
        </p:nvSpPr>
        <p:spPr>
          <a:xfrm>
            <a:off x="3468413" y="7281228"/>
            <a:ext cx="5864773" cy="413808"/>
          </a:xfrm>
          <a:prstGeom prst="rect">
            <a:avLst/>
          </a:prstGeom>
        </p:spPr>
        <p:txBody>
          <a:bodyPr/>
          <a:lstStyle/>
          <a:p>
            <a:pPr algn="ctr">
              <a:lnSpc>
                <a:spcPct val="150000"/>
              </a:lnSpc>
            </a:pPr>
            <a:r>
              <a:rPr lang="en-US" dirty="0">
                <a:solidFill>
                  <a:schemeClr val="bg1"/>
                </a:solidFill>
                <a:latin typeface="Times New Roman" panose="02020603050405020304" pitchFamily="18" charset="0"/>
                <a:cs typeface="Times New Roman" panose="02020603050405020304" pitchFamily="18" charset="0"/>
              </a:rPr>
              <a:t>APHI-FHEI 4</a:t>
            </a:r>
            <a:r>
              <a:rPr lang="en-US" baseline="30000" dirty="0">
                <a:solidFill>
                  <a:schemeClr val="bg1"/>
                </a:solidFill>
                <a:latin typeface="Times New Roman" panose="02020603050405020304" pitchFamily="18" charset="0"/>
                <a:cs typeface="Times New Roman" panose="02020603050405020304" pitchFamily="18" charset="0"/>
              </a:rPr>
              <a:t>th</a:t>
            </a:r>
            <a:r>
              <a:rPr lang="en-US" dirty="0">
                <a:solidFill>
                  <a:schemeClr val="bg1"/>
                </a:solidFill>
                <a:latin typeface="Times New Roman" panose="02020603050405020304" pitchFamily="18" charset="0"/>
                <a:cs typeface="Times New Roman" panose="02020603050405020304" pitchFamily="18" charset="0"/>
              </a:rPr>
              <a:t> Joint International Annual Research Conference</a:t>
            </a:r>
          </a:p>
          <a:p>
            <a:endParaRPr lang="en-US" dirty="0"/>
          </a:p>
        </p:txBody>
      </p:sp>
      <p:sp>
        <p:nvSpPr>
          <p:cNvPr id="8" name="Slide Number Placeholder 6">
            <a:extLst>
              <a:ext uri="{FF2B5EF4-FFF2-40B4-BE49-F238E27FC236}">
                <a16:creationId xmlns:a16="http://schemas.microsoft.com/office/drawing/2014/main" id="{40D3D95C-7F6E-DBEE-6A20-C5CE1CF68925}"/>
              </a:ext>
            </a:extLst>
          </p:cNvPr>
          <p:cNvSpPr>
            <a:spLocks noGrp="1"/>
          </p:cNvSpPr>
          <p:nvPr>
            <p:ph type="sldNum" sz="quarter" idx="12"/>
          </p:nvPr>
        </p:nvSpPr>
        <p:spPr>
          <a:xfrm>
            <a:off x="11613832" y="7358591"/>
            <a:ext cx="615315" cy="413808"/>
          </a:xfrm>
          <a:prstGeom prst="rect">
            <a:avLst/>
          </a:prstGeom>
        </p:spPr>
        <p:txBody>
          <a:bodyPr/>
          <a:lstStyle/>
          <a:p>
            <a:fld id="{B832C571-E1E9-4272-8FFF-6D7AE6E41910}" type="slidenum">
              <a:rPr lang="en-US" smtClean="0"/>
              <a:t>‹#›</a:t>
            </a:fld>
            <a:endParaRPr lang="en-US" dirty="0"/>
          </a:p>
        </p:txBody>
      </p:sp>
      <p:pic>
        <p:nvPicPr>
          <p:cNvPr id="9" name="Picture 8">
            <a:extLst>
              <a:ext uri="{FF2B5EF4-FFF2-40B4-BE49-F238E27FC236}">
                <a16:creationId xmlns:a16="http://schemas.microsoft.com/office/drawing/2014/main" id="{B13A895C-6EE5-18E4-DA6F-1CC057F3F5E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83114" y="234345"/>
            <a:ext cx="680267" cy="713723"/>
          </a:xfrm>
          <a:prstGeom prst="rect">
            <a:avLst/>
          </a:prstGeom>
        </p:spPr>
      </p:pic>
    </p:spTree>
    <p:extLst>
      <p:ext uri="{BB962C8B-B14F-4D97-AF65-F5344CB8AC3E}">
        <p14:creationId xmlns:p14="http://schemas.microsoft.com/office/powerpoint/2010/main" val="7721889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80109" y="1"/>
            <a:ext cx="10614529" cy="1182413"/>
          </a:xfrm>
          <a:prstGeom prst="rect">
            <a:avLst/>
          </a:prstGeom>
        </p:spPr>
        <p:txBody>
          <a:bodyPr/>
          <a:lstStyle/>
          <a:p>
            <a:r>
              <a:rPr lang="en-US" dirty="0"/>
              <a:t>Click to edit Master title style</a:t>
            </a:r>
          </a:p>
        </p:txBody>
      </p:sp>
      <p:sp>
        <p:nvSpPr>
          <p:cNvPr id="3" name="Content Placeholder 2"/>
          <p:cNvSpPr>
            <a:spLocks noGrp="1"/>
          </p:cNvSpPr>
          <p:nvPr>
            <p:ph sz="half" idx="1"/>
          </p:nvPr>
        </p:nvSpPr>
        <p:spPr>
          <a:xfrm>
            <a:off x="880110" y="2427075"/>
            <a:ext cx="5440680" cy="493151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80810" y="2069042"/>
            <a:ext cx="5440680" cy="493151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a:xfrm>
            <a:off x="3468413" y="7281228"/>
            <a:ext cx="5864773" cy="413808"/>
          </a:xfrm>
          <a:prstGeom prst="rect">
            <a:avLst/>
          </a:prstGeom>
        </p:spPr>
        <p:txBody>
          <a:bodyPr/>
          <a:lstStyle/>
          <a:p>
            <a:pPr algn="ctr">
              <a:lnSpc>
                <a:spcPct val="150000"/>
              </a:lnSpc>
            </a:pPr>
            <a:r>
              <a:rPr lang="en-US" dirty="0">
                <a:solidFill>
                  <a:schemeClr val="bg1"/>
                </a:solidFill>
                <a:latin typeface="Times New Roman" panose="02020603050405020304" pitchFamily="18" charset="0"/>
                <a:cs typeface="Times New Roman" panose="02020603050405020304" pitchFamily="18" charset="0"/>
              </a:rPr>
              <a:t>APHI-FHEI 4</a:t>
            </a:r>
            <a:r>
              <a:rPr lang="en-US" baseline="30000" dirty="0">
                <a:solidFill>
                  <a:schemeClr val="bg1"/>
                </a:solidFill>
                <a:latin typeface="Times New Roman" panose="02020603050405020304" pitchFamily="18" charset="0"/>
                <a:cs typeface="Times New Roman" panose="02020603050405020304" pitchFamily="18" charset="0"/>
              </a:rPr>
              <a:t>th</a:t>
            </a:r>
            <a:r>
              <a:rPr lang="en-US" dirty="0">
                <a:solidFill>
                  <a:schemeClr val="bg1"/>
                </a:solidFill>
                <a:latin typeface="Times New Roman" panose="02020603050405020304" pitchFamily="18" charset="0"/>
                <a:cs typeface="Times New Roman" panose="02020603050405020304" pitchFamily="18" charset="0"/>
              </a:rPr>
              <a:t> Joint International Annual Research Conference</a:t>
            </a:r>
          </a:p>
          <a:p>
            <a:endParaRPr lang="en-US" dirty="0"/>
          </a:p>
        </p:txBody>
      </p:sp>
      <p:sp>
        <p:nvSpPr>
          <p:cNvPr id="7" name="Slide Number Placeholder 6"/>
          <p:cNvSpPr>
            <a:spLocks noGrp="1"/>
          </p:cNvSpPr>
          <p:nvPr>
            <p:ph type="sldNum" sz="quarter" idx="12"/>
          </p:nvPr>
        </p:nvSpPr>
        <p:spPr>
          <a:xfrm>
            <a:off x="11613832" y="7358591"/>
            <a:ext cx="615315" cy="413808"/>
          </a:xfrm>
          <a:prstGeom prst="rect">
            <a:avLst/>
          </a:prstGeom>
        </p:spPr>
        <p:txBody>
          <a:bodyPr/>
          <a:lstStyle/>
          <a:p>
            <a:fld id="{B832C571-E1E9-4272-8FFF-6D7AE6E41910}" type="slidenum">
              <a:rPr lang="en-US" smtClean="0"/>
              <a:t>‹#›</a:t>
            </a:fld>
            <a:endParaRPr lang="en-US" dirty="0"/>
          </a:p>
        </p:txBody>
      </p:sp>
      <p:pic>
        <p:nvPicPr>
          <p:cNvPr id="8" name="Picture 7">
            <a:extLst>
              <a:ext uri="{FF2B5EF4-FFF2-40B4-BE49-F238E27FC236}">
                <a16:creationId xmlns:a16="http://schemas.microsoft.com/office/drawing/2014/main" id="{37B8DE7B-92C3-884C-3C99-FF12A8033B6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83114" y="234345"/>
            <a:ext cx="680267" cy="713723"/>
          </a:xfrm>
          <a:prstGeom prst="rect">
            <a:avLst/>
          </a:prstGeom>
        </p:spPr>
      </p:pic>
    </p:spTree>
    <p:extLst>
      <p:ext uri="{BB962C8B-B14F-4D97-AF65-F5344CB8AC3E}">
        <p14:creationId xmlns:p14="http://schemas.microsoft.com/office/powerpoint/2010/main" val="15588808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80110" y="6297"/>
            <a:ext cx="11041380" cy="1022404"/>
          </a:xfrm>
          <a:prstGeom prst="rect">
            <a:avLst/>
          </a:prstGeom>
        </p:spPr>
        <p:txBody>
          <a:bodyPr/>
          <a:lstStyle/>
          <a:p>
            <a:r>
              <a:rPr lang="en-US" dirty="0"/>
              <a:t>Click to edit Master title style</a:t>
            </a:r>
          </a:p>
        </p:txBody>
      </p:sp>
      <p:sp>
        <p:nvSpPr>
          <p:cNvPr id="3" name="Text Placeholder 2"/>
          <p:cNvSpPr>
            <a:spLocks noGrp="1"/>
          </p:cNvSpPr>
          <p:nvPr>
            <p:ph type="body" idx="1"/>
          </p:nvPr>
        </p:nvSpPr>
        <p:spPr>
          <a:xfrm>
            <a:off x="880109" y="1054265"/>
            <a:ext cx="5415676" cy="933767"/>
          </a:xfrm>
          <a:prstGeom prst="rect">
            <a:avLst/>
          </a:prstGeom>
        </p:spPr>
        <p:txBody>
          <a:bodyPr anchor="b"/>
          <a:lstStyle>
            <a:lvl1pPr marL="0" indent="0">
              <a:buNone/>
              <a:defRPr sz="2520" b="1"/>
            </a:lvl1pPr>
            <a:lvl2pPr marL="480060" indent="0">
              <a:buNone/>
              <a:defRPr sz="2100" b="1"/>
            </a:lvl2pPr>
            <a:lvl3pPr marL="960120" indent="0">
              <a:buNone/>
              <a:defRPr sz="1890" b="1"/>
            </a:lvl3pPr>
            <a:lvl4pPr marL="1440180" indent="0">
              <a:buNone/>
              <a:defRPr sz="1680" b="1"/>
            </a:lvl4pPr>
            <a:lvl5pPr marL="1920240" indent="0">
              <a:buNone/>
              <a:defRPr sz="1680" b="1"/>
            </a:lvl5pPr>
            <a:lvl6pPr marL="2400300" indent="0">
              <a:buNone/>
              <a:defRPr sz="1680" b="1"/>
            </a:lvl6pPr>
            <a:lvl7pPr marL="2880360" indent="0">
              <a:buNone/>
              <a:defRPr sz="1680" b="1"/>
            </a:lvl7pPr>
            <a:lvl8pPr marL="3360420" indent="0">
              <a:buNone/>
              <a:defRPr sz="1680" b="1"/>
            </a:lvl8pPr>
            <a:lvl9pPr marL="3840480" indent="0">
              <a:buNone/>
              <a:defRPr sz="1680" b="1"/>
            </a:lvl9pPr>
          </a:lstStyle>
          <a:p>
            <a:pPr lvl="0"/>
            <a:r>
              <a:rPr lang="en-US" dirty="0"/>
              <a:t>Click to edit Master text styles</a:t>
            </a:r>
          </a:p>
        </p:txBody>
      </p:sp>
      <p:sp>
        <p:nvSpPr>
          <p:cNvPr id="4" name="Content Placeholder 3"/>
          <p:cNvSpPr>
            <a:spLocks noGrp="1"/>
          </p:cNvSpPr>
          <p:nvPr>
            <p:ph sz="half" idx="2"/>
          </p:nvPr>
        </p:nvSpPr>
        <p:spPr>
          <a:xfrm>
            <a:off x="880109" y="1988031"/>
            <a:ext cx="5415676" cy="5135199"/>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479141" y="1054265"/>
            <a:ext cx="5442347" cy="933767"/>
          </a:xfrm>
          <a:prstGeom prst="rect">
            <a:avLst/>
          </a:prstGeom>
        </p:spPr>
        <p:txBody>
          <a:bodyPr anchor="b"/>
          <a:lstStyle>
            <a:lvl1pPr marL="0" indent="0">
              <a:buNone/>
              <a:defRPr sz="2520" b="1"/>
            </a:lvl1pPr>
            <a:lvl2pPr marL="480060" indent="0">
              <a:buNone/>
              <a:defRPr sz="2100" b="1"/>
            </a:lvl2pPr>
            <a:lvl3pPr marL="960120" indent="0">
              <a:buNone/>
              <a:defRPr sz="1890" b="1"/>
            </a:lvl3pPr>
            <a:lvl4pPr marL="1440180" indent="0">
              <a:buNone/>
              <a:defRPr sz="1680" b="1"/>
            </a:lvl4pPr>
            <a:lvl5pPr marL="1920240" indent="0">
              <a:buNone/>
              <a:defRPr sz="1680" b="1"/>
            </a:lvl5pPr>
            <a:lvl6pPr marL="2400300" indent="0">
              <a:buNone/>
              <a:defRPr sz="1680" b="1"/>
            </a:lvl6pPr>
            <a:lvl7pPr marL="2880360" indent="0">
              <a:buNone/>
              <a:defRPr sz="1680" b="1"/>
            </a:lvl7pPr>
            <a:lvl8pPr marL="3360420" indent="0">
              <a:buNone/>
              <a:defRPr sz="1680" b="1"/>
            </a:lvl8pPr>
            <a:lvl9pPr marL="3840480" indent="0">
              <a:buNone/>
              <a:defRPr sz="1680" b="1"/>
            </a:lvl9pPr>
          </a:lstStyle>
          <a:p>
            <a:pPr lvl="0"/>
            <a:r>
              <a:rPr lang="en-US"/>
              <a:t>Click to edit Master text styles</a:t>
            </a:r>
          </a:p>
        </p:txBody>
      </p:sp>
      <p:sp>
        <p:nvSpPr>
          <p:cNvPr id="6" name="Content Placeholder 5"/>
          <p:cNvSpPr>
            <a:spLocks noGrp="1"/>
          </p:cNvSpPr>
          <p:nvPr>
            <p:ph sz="quarter" idx="4"/>
          </p:nvPr>
        </p:nvSpPr>
        <p:spPr>
          <a:xfrm>
            <a:off x="6479141" y="1988031"/>
            <a:ext cx="5442347" cy="5135199"/>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a:extLst>
              <a:ext uri="{FF2B5EF4-FFF2-40B4-BE49-F238E27FC236}">
                <a16:creationId xmlns:a16="http://schemas.microsoft.com/office/drawing/2014/main" id="{294504F9-EECA-9E24-93AC-3F342D3BF4EB}"/>
              </a:ext>
            </a:extLst>
          </p:cNvPr>
          <p:cNvPicPr>
            <a:picLocks noChangeAspect="1"/>
          </p:cNvPicPr>
          <p:nvPr userDrawn="1"/>
        </p:nvPicPr>
        <p:blipFill>
          <a:blip r:embed="rId2"/>
          <a:stretch>
            <a:fillRect/>
          </a:stretch>
        </p:blipFill>
        <p:spPr>
          <a:xfrm>
            <a:off x="166386" y="234345"/>
            <a:ext cx="713723" cy="713723"/>
          </a:xfrm>
          <a:prstGeom prst="rect">
            <a:avLst/>
          </a:prstGeom>
        </p:spPr>
      </p:pic>
      <p:sp>
        <p:nvSpPr>
          <p:cNvPr id="11" name="Footer Placeholder 5">
            <a:extLst>
              <a:ext uri="{FF2B5EF4-FFF2-40B4-BE49-F238E27FC236}">
                <a16:creationId xmlns:a16="http://schemas.microsoft.com/office/drawing/2014/main" id="{D8B3985C-5070-6080-CB96-5576EF7E58B7}"/>
              </a:ext>
            </a:extLst>
          </p:cNvPr>
          <p:cNvSpPr>
            <a:spLocks noGrp="1"/>
          </p:cNvSpPr>
          <p:nvPr>
            <p:ph type="ftr" sz="quarter" idx="11"/>
          </p:nvPr>
        </p:nvSpPr>
        <p:spPr>
          <a:xfrm>
            <a:off x="3468413" y="7281228"/>
            <a:ext cx="5864773" cy="413808"/>
          </a:xfrm>
          <a:prstGeom prst="rect">
            <a:avLst/>
          </a:prstGeom>
        </p:spPr>
        <p:txBody>
          <a:bodyPr/>
          <a:lstStyle/>
          <a:p>
            <a:pPr algn="ctr">
              <a:lnSpc>
                <a:spcPct val="150000"/>
              </a:lnSpc>
            </a:pPr>
            <a:r>
              <a:rPr lang="en-US" dirty="0">
                <a:solidFill>
                  <a:schemeClr val="bg1"/>
                </a:solidFill>
                <a:latin typeface="Times New Roman" panose="02020603050405020304" pitchFamily="18" charset="0"/>
                <a:cs typeface="Times New Roman" panose="02020603050405020304" pitchFamily="18" charset="0"/>
              </a:rPr>
              <a:t>APHI-FHEI 4</a:t>
            </a:r>
            <a:r>
              <a:rPr lang="en-US" baseline="30000" dirty="0">
                <a:solidFill>
                  <a:schemeClr val="bg1"/>
                </a:solidFill>
                <a:latin typeface="Times New Roman" panose="02020603050405020304" pitchFamily="18" charset="0"/>
                <a:cs typeface="Times New Roman" panose="02020603050405020304" pitchFamily="18" charset="0"/>
              </a:rPr>
              <a:t>th</a:t>
            </a:r>
            <a:r>
              <a:rPr lang="en-US" dirty="0">
                <a:solidFill>
                  <a:schemeClr val="bg1"/>
                </a:solidFill>
                <a:latin typeface="Times New Roman" panose="02020603050405020304" pitchFamily="18" charset="0"/>
                <a:cs typeface="Times New Roman" panose="02020603050405020304" pitchFamily="18" charset="0"/>
              </a:rPr>
              <a:t> Joint International Annual Research Conference</a:t>
            </a:r>
          </a:p>
          <a:p>
            <a:endParaRPr lang="en-US" dirty="0"/>
          </a:p>
        </p:txBody>
      </p:sp>
      <p:sp>
        <p:nvSpPr>
          <p:cNvPr id="12" name="Slide Number Placeholder 6">
            <a:extLst>
              <a:ext uri="{FF2B5EF4-FFF2-40B4-BE49-F238E27FC236}">
                <a16:creationId xmlns:a16="http://schemas.microsoft.com/office/drawing/2014/main" id="{0670EAA3-95C9-7B02-F3F4-40690EE3E909}"/>
              </a:ext>
            </a:extLst>
          </p:cNvPr>
          <p:cNvSpPr>
            <a:spLocks noGrp="1"/>
          </p:cNvSpPr>
          <p:nvPr>
            <p:ph type="sldNum" sz="quarter" idx="12"/>
          </p:nvPr>
        </p:nvSpPr>
        <p:spPr>
          <a:xfrm>
            <a:off x="11613832" y="7358591"/>
            <a:ext cx="615315" cy="413808"/>
          </a:xfrm>
          <a:prstGeom prst="rect">
            <a:avLst/>
          </a:prstGeom>
        </p:spPr>
        <p:txBody>
          <a:bodyPr/>
          <a:lstStyle/>
          <a:p>
            <a:fld id="{B832C571-E1E9-4272-8FFF-6D7AE6E41910}" type="slidenum">
              <a:rPr lang="en-US" smtClean="0"/>
              <a:t>‹#›</a:t>
            </a:fld>
            <a:endParaRPr lang="en-US" dirty="0"/>
          </a:p>
        </p:txBody>
      </p:sp>
    </p:spTree>
    <p:extLst>
      <p:ext uri="{BB962C8B-B14F-4D97-AF65-F5344CB8AC3E}">
        <p14:creationId xmlns:p14="http://schemas.microsoft.com/office/powerpoint/2010/main" val="31555833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81778" y="518160"/>
            <a:ext cx="4128849" cy="1813560"/>
          </a:xfrm>
          <a:prstGeom prst="rect">
            <a:avLst/>
          </a:prstGeom>
        </p:spPr>
        <p:txBody>
          <a:bodyPr anchor="b"/>
          <a:lstStyle>
            <a:lvl1pPr>
              <a:defRPr sz="3360"/>
            </a:lvl1pPr>
          </a:lstStyle>
          <a:p>
            <a:r>
              <a:rPr lang="en-US"/>
              <a:t>Click to edit Master title style</a:t>
            </a:r>
            <a:endParaRPr lang="en-US" dirty="0"/>
          </a:p>
        </p:txBody>
      </p:sp>
      <p:sp>
        <p:nvSpPr>
          <p:cNvPr id="3" name="Content Placeholder 2"/>
          <p:cNvSpPr>
            <a:spLocks noGrp="1"/>
          </p:cNvSpPr>
          <p:nvPr>
            <p:ph idx="1"/>
          </p:nvPr>
        </p:nvSpPr>
        <p:spPr>
          <a:xfrm>
            <a:off x="5442347" y="1119082"/>
            <a:ext cx="6480810" cy="5523442"/>
          </a:xfrm>
          <a:prstGeom prst="rect">
            <a:avLst/>
          </a:prstGeom>
        </p:spPr>
        <p:txBody>
          <a:bodyPr/>
          <a:lstStyle>
            <a:lvl1pPr>
              <a:defRPr sz="3360"/>
            </a:lvl1pPr>
            <a:lvl2pPr>
              <a:defRPr sz="2940"/>
            </a:lvl2pPr>
            <a:lvl3pPr>
              <a:defRPr sz="252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81778" y="2331720"/>
            <a:ext cx="4128849" cy="4319800"/>
          </a:xfrm>
          <a:prstGeom prst="rect">
            <a:avLst/>
          </a:prstGeom>
        </p:spPr>
        <p:txBody>
          <a:bodyPr/>
          <a:lstStyle>
            <a:lvl1pPr marL="0" indent="0">
              <a:buNone/>
              <a:defRPr sz="1680"/>
            </a:lvl1pPr>
            <a:lvl2pPr marL="480060" indent="0">
              <a:buNone/>
              <a:defRPr sz="1470"/>
            </a:lvl2pPr>
            <a:lvl3pPr marL="960120" indent="0">
              <a:buNone/>
              <a:defRPr sz="1260"/>
            </a:lvl3pPr>
            <a:lvl4pPr marL="1440180" indent="0">
              <a:buNone/>
              <a:defRPr sz="1050"/>
            </a:lvl4pPr>
            <a:lvl5pPr marL="1920240" indent="0">
              <a:buNone/>
              <a:defRPr sz="1050"/>
            </a:lvl5pPr>
            <a:lvl6pPr marL="2400300" indent="0">
              <a:buNone/>
              <a:defRPr sz="1050"/>
            </a:lvl6pPr>
            <a:lvl7pPr marL="2880360" indent="0">
              <a:buNone/>
              <a:defRPr sz="1050"/>
            </a:lvl7pPr>
            <a:lvl8pPr marL="3360420" indent="0">
              <a:buNone/>
              <a:defRPr sz="1050"/>
            </a:lvl8pPr>
            <a:lvl9pPr marL="3840480" indent="0">
              <a:buNone/>
              <a:defRPr sz="1050"/>
            </a:lvl9pPr>
          </a:lstStyle>
          <a:p>
            <a:pPr lvl="0"/>
            <a:r>
              <a:rPr lang="en-US"/>
              <a:t>Click to edit Master text styles</a:t>
            </a:r>
          </a:p>
        </p:txBody>
      </p:sp>
      <p:sp>
        <p:nvSpPr>
          <p:cNvPr id="8" name="Footer Placeholder 5">
            <a:extLst>
              <a:ext uri="{FF2B5EF4-FFF2-40B4-BE49-F238E27FC236}">
                <a16:creationId xmlns:a16="http://schemas.microsoft.com/office/drawing/2014/main" id="{172FC669-3870-F5E2-C5A3-1B12631EF796}"/>
              </a:ext>
            </a:extLst>
          </p:cNvPr>
          <p:cNvSpPr>
            <a:spLocks noGrp="1"/>
          </p:cNvSpPr>
          <p:nvPr>
            <p:ph type="ftr" sz="quarter" idx="11"/>
          </p:nvPr>
        </p:nvSpPr>
        <p:spPr>
          <a:xfrm>
            <a:off x="3468413" y="7281228"/>
            <a:ext cx="5864773" cy="413808"/>
          </a:xfrm>
          <a:prstGeom prst="rect">
            <a:avLst/>
          </a:prstGeom>
        </p:spPr>
        <p:txBody>
          <a:bodyPr/>
          <a:lstStyle/>
          <a:p>
            <a:pPr algn="ctr">
              <a:lnSpc>
                <a:spcPct val="150000"/>
              </a:lnSpc>
            </a:pPr>
            <a:r>
              <a:rPr lang="en-US" dirty="0">
                <a:solidFill>
                  <a:schemeClr val="bg1"/>
                </a:solidFill>
                <a:latin typeface="Times New Roman" panose="02020603050405020304" pitchFamily="18" charset="0"/>
                <a:cs typeface="Times New Roman" panose="02020603050405020304" pitchFamily="18" charset="0"/>
              </a:rPr>
              <a:t>APHI-FHEI 4</a:t>
            </a:r>
            <a:r>
              <a:rPr lang="en-US" baseline="30000" dirty="0">
                <a:solidFill>
                  <a:schemeClr val="bg1"/>
                </a:solidFill>
                <a:latin typeface="Times New Roman" panose="02020603050405020304" pitchFamily="18" charset="0"/>
                <a:cs typeface="Times New Roman" panose="02020603050405020304" pitchFamily="18" charset="0"/>
              </a:rPr>
              <a:t>th</a:t>
            </a:r>
            <a:r>
              <a:rPr lang="en-US" dirty="0">
                <a:solidFill>
                  <a:schemeClr val="bg1"/>
                </a:solidFill>
                <a:latin typeface="Times New Roman" panose="02020603050405020304" pitchFamily="18" charset="0"/>
                <a:cs typeface="Times New Roman" panose="02020603050405020304" pitchFamily="18" charset="0"/>
              </a:rPr>
              <a:t> Joint International Annual Research Conference</a:t>
            </a:r>
          </a:p>
          <a:p>
            <a:endParaRPr lang="en-US" dirty="0"/>
          </a:p>
        </p:txBody>
      </p:sp>
      <p:sp>
        <p:nvSpPr>
          <p:cNvPr id="9" name="Slide Number Placeholder 6">
            <a:extLst>
              <a:ext uri="{FF2B5EF4-FFF2-40B4-BE49-F238E27FC236}">
                <a16:creationId xmlns:a16="http://schemas.microsoft.com/office/drawing/2014/main" id="{489D3596-3491-164F-3522-E8192E3C36CB}"/>
              </a:ext>
            </a:extLst>
          </p:cNvPr>
          <p:cNvSpPr>
            <a:spLocks noGrp="1"/>
          </p:cNvSpPr>
          <p:nvPr>
            <p:ph type="sldNum" sz="quarter" idx="12"/>
          </p:nvPr>
        </p:nvSpPr>
        <p:spPr>
          <a:xfrm>
            <a:off x="11613832" y="7358591"/>
            <a:ext cx="615315" cy="413808"/>
          </a:xfrm>
          <a:prstGeom prst="rect">
            <a:avLst/>
          </a:prstGeom>
        </p:spPr>
        <p:txBody>
          <a:bodyPr/>
          <a:lstStyle/>
          <a:p>
            <a:fld id="{B832C571-E1E9-4272-8FFF-6D7AE6E41910}" type="slidenum">
              <a:rPr lang="en-US" smtClean="0"/>
              <a:t>‹#›</a:t>
            </a:fld>
            <a:endParaRPr lang="en-US" dirty="0"/>
          </a:p>
        </p:txBody>
      </p:sp>
      <p:pic>
        <p:nvPicPr>
          <p:cNvPr id="10" name="Picture 9">
            <a:extLst>
              <a:ext uri="{FF2B5EF4-FFF2-40B4-BE49-F238E27FC236}">
                <a16:creationId xmlns:a16="http://schemas.microsoft.com/office/drawing/2014/main" id="{4B5C09F1-D9A4-9781-0431-C0531267911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83114" y="234345"/>
            <a:ext cx="680267" cy="713723"/>
          </a:xfrm>
          <a:prstGeom prst="rect">
            <a:avLst/>
          </a:prstGeom>
        </p:spPr>
      </p:pic>
    </p:spTree>
    <p:extLst>
      <p:ext uri="{BB962C8B-B14F-4D97-AF65-F5344CB8AC3E}">
        <p14:creationId xmlns:p14="http://schemas.microsoft.com/office/powerpoint/2010/main" val="24838449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81778" y="1119082"/>
            <a:ext cx="4128849" cy="1212638"/>
          </a:xfrm>
          <a:prstGeom prst="rect">
            <a:avLst/>
          </a:prstGeom>
        </p:spPr>
        <p:txBody>
          <a:bodyPr anchor="b"/>
          <a:lstStyle>
            <a:lvl1pPr>
              <a:defRPr sz="3360"/>
            </a:lvl1pPr>
          </a:lstStyle>
          <a:p>
            <a:r>
              <a:rPr lang="en-US"/>
              <a:t>Click to edit Master title style</a:t>
            </a:r>
            <a:endParaRPr lang="en-US" dirty="0"/>
          </a:p>
        </p:txBody>
      </p:sp>
      <p:sp>
        <p:nvSpPr>
          <p:cNvPr id="3" name="Picture Placeholder 2"/>
          <p:cNvSpPr>
            <a:spLocks noGrp="1" noChangeAspect="1"/>
          </p:cNvSpPr>
          <p:nvPr>
            <p:ph type="pic" idx="1"/>
          </p:nvPr>
        </p:nvSpPr>
        <p:spPr>
          <a:xfrm>
            <a:off x="5442347" y="1119082"/>
            <a:ext cx="6480810" cy="5523442"/>
          </a:xfrm>
          <a:prstGeom prst="rect">
            <a:avLst/>
          </a:prstGeom>
        </p:spPr>
        <p:txBody>
          <a:bodyPr anchor="t"/>
          <a:lstStyle>
            <a:lvl1pPr marL="0" indent="0">
              <a:buNone/>
              <a:defRPr sz="3360"/>
            </a:lvl1pPr>
            <a:lvl2pPr marL="480060" indent="0">
              <a:buNone/>
              <a:defRPr sz="2940"/>
            </a:lvl2pPr>
            <a:lvl3pPr marL="960120" indent="0">
              <a:buNone/>
              <a:defRPr sz="2520"/>
            </a:lvl3pPr>
            <a:lvl4pPr marL="1440180" indent="0">
              <a:buNone/>
              <a:defRPr sz="2100"/>
            </a:lvl4pPr>
            <a:lvl5pPr marL="1920240" indent="0">
              <a:buNone/>
              <a:defRPr sz="2100"/>
            </a:lvl5pPr>
            <a:lvl6pPr marL="2400300" indent="0">
              <a:buNone/>
              <a:defRPr sz="2100"/>
            </a:lvl6pPr>
            <a:lvl7pPr marL="2880360" indent="0">
              <a:buNone/>
              <a:defRPr sz="2100"/>
            </a:lvl7pPr>
            <a:lvl8pPr marL="3360420" indent="0">
              <a:buNone/>
              <a:defRPr sz="2100"/>
            </a:lvl8pPr>
            <a:lvl9pPr marL="3840480" indent="0">
              <a:buNone/>
              <a:defRPr sz="2100"/>
            </a:lvl9pPr>
          </a:lstStyle>
          <a:p>
            <a:r>
              <a:rPr lang="en-US"/>
              <a:t>Click icon to add picture</a:t>
            </a:r>
            <a:endParaRPr lang="en-US" dirty="0"/>
          </a:p>
        </p:txBody>
      </p:sp>
      <p:sp>
        <p:nvSpPr>
          <p:cNvPr id="4" name="Text Placeholder 3"/>
          <p:cNvSpPr>
            <a:spLocks noGrp="1"/>
          </p:cNvSpPr>
          <p:nvPr>
            <p:ph type="body" sz="half" idx="2"/>
          </p:nvPr>
        </p:nvSpPr>
        <p:spPr>
          <a:xfrm>
            <a:off x="881778" y="2331720"/>
            <a:ext cx="4128849" cy="4319800"/>
          </a:xfrm>
          <a:prstGeom prst="rect">
            <a:avLst/>
          </a:prstGeom>
        </p:spPr>
        <p:txBody>
          <a:bodyPr/>
          <a:lstStyle>
            <a:lvl1pPr marL="0" indent="0">
              <a:buNone/>
              <a:defRPr sz="1680"/>
            </a:lvl1pPr>
            <a:lvl2pPr marL="480060" indent="0">
              <a:buNone/>
              <a:defRPr sz="1470"/>
            </a:lvl2pPr>
            <a:lvl3pPr marL="960120" indent="0">
              <a:buNone/>
              <a:defRPr sz="1260"/>
            </a:lvl3pPr>
            <a:lvl4pPr marL="1440180" indent="0">
              <a:buNone/>
              <a:defRPr sz="1050"/>
            </a:lvl4pPr>
            <a:lvl5pPr marL="1920240" indent="0">
              <a:buNone/>
              <a:defRPr sz="1050"/>
            </a:lvl5pPr>
            <a:lvl6pPr marL="2400300" indent="0">
              <a:buNone/>
              <a:defRPr sz="1050"/>
            </a:lvl6pPr>
            <a:lvl7pPr marL="2880360" indent="0">
              <a:buNone/>
              <a:defRPr sz="1050"/>
            </a:lvl7pPr>
            <a:lvl8pPr marL="3360420" indent="0">
              <a:buNone/>
              <a:defRPr sz="1050"/>
            </a:lvl8pPr>
            <a:lvl9pPr marL="3840480" indent="0">
              <a:buNone/>
              <a:defRPr sz="1050"/>
            </a:lvl9pPr>
          </a:lstStyle>
          <a:p>
            <a:pPr lvl="0"/>
            <a:r>
              <a:rPr lang="en-US"/>
              <a:t>Click to edit Master text styles</a:t>
            </a:r>
          </a:p>
        </p:txBody>
      </p:sp>
      <p:sp>
        <p:nvSpPr>
          <p:cNvPr id="8" name="Slide Number Placeholder 5">
            <a:extLst>
              <a:ext uri="{FF2B5EF4-FFF2-40B4-BE49-F238E27FC236}">
                <a16:creationId xmlns:a16="http://schemas.microsoft.com/office/drawing/2014/main" id="{BD25129B-53C6-69EC-BB0E-52B8D116D4B2}"/>
              </a:ext>
            </a:extLst>
          </p:cNvPr>
          <p:cNvSpPr>
            <a:spLocks noGrp="1"/>
          </p:cNvSpPr>
          <p:nvPr>
            <p:ph type="sldNum" sz="quarter" idx="12"/>
          </p:nvPr>
        </p:nvSpPr>
        <p:spPr>
          <a:xfrm>
            <a:off x="11381014" y="7396843"/>
            <a:ext cx="1028698" cy="261257"/>
          </a:xfrm>
          <a:prstGeom prst="rect">
            <a:avLst/>
          </a:prstGeom>
        </p:spPr>
        <p:txBody>
          <a:bodyPr/>
          <a:lstStyle>
            <a:lvl1pPr algn="ctr">
              <a:defRPr sz="1600"/>
            </a:lvl1pPr>
          </a:lstStyle>
          <a:p>
            <a:fld id="{B832C571-E1E9-4272-8FFF-6D7AE6E41910}" type="slidenum">
              <a:rPr lang="en-US" smtClean="0"/>
              <a:pPr/>
              <a:t>‹#›</a:t>
            </a:fld>
            <a:endParaRPr lang="en-US" dirty="0"/>
          </a:p>
        </p:txBody>
      </p:sp>
      <p:pic>
        <p:nvPicPr>
          <p:cNvPr id="9" name="Picture 8">
            <a:extLst>
              <a:ext uri="{FF2B5EF4-FFF2-40B4-BE49-F238E27FC236}">
                <a16:creationId xmlns:a16="http://schemas.microsoft.com/office/drawing/2014/main" id="{0A6285D6-F9EA-13FE-DD34-C01DBA927F3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12395" y="253000"/>
            <a:ext cx="680267" cy="713723"/>
          </a:xfrm>
          <a:prstGeom prst="rect">
            <a:avLst/>
          </a:prstGeom>
        </p:spPr>
      </p:pic>
      <p:sp>
        <p:nvSpPr>
          <p:cNvPr id="10" name="Footer Placeholder 5">
            <a:extLst>
              <a:ext uri="{FF2B5EF4-FFF2-40B4-BE49-F238E27FC236}">
                <a16:creationId xmlns:a16="http://schemas.microsoft.com/office/drawing/2014/main" id="{85988C6B-56F2-E145-4A1F-389820F81E58}"/>
              </a:ext>
            </a:extLst>
          </p:cNvPr>
          <p:cNvSpPr>
            <a:spLocks noGrp="1"/>
          </p:cNvSpPr>
          <p:nvPr>
            <p:ph type="ftr" sz="quarter" idx="11"/>
          </p:nvPr>
        </p:nvSpPr>
        <p:spPr>
          <a:xfrm>
            <a:off x="3468413" y="7281228"/>
            <a:ext cx="5864773" cy="413808"/>
          </a:xfrm>
          <a:prstGeom prst="rect">
            <a:avLst/>
          </a:prstGeom>
        </p:spPr>
        <p:txBody>
          <a:bodyPr/>
          <a:lstStyle/>
          <a:p>
            <a:pPr algn="ctr">
              <a:lnSpc>
                <a:spcPct val="150000"/>
              </a:lnSpc>
            </a:pPr>
            <a:r>
              <a:rPr lang="en-US" dirty="0">
                <a:solidFill>
                  <a:schemeClr val="bg1"/>
                </a:solidFill>
                <a:latin typeface="Times New Roman" panose="02020603050405020304" pitchFamily="18" charset="0"/>
                <a:cs typeface="Times New Roman" panose="02020603050405020304" pitchFamily="18" charset="0"/>
              </a:rPr>
              <a:t>APHI-FHEI 4</a:t>
            </a:r>
            <a:r>
              <a:rPr lang="en-US" baseline="30000" dirty="0">
                <a:solidFill>
                  <a:schemeClr val="bg1"/>
                </a:solidFill>
                <a:latin typeface="Times New Roman" panose="02020603050405020304" pitchFamily="18" charset="0"/>
                <a:cs typeface="Times New Roman" panose="02020603050405020304" pitchFamily="18" charset="0"/>
              </a:rPr>
              <a:t>th</a:t>
            </a:r>
            <a:r>
              <a:rPr lang="en-US" dirty="0">
                <a:solidFill>
                  <a:schemeClr val="bg1"/>
                </a:solidFill>
                <a:latin typeface="Times New Roman" panose="02020603050405020304" pitchFamily="18" charset="0"/>
                <a:cs typeface="Times New Roman" panose="02020603050405020304" pitchFamily="18" charset="0"/>
              </a:rPr>
              <a:t> Joint International Annual Research Conference</a:t>
            </a:r>
          </a:p>
          <a:p>
            <a:endParaRPr lang="en-US" dirty="0"/>
          </a:p>
        </p:txBody>
      </p:sp>
    </p:spTree>
    <p:extLst>
      <p:ext uri="{BB962C8B-B14F-4D97-AF65-F5344CB8AC3E}">
        <p14:creationId xmlns:p14="http://schemas.microsoft.com/office/powerpoint/2010/main" val="15968969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4" name="Slide Number Placeholder 5">
            <a:extLst>
              <a:ext uri="{FF2B5EF4-FFF2-40B4-BE49-F238E27FC236}">
                <a16:creationId xmlns:a16="http://schemas.microsoft.com/office/drawing/2014/main" id="{BE168FAD-39F9-C0BD-2034-1614F31CB8C6}"/>
              </a:ext>
            </a:extLst>
          </p:cNvPr>
          <p:cNvSpPr>
            <a:spLocks noGrp="1"/>
          </p:cNvSpPr>
          <p:nvPr>
            <p:ph type="sldNum" sz="quarter" idx="4"/>
          </p:nvPr>
        </p:nvSpPr>
        <p:spPr>
          <a:xfrm>
            <a:off x="11363053" y="7361699"/>
            <a:ext cx="1095647" cy="369961"/>
          </a:xfrm>
          <a:prstGeom prst="rect">
            <a:avLst/>
          </a:prstGeom>
        </p:spPr>
        <p:txBody>
          <a:bodyPr vert="horz" lIns="91440" tIns="45720" rIns="91440" bIns="45720" rtlCol="0" anchor="ctr"/>
          <a:lstStyle>
            <a:lvl1pPr algn="ctr">
              <a:defRPr sz="1600">
                <a:solidFill>
                  <a:schemeClr val="accent1">
                    <a:lumMod val="20000"/>
                    <a:lumOff val="80000"/>
                  </a:schemeClr>
                </a:solidFill>
                <a:latin typeface="Oswald" pitchFamily="2" charset="0"/>
                <a:cs typeface="Arial" panose="020B0604020202020204" pitchFamily="34" charset="0"/>
              </a:defRPr>
            </a:lvl1pPr>
          </a:lstStyle>
          <a:p>
            <a:fld id="{B832C571-E1E9-4272-8FFF-6D7AE6E41910}" type="slidenum">
              <a:rPr lang="en-US" smtClean="0"/>
              <a:pPr/>
              <a:t>‹#›</a:t>
            </a:fld>
            <a:endParaRPr lang="en-US" dirty="0"/>
          </a:p>
        </p:txBody>
      </p:sp>
      <p:pic>
        <p:nvPicPr>
          <p:cNvPr id="3" name="Picture 2">
            <a:extLst>
              <a:ext uri="{FF2B5EF4-FFF2-40B4-BE49-F238E27FC236}">
                <a16:creationId xmlns:a16="http://schemas.microsoft.com/office/drawing/2014/main" id="{9C0F9698-3626-BA4E-4A7C-CE4BD3E9240C}"/>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0" y="0"/>
            <a:ext cx="12801599" cy="7772400"/>
          </a:xfrm>
          <a:prstGeom prst="rect">
            <a:avLst/>
          </a:prstGeom>
        </p:spPr>
      </p:pic>
      <p:sp>
        <p:nvSpPr>
          <p:cNvPr id="12" name="Title Placeholder 1">
            <a:extLst>
              <a:ext uri="{FF2B5EF4-FFF2-40B4-BE49-F238E27FC236}">
                <a16:creationId xmlns:a16="http://schemas.microsoft.com/office/drawing/2014/main" id="{020E523C-2A22-0CDF-91B0-B82FB0FAACB5}"/>
              </a:ext>
            </a:extLst>
          </p:cNvPr>
          <p:cNvSpPr>
            <a:spLocks noGrp="1"/>
          </p:cNvSpPr>
          <p:nvPr>
            <p:ph type="title"/>
          </p:nvPr>
        </p:nvSpPr>
        <p:spPr>
          <a:xfrm>
            <a:off x="359228" y="5596"/>
            <a:ext cx="11119758" cy="1006775"/>
          </a:xfrm>
          <a:prstGeom prst="rect">
            <a:avLst/>
          </a:prstGeom>
        </p:spPr>
        <p:txBody>
          <a:bodyPr vert="horz" lIns="91440" tIns="45720" rIns="91440" bIns="45720" rtlCol="0" anchor="ctr">
            <a:normAutofit/>
          </a:bodyPr>
          <a:lstStyle/>
          <a:p>
            <a:r>
              <a:rPr lang="en-US" dirty="0"/>
              <a:t>Click to edit Master title style</a:t>
            </a:r>
          </a:p>
        </p:txBody>
      </p:sp>
      <p:sp>
        <p:nvSpPr>
          <p:cNvPr id="13" name="Text Placeholder 2">
            <a:extLst>
              <a:ext uri="{FF2B5EF4-FFF2-40B4-BE49-F238E27FC236}">
                <a16:creationId xmlns:a16="http://schemas.microsoft.com/office/drawing/2014/main" id="{77C9F33B-B14C-08AE-B34A-B4A7241DE33B}"/>
              </a:ext>
            </a:extLst>
          </p:cNvPr>
          <p:cNvSpPr>
            <a:spLocks noGrp="1"/>
          </p:cNvSpPr>
          <p:nvPr>
            <p:ph type="body" idx="1"/>
          </p:nvPr>
        </p:nvSpPr>
        <p:spPr>
          <a:xfrm>
            <a:off x="359228" y="1175657"/>
            <a:ext cx="11805558" cy="6074229"/>
          </a:xfrm>
          <a:prstGeom prst="rect">
            <a:avLst/>
          </a:prstGeom>
        </p:spPr>
        <p:txBody>
          <a:bodyPr vert="horz" lIns="91440" tIns="45720" rIns="91440" bIns="45720" rtlCol="0">
            <a:normAutofit/>
          </a:bodyPr>
          <a:lstStyle/>
          <a:p>
            <a:pPr lvl="0"/>
            <a:r>
              <a:rPr lang="en-US" dirty="0"/>
              <a:t> Click to edit Master text styles</a:t>
            </a:r>
          </a:p>
          <a:p>
            <a:pPr lvl="1"/>
            <a:r>
              <a:rPr lang="en-US" dirty="0"/>
              <a:t>Second level</a:t>
            </a:r>
          </a:p>
          <a:p>
            <a:pPr lvl="2"/>
            <a:r>
              <a:rPr lang="en-US" dirty="0"/>
              <a:t>Third level</a:t>
            </a:r>
          </a:p>
          <a:p>
            <a:pPr lvl="3"/>
            <a:r>
              <a:rPr lang="en-US" dirty="0"/>
              <a:t> Fourth level</a:t>
            </a:r>
          </a:p>
          <a:p>
            <a:pPr lvl="4"/>
            <a:r>
              <a:rPr lang="en-US" dirty="0"/>
              <a:t> Fifth level</a:t>
            </a:r>
          </a:p>
        </p:txBody>
      </p:sp>
      <p:sp>
        <p:nvSpPr>
          <p:cNvPr id="14" name="Oval 13">
            <a:extLst>
              <a:ext uri="{FF2B5EF4-FFF2-40B4-BE49-F238E27FC236}">
                <a16:creationId xmlns:a16="http://schemas.microsoft.com/office/drawing/2014/main" id="{163CD59D-CA08-449D-DA4F-C87282C89F1D}"/>
              </a:ext>
            </a:extLst>
          </p:cNvPr>
          <p:cNvSpPr/>
          <p:nvPr userDrawn="1"/>
        </p:nvSpPr>
        <p:spPr>
          <a:xfrm>
            <a:off x="11640301" y="7326032"/>
            <a:ext cx="524485" cy="405628"/>
          </a:xfrm>
          <a:prstGeom prst="ellipse">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Oswald" pitchFamily="2" charset="0"/>
            </a:endParaRPr>
          </a:p>
        </p:txBody>
      </p:sp>
      <p:sp>
        <p:nvSpPr>
          <p:cNvPr id="15" name="TextBox 14">
            <a:extLst>
              <a:ext uri="{FF2B5EF4-FFF2-40B4-BE49-F238E27FC236}">
                <a16:creationId xmlns:a16="http://schemas.microsoft.com/office/drawing/2014/main" id="{7163E034-2E6D-89DF-36FD-C943539FDAB6}"/>
              </a:ext>
            </a:extLst>
          </p:cNvPr>
          <p:cNvSpPr txBox="1"/>
          <p:nvPr userDrawn="1"/>
        </p:nvSpPr>
        <p:spPr>
          <a:xfrm>
            <a:off x="342900" y="7361699"/>
            <a:ext cx="4082143" cy="365760"/>
          </a:xfrm>
          <a:prstGeom prst="rect">
            <a:avLst/>
          </a:prstGeom>
          <a:noFill/>
        </p:spPr>
        <p:txBody>
          <a:bodyPr wrap="square" rtlCol="0">
            <a:spAutoFit/>
          </a:bodyPr>
          <a:lstStyle/>
          <a:p>
            <a:pPr marL="0" indent="0">
              <a:buFont typeface="Calibri" panose="020F0502020204030204" pitchFamily="34" charset="0"/>
              <a:buNone/>
            </a:pPr>
            <a:r>
              <a:rPr lang="en-US" sz="1600" dirty="0">
                <a:solidFill>
                  <a:schemeClr val="accent1">
                    <a:lumMod val="20000"/>
                    <a:lumOff val="80000"/>
                  </a:schemeClr>
                </a:solidFill>
                <a:latin typeface="Oswald" pitchFamily="2" charset="0"/>
              </a:rPr>
              <a:t>Copyright ©</a:t>
            </a:r>
            <a:fld id="{10E618D6-A9C6-4B0E-80D4-37CEBBD6F28A}" type="datetimeyyyy">
              <a:rPr lang="en-US" sz="1600" smtClean="0">
                <a:solidFill>
                  <a:schemeClr val="accent1">
                    <a:lumMod val="20000"/>
                    <a:lumOff val="80000"/>
                  </a:schemeClr>
                </a:solidFill>
                <a:latin typeface="Oswald" pitchFamily="2" charset="0"/>
              </a:rPr>
              <a:t>2025</a:t>
            </a:fld>
            <a:r>
              <a:rPr lang="en-US" sz="1600" dirty="0">
                <a:solidFill>
                  <a:schemeClr val="accent1">
                    <a:lumMod val="20000"/>
                    <a:lumOff val="80000"/>
                  </a:schemeClr>
                </a:solidFill>
                <a:latin typeface="Oswald" pitchFamily="2" charset="0"/>
              </a:rPr>
              <a:t> APHI </a:t>
            </a:r>
          </a:p>
        </p:txBody>
      </p:sp>
    </p:spTree>
    <p:extLst>
      <p:ext uri="{BB962C8B-B14F-4D97-AF65-F5344CB8AC3E}">
        <p14:creationId xmlns:p14="http://schemas.microsoft.com/office/powerpoint/2010/main" val="1714068473"/>
      </p:ext>
    </p:extLst>
  </p:cSld>
  <p:clrMap bg1="lt1" tx1="dk1" bg2="lt2" tx2="dk2" accent1="accent1" accent2="accent2" accent3="accent3" accent4="accent4" accent5="accent5" accent6="accent6" hlink="hlink" folHlink="folHlink"/>
  <p:sldLayoutIdLst>
    <p:sldLayoutId id="2147483697" r:id="rId1"/>
    <p:sldLayoutId id="2147483708" r:id="rId2"/>
    <p:sldLayoutId id="2147483686" r:id="rId3"/>
    <p:sldLayoutId id="2147483687" r:id="rId4"/>
    <p:sldLayoutId id="2147483688" r:id="rId5"/>
    <p:sldLayoutId id="2147483689" r:id="rId6"/>
    <p:sldLayoutId id="2147483692" r:id="rId7"/>
    <p:sldLayoutId id="2147483693" r:id="rId8"/>
  </p:sldLayoutIdLst>
  <p:hf hdr="0" ftr="0" dt="0"/>
  <p:txStyles>
    <p:titleStyle>
      <a:lvl1pPr algn="l" defTabSz="960120" rtl="0" eaLnBrk="1" latinLnBrk="0" hangingPunct="1">
        <a:lnSpc>
          <a:spcPct val="90000"/>
        </a:lnSpc>
        <a:spcBef>
          <a:spcPct val="0"/>
        </a:spcBef>
        <a:buNone/>
        <a:defRPr sz="3600" b="1" kern="1200">
          <a:solidFill>
            <a:schemeClr val="accent5">
              <a:lumMod val="40000"/>
              <a:lumOff val="60000"/>
            </a:schemeClr>
          </a:solidFill>
          <a:latin typeface="Arial" panose="020B0604020202020204" pitchFamily="34" charset="0"/>
          <a:ea typeface="+mj-ea"/>
          <a:cs typeface="Arial" panose="020B0604020202020204" pitchFamily="34" charset="0"/>
        </a:defRPr>
      </a:lvl1pPr>
    </p:titleStyle>
    <p:bodyStyle>
      <a:lvl1pPr marL="240030" indent="-240030" algn="l" defTabSz="960120" rtl="0" eaLnBrk="1" latinLnBrk="0" hangingPunct="1">
        <a:lnSpc>
          <a:spcPct val="90000"/>
        </a:lnSpc>
        <a:spcBef>
          <a:spcPts val="1050"/>
        </a:spcBef>
        <a:buClr>
          <a:schemeClr val="accent5">
            <a:lumMod val="75000"/>
          </a:schemeClr>
        </a:buClr>
        <a:buFont typeface="Wingdings" panose="05000000000000000000" pitchFamily="2" charset="2"/>
        <a:buChar char="n"/>
        <a:defRPr sz="3200" kern="1200">
          <a:solidFill>
            <a:srgbClr val="002060"/>
          </a:solidFill>
          <a:latin typeface="Arial" panose="020B0604020202020204" pitchFamily="34" charset="0"/>
          <a:ea typeface="+mn-ea"/>
          <a:cs typeface="Arial" panose="020B0604020202020204" pitchFamily="34" charset="0"/>
        </a:defRPr>
      </a:lvl1pPr>
      <a:lvl2pPr marL="937260" indent="-457200" algn="l" defTabSz="960120" rtl="0" eaLnBrk="1" latinLnBrk="0" hangingPunct="1">
        <a:lnSpc>
          <a:spcPct val="90000"/>
        </a:lnSpc>
        <a:spcBef>
          <a:spcPts val="525"/>
        </a:spcBef>
        <a:buClr>
          <a:srgbClr val="0070C0"/>
        </a:buClr>
        <a:buSzPct val="95000"/>
        <a:buFont typeface="Wingdings" panose="05000000000000000000" pitchFamily="2" charset="2"/>
        <a:buChar char="n"/>
        <a:defRPr sz="3200" kern="1200">
          <a:solidFill>
            <a:srgbClr val="002060"/>
          </a:solidFill>
          <a:latin typeface="Arial" panose="020B0604020202020204" pitchFamily="34" charset="0"/>
          <a:ea typeface="+mn-ea"/>
          <a:cs typeface="Arial" panose="020B0604020202020204" pitchFamily="34" charset="0"/>
        </a:defRPr>
      </a:lvl2pPr>
      <a:lvl3pPr marL="1417320" indent="-457200" algn="l" defTabSz="960120" rtl="0" eaLnBrk="1" latinLnBrk="0" hangingPunct="1">
        <a:lnSpc>
          <a:spcPct val="90000"/>
        </a:lnSpc>
        <a:spcBef>
          <a:spcPts val="525"/>
        </a:spcBef>
        <a:buClr>
          <a:srgbClr val="0070C0"/>
        </a:buClr>
        <a:buSzPct val="85000"/>
        <a:buFont typeface="Wingdings" panose="05000000000000000000" pitchFamily="2" charset="2"/>
        <a:buChar char="n"/>
        <a:defRPr sz="3200" kern="1200">
          <a:solidFill>
            <a:srgbClr val="002060"/>
          </a:solidFill>
          <a:latin typeface="Arial" panose="020B0604020202020204" pitchFamily="34" charset="0"/>
          <a:ea typeface="+mn-ea"/>
          <a:cs typeface="Arial" panose="020B0604020202020204" pitchFamily="34" charset="0"/>
        </a:defRPr>
      </a:lvl3pPr>
      <a:lvl4pPr marL="1680210" indent="-240030" algn="l" defTabSz="960120" rtl="0" eaLnBrk="1" latinLnBrk="0" hangingPunct="1">
        <a:lnSpc>
          <a:spcPct val="90000"/>
        </a:lnSpc>
        <a:spcBef>
          <a:spcPts val="525"/>
        </a:spcBef>
        <a:buClr>
          <a:srgbClr val="0070C0"/>
        </a:buClr>
        <a:buSzPct val="75000"/>
        <a:buFont typeface="Wingdings" panose="05000000000000000000" pitchFamily="2" charset="2"/>
        <a:buChar char="n"/>
        <a:defRPr sz="3200" kern="1200">
          <a:solidFill>
            <a:srgbClr val="002060"/>
          </a:solidFill>
          <a:latin typeface="Arial" panose="020B0604020202020204" pitchFamily="34" charset="0"/>
          <a:ea typeface="+mn-ea"/>
          <a:cs typeface="Arial" panose="020B0604020202020204" pitchFamily="34" charset="0"/>
        </a:defRPr>
      </a:lvl4pPr>
      <a:lvl5pPr marL="2160270" indent="-240030" algn="l" defTabSz="960120" rtl="0" eaLnBrk="1" latinLnBrk="0" hangingPunct="1">
        <a:lnSpc>
          <a:spcPct val="90000"/>
        </a:lnSpc>
        <a:spcBef>
          <a:spcPts val="525"/>
        </a:spcBef>
        <a:buClr>
          <a:srgbClr val="0070C0"/>
        </a:buClr>
        <a:buSzPct val="70000"/>
        <a:buFont typeface="Wingdings" panose="05000000000000000000" pitchFamily="2" charset="2"/>
        <a:buChar char="n"/>
        <a:defRPr sz="3200" kern="1200">
          <a:solidFill>
            <a:srgbClr val="002060"/>
          </a:solidFill>
          <a:latin typeface="Arial" panose="020B0604020202020204" pitchFamily="34" charset="0"/>
          <a:ea typeface="+mn-ea"/>
          <a:cs typeface="Arial" panose="020B0604020202020204" pitchFamily="34" charset="0"/>
        </a:defRPr>
      </a:lvl5pPr>
      <a:lvl6pPr marL="264033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6pPr>
      <a:lvl7pPr marL="312039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7pPr>
      <a:lvl8pPr marL="360045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8pPr>
      <a:lvl9pPr marL="408051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9pPr>
    </p:bodyStyle>
    <p:otherStyle>
      <a:defPPr>
        <a:defRPr lang="en-US"/>
      </a:defPPr>
      <a:lvl1pPr marL="0" algn="l" defTabSz="960120" rtl="0" eaLnBrk="1" latinLnBrk="0" hangingPunct="1">
        <a:defRPr sz="1890" kern="1200">
          <a:solidFill>
            <a:schemeClr val="tx1"/>
          </a:solidFill>
          <a:latin typeface="+mn-lt"/>
          <a:ea typeface="+mn-ea"/>
          <a:cs typeface="+mn-cs"/>
        </a:defRPr>
      </a:lvl1pPr>
      <a:lvl2pPr marL="480060" algn="l" defTabSz="960120" rtl="0" eaLnBrk="1" latinLnBrk="0" hangingPunct="1">
        <a:defRPr sz="1890" kern="1200">
          <a:solidFill>
            <a:schemeClr val="tx1"/>
          </a:solidFill>
          <a:latin typeface="+mn-lt"/>
          <a:ea typeface="+mn-ea"/>
          <a:cs typeface="+mn-cs"/>
        </a:defRPr>
      </a:lvl2pPr>
      <a:lvl3pPr marL="960120" algn="l" defTabSz="960120" rtl="0" eaLnBrk="1" latinLnBrk="0" hangingPunct="1">
        <a:defRPr sz="1890" kern="1200">
          <a:solidFill>
            <a:schemeClr val="tx1"/>
          </a:solidFill>
          <a:latin typeface="+mn-lt"/>
          <a:ea typeface="+mn-ea"/>
          <a:cs typeface="+mn-cs"/>
        </a:defRPr>
      </a:lvl3pPr>
      <a:lvl4pPr marL="1440180" algn="l" defTabSz="960120" rtl="0" eaLnBrk="1" latinLnBrk="0" hangingPunct="1">
        <a:defRPr sz="1890" kern="1200">
          <a:solidFill>
            <a:schemeClr val="tx1"/>
          </a:solidFill>
          <a:latin typeface="+mn-lt"/>
          <a:ea typeface="+mn-ea"/>
          <a:cs typeface="+mn-cs"/>
        </a:defRPr>
      </a:lvl4pPr>
      <a:lvl5pPr marL="1920240" algn="l" defTabSz="960120" rtl="0" eaLnBrk="1" latinLnBrk="0" hangingPunct="1">
        <a:defRPr sz="1890" kern="1200">
          <a:solidFill>
            <a:schemeClr val="tx1"/>
          </a:solidFill>
          <a:latin typeface="+mn-lt"/>
          <a:ea typeface="+mn-ea"/>
          <a:cs typeface="+mn-cs"/>
        </a:defRPr>
      </a:lvl5pPr>
      <a:lvl6pPr marL="2400300" algn="l" defTabSz="960120" rtl="0" eaLnBrk="1" latinLnBrk="0" hangingPunct="1">
        <a:defRPr sz="1890" kern="1200">
          <a:solidFill>
            <a:schemeClr val="tx1"/>
          </a:solidFill>
          <a:latin typeface="+mn-lt"/>
          <a:ea typeface="+mn-ea"/>
          <a:cs typeface="+mn-cs"/>
        </a:defRPr>
      </a:lvl6pPr>
      <a:lvl7pPr marL="2880360" algn="l" defTabSz="960120" rtl="0" eaLnBrk="1" latinLnBrk="0" hangingPunct="1">
        <a:defRPr sz="1890" kern="1200">
          <a:solidFill>
            <a:schemeClr val="tx1"/>
          </a:solidFill>
          <a:latin typeface="+mn-lt"/>
          <a:ea typeface="+mn-ea"/>
          <a:cs typeface="+mn-cs"/>
        </a:defRPr>
      </a:lvl7pPr>
      <a:lvl8pPr marL="3360420" algn="l" defTabSz="960120" rtl="0" eaLnBrk="1" latinLnBrk="0" hangingPunct="1">
        <a:defRPr sz="1890" kern="1200">
          <a:solidFill>
            <a:schemeClr val="tx1"/>
          </a:solidFill>
          <a:latin typeface="+mn-lt"/>
          <a:ea typeface="+mn-ea"/>
          <a:cs typeface="+mn-cs"/>
        </a:defRPr>
      </a:lvl8pPr>
      <a:lvl9pPr marL="3840480" algn="l" defTabSz="960120" rtl="0" eaLnBrk="1" latinLnBrk="0" hangingPunct="1">
        <a:defRPr sz="189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EE2CF-C4CF-BDC7-0254-BEFD6E3117A4}"/>
              </a:ext>
            </a:extLst>
          </p:cNvPr>
          <p:cNvSpPr>
            <a:spLocks noGrp="1"/>
          </p:cNvSpPr>
          <p:nvPr>
            <p:ph type="ctrTitle"/>
          </p:nvPr>
        </p:nvSpPr>
        <p:spPr>
          <a:xfrm>
            <a:off x="772511" y="1335305"/>
            <a:ext cx="9916510" cy="3678129"/>
          </a:xfrm>
        </p:spPr>
        <p:txBody>
          <a:bodyPr>
            <a:noAutofit/>
          </a:bodyPr>
          <a:lstStyle/>
          <a:p>
            <a:pPr algn="ctr">
              <a:lnSpc>
                <a:spcPct val="100000"/>
              </a:lnSpc>
            </a:pPr>
            <a:br>
              <a:rPr lang="en-US" sz="2594" dirty="0">
                <a:latin typeface="Times New Roman" panose="02020603050405020304" pitchFamily="18" charset="0"/>
                <a:cs typeface="Times New Roman" panose="02020603050405020304" pitchFamily="18" charset="0"/>
              </a:rPr>
            </a:br>
            <a:br>
              <a:rPr lang="en-US" sz="2594" dirty="0">
                <a:latin typeface="Times New Roman" panose="02020603050405020304" pitchFamily="18" charset="0"/>
                <a:cs typeface="Times New Roman" panose="02020603050405020304" pitchFamily="18" charset="0"/>
              </a:rPr>
            </a:br>
            <a:br>
              <a:rPr lang="en-US" sz="2594" dirty="0">
                <a:latin typeface="Times New Roman" panose="02020603050405020304" pitchFamily="18" charset="0"/>
                <a:cs typeface="Times New Roman" panose="02020603050405020304" pitchFamily="18" charset="0"/>
              </a:rPr>
            </a:br>
            <a:br>
              <a:rPr lang="en-US" sz="2594" dirty="0">
                <a:latin typeface="Times New Roman" panose="02020603050405020304" pitchFamily="18" charset="0"/>
                <a:cs typeface="Times New Roman" panose="02020603050405020304" pitchFamily="18" charset="0"/>
              </a:rPr>
            </a:br>
            <a:br>
              <a:rPr lang="en-US" sz="2594" dirty="0">
                <a:latin typeface="Times New Roman" panose="02020603050405020304" pitchFamily="18" charset="0"/>
                <a:cs typeface="Times New Roman" panose="02020603050405020304" pitchFamily="18" charset="0"/>
              </a:rPr>
            </a:br>
            <a:r>
              <a:rPr lang="en-US" sz="3600" dirty="0"/>
              <a:t>. </a:t>
            </a:r>
            <a:br>
              <a:rPr lang="en-US" sz="3600" dirty="0"/>
            </a:br>
            <a:br>
              <a:rPr lang="en-US" sz="3600" dirty="0"/>
            </a:br>
            <a:br>
              <a:rPr lang="en-US" sz="3600" dirty="0"/>
            </a:br>
            <a:br>
              <a:rPr lang="en-US" sz="3600" dirty="0"/>
            </a:br>
            <a:r>
              <a:rPr lang="en-US" sz="3600" dirty="0"/>
              <a:t>Depression and associated factors among Internally Displaced Persons in Sub-Saharan Africa: A Systematic Review and Meta-Analysis Study</a:t>
            </a:r>
            <a:br>
              <a:rPr lang="en-US" sz="3600" dirty="0"/>
            </a:br>
            <a:br>
              <a:rPr lang="en-US" sz="3335" dirty="0">
                <a:latin typeface="Times New Roman" panose="02020603050405020304" pitchFamily="18" charset="0"/>
                <a:cs typeface="Times New Roman" panose="02020603050405020304" pitchFamily="18" charset="0"/>
              </a:rPr>
            </a:br>
            <a:br>
              <a:rPr lang="en-US" sz="2224" dirty="0">
                <a:solidFill>
                  <a:srgbClr val="FFFF00"/>
                </a:solidFill>
                <a:latin typeface="Times New Roman" panose="02020603050405020304" pitchFamily="18" charset="0"/>
                <a:cs typeface="Times New Roman" panose="02020603050405020304" pitchFamily="18" charset="0"/>
              </a:rPr>
            </a:br>
            <a:endParaRPr lang="en-US" sz="2594" dirty="0">
              <a:latin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id="{2C49E80D-C93F-8DA3-74CF-3F199AE27CE6}"/>
              </a:ext>
            </a:extLst>
          </p:cNvPr>
          <p:cNvSpPr>
            <a:spLocks noGrp="1"/>
          </p:cNvSpPr>
          <p:nvPr>
            <p:ph type="subTitle" idx="4294967295"/>
          </p:nvPr>
        </p:nvSpPr>
        <p:spPr>
          <a:xfrm>
            <a:off x="772511" y="3886200"/>
            <a:ext cx="6335595" cy="1899745"/>
          </a:xfrm>
          <a:prstGeom prst="rect">
            <a:avLst/>
          </a:prstGeom>
        </p:spPr>
        <p:txBody>
          <a:bodyPr>
            <a:noAutofit/>
          </a:bodyPr>
          <a:lstStyle/>
          <a:p>
            <a:pPr marL="0" indent="0" algn="ctr">
              <a:buNone/>
            </a:pPr>
            <a:r>
              <a:rPr lang="en-US" sz="2400" dirty="0">
                <a:solidFill>
                  <a:schemeClr val="bg1"/>
                </a:solidFill>
                <a:latin typeface="Times New Roman" panose="02020603050405020304" pitchFamily="18" charset="0"/>
                <a:cs typeface="Times New Roman" panose="02020603050405020304" pitchFamily="18" charset="0"/>
              </a:rPr>
              <a:t>Girum Nakie (BSc, MSc), Lecturer,</a:t>
            </a:r>
          </a:p>
          <a:p>
            <a:pPr marL="0" indent="0" algn="ctr">
              <a:buNone/>
            </a:pPr>
            <a:r>
              <a:rPr lang="en-US" sz="2400" dirty="0">
                <a:solidFill>
                  <a:schemeClr val="bg1"/>
                </a:solidFill>
                <a:latin typeface="Times New Roman" panose="02020603050405020304" pitchFamily="18" charset="0"/>
                <a:cs typeface="Times New Roman" panose="02020603050405020304" pitchFamily="18" charset="0"/>
              </a:rPr>
              <a:t>Department of Psychiatry,</a:t>
            </a:r>
          </a:p>
          <a:p>
            <a:pPr marL="0" indent="0" algn="ctr">
              <a:buNone/>
            </a:pPr>
            <a:r>
              <a:rPr lang="en-US" sz="2400" dirty="0">
                <a:solidFill>
                  <a:schemeClr val="bg1"/>
                </a:solidFill>
                <a:latin typeface="Times New Roman" panose="02020603050405020304" pitchFamily="18" charset="0"/>
                <a:cs typeface="Times New Roman" panose="02020603050405020304" pitchFamily="18" charset="0"/>
              </a:rPr>
              <a:t>University of Gondar</a:t>
            </a:r>
            <a:endParaRPr lang="en-US" sz="2800"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en-US" sz="2800" dirty="0">
              <a:solidFill>
                <a:schemeClr val="bg1"/>
              </a:solidFill>
              <a:latin typeface="Times New Roman" panose="02020603050405020304" pitchFamily="18" charset="0"/>
              <a:cs typeface="Times New Roman" panose="02020603050405020304" pitchFamily="18" charset="0"/>
            </a:endParaRPr>
          </a:p>
          <a:p>
            <a:pPr marL="0" indent="0" algn="ctr">
              <a:lnSpc>
                <a:spcPct val="100000"/>
              </a:lnSpc>
              <a:buNone/>
            </a:pPr>
            <a:endParaRPr lang="en-US" sz="24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Date Placeholder 5">
            <a:extLst>
              <a:ext uri="{FF2B5EF4-FFF2-40B4-BE49-F238E27FC236}">
                <a16:creationId xmlns:a16="http://schemas.microsoft.com/office/drawing/2014/main" id="{995C4798-1A70-D32B-C38B-F3715B3BE901}"/>
              </a:ext>
            </a:extLst>
          </p:cNvPr>
          <p:cNvSpPr txBox="1">
            <a:spLocks/>
          </p:cNvSpPr>
          <p:nvPr/>
        </p:nvSpPr>
        <p:spPr>
          <a:xfrm>
            <a:off x="772511" y="5644055"/>
            <a:ext cx="12029089" cy="1230427"/>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a:r>
              <a:rPr lang="en-US" sz="2800" b="1" dirty="0">
                <a:solidFill>
                  <a:schemeClr val="accent4">
                    <a:lumMod val="20000"/>
                    <a:lumOff val="80000"/>
                  </a:schemeClr>
                </a:solidFill>
                <a:latin typeface="Times New Roman" panose="02020603050405020304" pitchFamily="18" charset="0"/>
                <a:cs typeface="Times New Roman" panose="02020603050405020304" pitchFamily="18" charset="0"/>
              </a:rPr>
              <a:t>Conference Theme: Translating Research into Action: Strengthening Public Health Systems in Crisis-Affected Settings </a:t>
            </a:r>
          </a:p>
          <a:p>
            <a:pPr algn="ctr">
              <a:lnSpc>
                <a:spcPct val="100000"/>
              </a:lnSpc>
            </a:pPr>
            <a:endParaRPr lang="en-US" sz="2200" b="1" dirty="0">
              <a:solidFill>
                <a:schemeClr val="accent4">
                  <a:lumMod val="20000"/>
                  <a:lumOff val="80000"/>
                </a:schemeClr>
              </a:solidFill>
              <a:latin typeface="Times New Roman" panose="02020603050405020304" pitchFamily="18" charset="0"/>
              <a:cs typeface="Times New Roman" panose="02020603050405020304" pitchFamily="18" charset="0"/>
            </a:endParaRPr>
          </a:p>
          <a:p>
            <a:pPr algn="ctr"/>
            <a:r>
              <a:rPr lang="en-US" sz="2200" b="1" dirty="0">
                <a:solidFill>
                  <a:schemeClr val="accent4">
                    <a:lumMod val="20000"/>
                    <a:lumOff val="80000"/>
                  </a:schemeClr>
                </a:solidFill>
                <a:latin typeface="Times New Roman" panose="02020603050405020304" pitchFamily="18" charset="0"/>
                <a:cs typeface="Times New Roman" panose="02020603050405020304" pitchFamily="18" charset="0"/>
              </a:rPr>
              <a:t>Amhara Public Health Institute - Forum for Higher Education Institutions in the Amhara Region 4</a:t>
            </a:r>
            <a:r>
              <a:rPr lang="en-US" sz="2200" b="1" baseline="30000" dirty="0">
                <a:solidFill>
                  <a:schemeClr val="accent4">
                    <a:lumMod val="20000"/>
                    <a:lumOff val="80000"/>
                  </a:schemeClr>
                </a:solidFill>
                <a:latin typeface="Times New Roman" panose="02020603050405020304" pitchFamily="18" charset="0"/>
                <a:cs typeface="Times New Roman" panose="02020603050405020304" pitchFamily="18" charset="0"/>
              </a:rPr>
              <a:t>th</a:t>
            </a:r>
            <a:r>
              <a:rPr lang="en-US" sz="2200" b="1" dirty="0">
                <a:solidFill>
                  <a:schemeClr val="accent4">
                    <a:lumMod val="20000"/>
                    <a:lumOff val="80000"/>
                  </a:schemeClr>
                </a:solidFill>
                <a:latin typeface="Times New Roman" panose="02020603050405020304" pitchFamily="18" charset="0"/>
                <a:cs typeface="Times New Roman" panose="02020603050405020304" pitchFamily="18" charset="0"/>
              </a:rPr>
              <a:t> Joint International Annual Research Conference </a:t>
            </a:r>
          </a:p>
          <a:p>
            <a:pPr algn="ctr">
              <a:lnSpc>
                <a:spcPct val="150000"/>
              </a:lnSpc>
            </a:pPr>
            <a:r>
              <a:rPr lang="en-US" sz="2200" b="1" dirty="0">
                <a:solidFill>
                  <a:schemeClr val="accent4">
                    <a:lumMod val="20000"/>
                    <a:lumOff val="80000"/>
                  </a:schemeClr>
                </a:solidFill>
                <a:latin typeface="Times New Roman" panose="02020603050405020304" pitchFamily="18" charset="0"/>
                <a:cs typeface="Times New Roman" panose="02020603050405020304" pitchFamily="18" charset="0"/>
              </a:rPr>
              <a:t>December 4-5, 2025, Bahir Dar, Ethiopia  </a:t>
            </a:r>
          </a:p>
        </p:txBody>
      </p:sp>
    </p:spTree>
    <p:extLst>
      <p:ext uri="{BB962C8B-B14F-4D97-AF65-F5344CB8AC3E}">
        <p14:creationId xmlns:p14="http://schemas.microsoft.com/office/powerpoint/2010/main" val="1857123008"/>
      </p:ext>
    </p:extLst>
  </p:cSld>
  <p:clrMapOvr>
    <a:masterClrMapping/>
  </p:clrMapOvr>
  <mc:AlternateContent xmlns:mc="http://schemas.openxmlformats.org/markup-compatibility/2006" xmlns:p14="http://schemas.microsoft.com/office/powerpoint/2010/main">
    <mc:Choice Requires="p14">
      <p:transition spd="slow" p14:dur="18250" advClick="0"/>
    </mc:Choice>
    <mc:Fallback xmlns="">
      <p:transition spd="slow"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8286D1-C1F7-C5A5-323A-B210C3A62E9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49EEA47-846E-DD6A-8F73-E5958257D49A}"/>
              </a:ext>
            </a:extLst>
          </p:cNvPr>
          <p:cNvSpPr>
            <a:spLocks noGrp="1"/>
          </p:cNvSpPr>
          <p:nvPr>
            <p:ph type="title"/>
          </p:nvPr>
        </p:nvSpPr>
        <p:spPr>
          <a:xfrm>
            <a:off x="103829" y="429101"/>
            <a:ext cx="11817661" cy="765091"/>
          </a:xfrm>
        </p:spPr>
        <p:txBody>
          <a:bodyPr>
            <a:normAutofit/>
          </a:bodyPr>
          <a:lstStyle/>
          <a:p>
            <a:pPr algn="ctr"/>
            <a:r>
              <a:rPr lang="en-US" sz="3200" dirty="0"/>
              <a:t>Results and Discussion …(3/3) </a:t>
            </a:r>
            <a:endParaRPr lang="en-US" sz="3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DC94DEA7-04DA-DE98-CD58-744A349C70D4}"/>
              </a:ext>
            </a:extLst>
          </p:cNvPr>
          <p:cNvSpPr>
            <a:spLocks noGrp="1"/>
          </p:cNvSpPr>
          <p:nvPr>
            <p:ph sz="half" idx="1"/>
          </p:nvPr>
        </p:nvSpPr>
        <p:spPr>
          <a:xfrm>
            <a:off x="229727" y="1254696"/>
            <a:ext cx="12571873" cy="5675518"/>
          </a:xfrm>
        </p:spPr>
        <p:txBody>
          <a:bodyPr>
            <a:noAutofit/>
          </a:bodyPr>
          <a:lstStyle/>
          <a:p>
            <a:pPr>
              <a:lnSpc>
                <a:spcPct val="150000"/>
              </a:lnSpc>
            </a:pPr>
            <a:r>
              <a:rPr lang="en-US" sz="2400" dirty="0">
                <a:latin typeface="Times New Roman" panose="02020603050405020304" pitchFamily="18" charset="0"/>
                <a:cs typeface="Times New Roman" panose="02020603050405020304" pitchFamily="18" charset="0"/>
              </a:rPr>
              <a:t>The prevalence of depression was more than two times more common among people who had experienced stressful traumatic situations.</a:t>
            </a:r>
          </a:p>
          <a:p>
            <a:pPr lvl="1">
              <a:lnSpc>
                <a:spcPct val="150000"/>
              </a:lnSpc>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Traumatic events, such as illness without access to medical care, a lack of food and water, and being beaten or tortured have a significant impact and worsen a person's mental health status including depression.</a:t>
            </a:r>
          </a:p>
          <a:p>
            <a:pPr>
              <a:lnSpc>
                <a:spcPct val="150000"/>
              </a:lnSpc>
            </a:pPr>
            <a:r>
              <a:rPr lang="en-US" sz="2400" dirty="0">
                <a:latin typeface="Times New Roman" panose="02020603050405020304" pitchFamily="18" charset="0"/>
                <a:cs typeface="Times New Roman" panose="02020603050405020304" pitchFamily="18" charset="0"/>
              </a:rPr>
              <a:t>Depression was 2.7 more prevalent IDPs who have a history of the death of family members. This was supported by a study conducted in Pakistan </a:t>
            </a:r>
            <a:r>
              <a:rPr lang="en-US" sz="2400" dirty="0">
                <a:solidFill>
                  <a:srgbClr val="00B0F0"/>
                </a:solidFill>
                <a:latin typeface="Times New Roman" panose="02020603050405020304" pitchFamily="18" charset="0"/>
                <a:cs typeface="Times New Roman" panose="02020603050405020304" pitchFamily="18" charset="0"/>
              </a:rPr>
              <a:t>(Mujeeb &amp; Zubair, 2012). </a:t>
            </a:r>
          </a:p>
          <a:p>
            <a:pPr lvl="1">
              <a:lnSpc>
                <a:spcPct val="150000"/>
              </a:lnSpc>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It has been noted that the loss of a close family member results in the loss of vital social support networks required to cope with displacement and  causes significant distress </a:t>
            </a:r>
            <a:r>
              <a:rPr lang="en-US" sz="2400" dirty="0">
                <a:solidFill>
                  <a:srgbClr val="00B0F0"/>
                </a:solidFill>
                <a:latin typeface="Times New Roman" panose="02020603050405020304" pitchFamily="18" charset="0"/>
                <a:cs typeface="Times New Roman" panose="02020603050405020304" pitchFamily="18" charset="0"/>
              </a:rPr>
              <a:t>(</a:t>
            </a:r>
            <a:r>
              <a:rPr lang="en-US" sz="2400" dirty="0" err="1">
                <a:solidFill>
                  <a:srgbClr val="00B0F0"/>
                </a:solidFill>
                <a:latin typeface="Times New Roman" panose="02020603050405020304" pitchFamily="18" charset="0"/>
                <a:cs typeface="Times New Roman" panose="02020603050405020304" pitchFamily="18" charset="0"/>
              </a:rPr>
              <a:t>Ugbe</a:t>
            </a:r>
            <a:r>
              <a:rPr lang="en-US" sz="2400" dirty="0">
                <a:solidFill>
                  <a:srgbClr val="00B0F0"/>
                </a:solidFill>
                <a:latin typeface="Times New Roman" panose="02020603050405020304" pitchFamily="18" charset="0"/>
                <a:cs typeface="Times New Roman" panose="02020603050405020304" pitchFamily="18" charset="0"/>
              </a:rPr>
              <a:t> et al., 2022).</a:t>
            </a:r>
          </a:p>
        </p:txBody>
      </p:sp>
      <p:sp>
        <p:nvSpPr>
          <p:cNvPr id="4" name="Slide Number Placeholder 3">
            <a:extLst>
              <a:ext uri="{FF2B5EF4-FFF2-40B4-BE49-F238E27FC236}">
                <a16:creationId xmlns:a16="http://schemas.microsoft.com/office/drawing/2014/main" id="{49BE8ADB-16CF-A37D-D881-99B1BD5D5A6A}"/>
              </a:ext>
            </a:extLst>
          </p:cNvPr>
          <p:cNvSpPr>
            <a:spLocks noGrp="1"/>
          </p:cNvSpPr>
          <p:nvPr>
            <p:ph type="sldNum" sz="quarter" idx="12"/>
          </p:nvPr>
        </p:nvSpPr>
        <p:spPr>
          <a:xfrm>
            <a:off x="10481310" y="7343299"/>
            <a:ext cx="2880360" cy="383381"/>
          </a:xfrm>
        </p:spPr>
        <p:txBody>
          <a:bodyPr/>
          <a:lstStyle/>
          <a:p>
            <a:fld id="{B832C571-E1E9-4272-8FFF-6D7AE6E41910}" type="slidenum">
              <a:rPr lang="en-US" b="1">
                <a:solidFill>
                  <a:schemeClr val="bg1"/>
                </a:solidFill>
                <a:latin typeface="Arial" panose="020B0604020202020204" pitchFamily="34" charset="0"/>
              </a:rPr>
              <a:t>10</a:t>
            </a:fld>
            <a:endParaRPr lang="en-US" b="1" dirty="0">
              <a:solidFill>
                <a:schemeClr val="bg1"/>
              </a:solidFill>
              <a:latin typeface="Arial" panose="020B0604020202020204" pitchFamily="34" charset="0"/>
            </a:endParaRPr>
          </a:p>
        </p:txBody>
      </p:sp>
      <p:sp>
        <p:nvSpPr>
          <p:cNvPr id="6" name="TextBox 5">
            <a:extLst>
              <a:ext uri="{FF2B5EF4-FFF2-40B4-BE49-F238E27FC236}">
                <a16:creationId xmlns:a16="http://schemas.microsoft.com/office/drawing/2014/main" id="{077B0000-1E1F-74F9-26C5-E537F492FAE2}"/>
              </a:ext>
            </a:extLst>
          </p:cNvPr>
          <p:cNvSpPr txBox="1"/>
          <p:nvPr/>
        </p:nvSpPr>
        <p:spPr>
          <a:xfrm>
            <a:off x="3342290" y="7282795"/>
            <a:ext cx="7139020" cy="458074"/>
          </a:xfrm>
          <a:prstGeom prst="rect">
            <a:avLst/>
          </a:prstGeom>
          <a:noFill/>
        </p:spPr>
        <p:txBody>
          <a:bodyPr wrap="square" rtlCol="0">
            <a:spAutoFit/>
          </a:bodyPr>
          <a:lstStyle/>
          <a:p>
            <a:pPr algn="ctr">
              <a:lnSpc>
                <a:spcPct val="150000"/>
              </a:lnSpc>
            </a:pPr>
            <a:r>
              <a:rPr lang="en-US" dirty="0">
                <a:solidFill>
                  <a:schemeClr val="bg1"/>
                </a:solidFill>
                <a:latin typeface="Times New Roman" panose="02020603050405020304" pitchFamily="18" charset="0"/>
                <a:cs typeface="Times New Roman" panose="02020603050405020304" pitchFamily="18" charset="0"/>
              </a:rPr>
              <a:t>APHI-FHEIA 4</a:t>
            </a:r>
            <a:r>
              <a:rPr lang="en-US" baseline="30000" dirty="0">
                <a:solidFill>
                  <a:schemeClr val="bg1"/>
                </a:solidFill>
                <a:latin typeface="Times New Roman" panose="02020603050405020304" pitchFamily="18" charset="0"/>
                <a:cs typeface="Times New Roman" panose="02020603050405020304" pitchFamily="18" charset="0"/>
              </a:rPr>
              <a:t>th </a:t>
            </a:r>
            <a:r>
              <a:rPr lang="en-US" dirty="0">
                <a:solidFill>
                  <a:schemeClr val="bg1"/>
                </a:solidFill>
                <a:latin typeface="Times New Roman" panose="02020603050405020304" pitchFamily="18" charset="0"/>
                <a:cs typeface="Times New Roman" panose="02020603050405020304" pitchFamily="18" charset="0"/>
              </a:rPr>
              <a:t>Joint International Annual Research Conference</a:t>
            </a:r>
          </a:p>
        </p:txBody>
      </p:sp>
    </p:spTree>
    <p:extLst>
      <p:ext uri="{BB962C8B-B14F-4D97-AF65-F5344CB8AC3E}">
        <p14:creationId xmlns:p14="http://schemas.microsoft.com/office/powerpoint/2010/main" val="25416613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D0D6DD-3D59-0912-BC88-CB5EA42B8D9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8F197D5-DDA1-898F-E8AE-F044302EE571}"/>
              </a:ext>
            </a:extLst>
          </p:cNvPr>
          <p:cNvSpPr>
            <a:spLocks noGrp="1"/>
          </p:cNvSpPr>
          <p:nvPr>
            <p:ph type="title"/>
          </p:nvPr>
        </p:nvSpPr>
        <p:spPr>
          <a:xfrm>
            <a:off x="103829" y="429101"/>
            <a:ext cx="11817661" cy="765091"/>
          </a:xfrm>
        </p:spPr>
        <p:txBody>
          <a:bodyPr>
            <a:normAutofit/>
          </a:bodyPr>
          <a:lstStyle/>
          <a:p>
            <a:pPr algn="ctr"/>
            <a:r>
              <a:rPr lang="en-US" sz="3200" dirty="0"/>
              <a:t>Conclusion and Recommendations …(1/2) </a:t>
            </a:r>
            <a:endParaRPr lang="en-US" sz="3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F365A091-3606-7E28-55A6-9F7B8B116B88}"/>
              </a:ext>
            </a:extLst>
          </p:cNvPr>
          <p:cNvSpPr>
            <a:spLocks noGrp="1"/>
          </p:cNvSpPr>
          <p:nvPr>
            <p:ph sz="half" idx="1"/>
          </p:nvPr>
        </p:nvSpPr>
        <p:spPr>
          <a:xfrm>
            <a:off x="229727" y="1254696"/>
            <a:ext cx="12571873" cy="5675518"/>
          </a:xfrm>
        </p:spPr>
        <p:txBody>
          <a:bodyPr>
            <a:noAutofit/>
          </a:bodyPr>
          <a:lstStyle/>
          <a:p>
            <a:pPr>
              <a:lnSpc>
                <a:spcPct val="150000"/>
              </a:lnSpc>
            </a:pPr>
            <a:r>
              <a:rPr lang="en-US" sz="2400" dirty="0">
                <a:latin typeface="Times New Roman" panose="02020603050405020304" pitchFamily="18" charset="0"/>
                <a:cs typeface="Times New Roman" panose="02020603050405020304" pitchFamily="18" charset="0"/>
              </a:rPr>
              <a:t>This systematic review and meta-analysis found a high pooled prevalence of depression among IDPs in SSA.</a:t>
            </a:r>
          </a:p>
          <a:p>
            <a:pPr>
              <a:lnSpc>
                <a:spcPct val="150000"/>
              </a:lnSpc>
            </a:pPr>
            <a:r>
              <a:rPr lang="en-US" sz="2400" dirty="0">
                <a:latin typeface="Times New Roman" panose="02020603050405020304" pitchFamily="18" charset="0"/>
                <a:cs typeface="Times New Roman" panose="02020603050405020304" pitchFamily="18" charset="0"/>
              </a:rPr>
              <a:t>Depression was significantly associated with being female, having a non-partnered marital status, experiencing traumatic events and loss of a family member.</a:t>
            </a:r>
          </a:p>
          <a:p>
            <a:pPr>
              <a:lnSpc>
                <a:spcPct val="150000"/>
              </a:lnSpc>
            </a:pPr>
            <a:r>
              <a:rPr lang="en-US" sz="2400" dirty="0">
                <a:latin typeface="Times New Roman" panose="02020603050405020304" pitchFamily="18" charset="0"/>
                <a:cs typeface="Times New Roman" panose="02020603050405020304" pitchFamily="18" charset="0"/>
              </a:rPr>
              <a:t>These findings highlight the substantial mental health burden faced by displaced populations in the region. Therefore, the following actions are recommended:</a:t>
            </a:r>
          </a:p>
          <a:p>
            <a:pPr>
              <a:lnSpc>
                <a:spcPct val="150000"/>
              </a:lnSpc>
            </a:pPr>
            <a:r>
              <a:rPr lang="en-US" sz="2400" dirty="0">
                <a:latin typeface="Times New Roman" panose="02020603050405020304" pitchFamily="18" charset="0"/>
                <a:cs typeface="Times New Roman" panose="02020603050405020304" pitchFamily="18" charset="0"/>
              </a:rPr>
              <a:t>Integrate mental health screening and support into primary healthcare and human </a:t>
            </a:r>
            <a:r>
              <a:rPr lang="en-US" sz="2400" dirty="0" err="1">
                <a:latin typeface="Times New Roman" panose="02020603050405020304" pitchFamily="18" charset="0"/>
                <a:cs typeface="Times New Roman" panose="02020603050405020304" pitchFamily="18" charset="0"/>
              </a:rPr>
              <a:t>itarian</a:t>
            </a:r>
            <a:r>
              <a:rPr lang="en-US" sz="2400" dirty="0">
                <a:latin typeface="Times New Roman" panose="02020603050405020304" pitchFamily="18" charset="0"/>
                <a:cs typeface="Times New Roman" panose="02020603050405020304" pitchFamily="18" charset="0"/>
              </a:rPr>
              <a:t> services in IDP settings.</a:t>
            </a:r>
          </a:p>
          <a:p>
            <a:pPr>
              <a:lnSpc>
                <a:spcPct val="150000"/>
              </a:lnSpc>
            </a:pPr>
            <a:r>
              <a:rPr lang="en-US" sz="2400" dirty="0">
                <a:latin typeface="Times New Roman" panose="02020603050405020304" pitchFamily="18" charset="0"/>
                <a:cs typeface="Times New Roman" panose="02020603050405020304" pitchFamily="18" charset="0"/>
              </a:rPr>
              <a:t>Develop targeted interventions for high-risk groups, particularly women and individuals with trauma histories, including those who have experienced violence or severe deprivation.</a:t>
            </a:r>
          </a:p>
          <a:p>
            <a:pPr>
              <a:lnSpc>
                <a:spcPct val="150000"/>
              </a:lnSpc>
            </a:pPr>
            <a:endParaRPr lang="en-US" sz="2400"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D74ED9A9-57B6-B4AF-1071-BB38E5BE228F}"/>
              </a:ext>
            </a:extLst>
          </p:cNvPr>
          <p:cNvSpPr>
            <a:spLocks noGrp="1"/>
          </p:cNvSpPr>
          <p:nvPr>
            <p:ph type="sldNum" sz="quarter" idx="12"/>
          </p:nvPr>
        </p:nvSpPr>
        <p:spPr>
          <a:xfrm>
            <a:off x="10481310" y="7343299"/>
            <a:ext cx="2880360" cy="383381"/>
          </a:xfrm>
        </p:spPr>
        <p:txBody>
          <a:bodyPr/>
          <a:lstStyle/>
          <a:p>
            <a:fld id="{B832C571-E1E9-4272-8FFF-6D7AE6E41910}" type="slidenum">
              <a:rPr lang="en-US" b="1">
                <a:solidFill>
                  <a:schemeClr val="bg1"/>
                </a:solidFill>
                <a:latin typeface="Arial" panose="020B0604020202020204" pitchFamily="34" charset="0"/>
              </a:rPr>
              <a:t>11</a:t>
            </a:fld>
            <a:endParaRPr lang="en-US" b="1" dirty="0">
              <a:solidFill>
                <a:schemeClr val="bg1"/>
              </a:solidFill>
              <a:latin typeface="Arial" panose="020B0604020202020204" pitchFamily="34" charset="0"/>
            </a:endParaRPr>
          </a:p>
        </p:txBody>
      </p:sp>
      <p:sp>
        <p:nvSpPr>
          <p:cNvPr id="6" name="TextBox 5">
            <a:extLst>
              <a:ext uri="{FF2B5EF4-FFF2-40B4-BE49-F238E27FC236}">
                <a16:creationId xmlns:a16="http://schemas.microsoft.com/office/drawing/2014/main" id="{BDB4F719-2715-9C21-1FBB-1345971909D1}"/>
              </a:ext>
            </a:extLst>
          </p:cNvPr>
          <p:cNvSpPr txBox="1"/>
          <p:nvPr/>
        </p:nvSpPr>
        <p:spPr>
          <a:xfrm>
            <a:off x="3342290" y="7282795"/>
            <a:ext cx="7139020" cy="458074"/>
          </a:xfrm>
          <a:prstGeom prst="rect">
            <a:avLst/>
          </a:prstGeom>
          <a:noFill/>
        </p:spPr>
        <p:txBody>
          <a:bodyPr wrap="square" rtlCol="0">
            <a:spAutoFit/>
          </a:bodyPr>
          <a:lstStyle/>
          <a:p>
            <a:pPr algn="ctr">
              <a:lnSpc>
                <a:spcPct val="150000"/>
              </a:lnSpc>
            </a:pPr>
            <a:r>
              <a:rPr lang="en-US" dirty="0">
                <a:solidFill>
                  <a:schemeClr val="bg1"/>
                </a:solidFill>
                <a:latin typeface="Times New Roman" panose="02020603050405020304" pitchFamily="18" charset="0"/>
                <a:cs typeface="Times New Roman" panose="02020603050405020304" pitchFamily="18" charset="0"/>
              </a:rPr>
              <a:t>APHI-FHEIA 4</a:t>
            </a:r>
            <a:r>
              <a:rPr lang="en-US" baseline="30000" dirty="0">
                <a:solidFill>
                  <a:schemeClr val="bg1"/>
                </a:solidFill>
                <a:latin typeface="Times New Roman" panose="02020603050405020304" pitchFamily="18" charset="0"/>
                <a:cs typeface="Times New Roman" panose="02020603050405020304" pitchFamily="18" charset="0"/>
              </a:rPr>
              <a:t>th </a:t>
            </a:r>
            <a:r>
              <a:rPr lang="en-US" dirty="0">
                <a:solidFill>
                  <a:schemeClr val="bg1"/>
                </a:solidFill>
                <a:latin typeface="Times New Roman" panose="02020603050405020304" pitchFamily="18" charset="0"/>
                <a:cs typeface="Times New Roman" panose="02020603050405020304" pitchFamily="18" charset="0"/>
              </a:rPr>
              <a:t>Joint International Annual Research Conference</a:t>
            </a:r>
          </a:p>
        </p:txBody>
      </p:sp>
    </p:spTree>
    <p:extLst>
      <p:ext uri="{BB962C8B-B14F-4D97-AF65-F5344CB8AC3E}">
        <p14:creationId xmlns:p14="http://schemas.microsoft.com/office/powerpoint/2010/main" val="13499330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D0D6DD-3D59-0912-BC88-CB5EA42B8D9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8F197D5-DDA1-898F-E8AE-F044302EE571}"/>
              </a:ext>
            </a:extLst>
          </p:cNvPr>
          <p:cNvSpPr>
            <a:spLocks noGrp="1"/>
          </p:cNvSpPr>
          <p:nvPr>
            <p:ph type="title"/>
          </p:nvPr>
        </p:nvSpPr>
        <p:spPr>
          <a:xfrm>
            <a:off x="103829" y="429101"/>
            <a:ext cx="11817661" cy="765091"/>
          </a:xfrm>
        </p:spPr>
        <p:txBody>
          <a:bodyPr>
            <a:normAutofit/>
          </a:bodyPr>
          <a:lstStyle/>
          <a:p>
            <a:pPr algn="ctr"/>
            <a:r>
              <a:rPr lang="en-US" sz="3200" dirty="0"/>
              <a:t>Conclusion and Recommendations …(2/2) </a:t>
            </a:r>
            <a:endParaRPr lang="en-US" sz="3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F365A091-3606-7E28-55A6-9F7B8B116B88}"/>
              </a:ext>
            </a:extLst>
          </p:cNvPr>
          <p:cNvSpPr>
            <a:spLocks noGrp="1"/>
          </p:cNvSpPr>
          <p:nvPr>
            <p:ph sz="half" idx="1"/>
          </p:nvPr>
        </p:nvSpPr>
        <p:spPr>
          <a:xfrm>
            <a:off x="229727" y="1254696"/>
            <a:ext cx="12571873" cy="5675518"/>
          </a:xfrm>
        </p:spPr>
        <p:txBody>
          <a:bodyPr>
            <a:noAutofit/>
          </a:bodyPr>
          <a:lstStyle/>
          <a:p>
            <a:pPr>
              <a:lnSpc>
                <a:spcPct val="150000"/>
              </a:lnSpc>
            </a:pPr>
            <a:r>
              <a:rPr lang="en-US" sz="2400" dirty="0">
                <a:latin typeface="Times New Roman" panose="02020603050405020304" pitchFamily="18" charset="0"/>
                <a:cs typeface="Times New Roman" panose="02020603050405020304" pitchFamily="18" charset="0"/>
              </a:rPr>
              <a:t>Strengthen multi-sectoral collaboration among governments, NGOs, and international agencies to provide a comprehensive mental health response, including access to food, water, shelter, and psychosocial services.</a:t>
            </a:r>
          </a:p>
          <a:p>
            <a:pPr>
              <a:lnSpc>
                <a:spcPct val="150000"/>
              </a:lnSpc>
            </a:pPr>
            <a:r>
              <a:rPr lang="en-US" sz="2400" dirty="0">
                <a:latin typeface="Times New Roman" panose="02020603050405020304" pitchFamily="18" charset="0"/>
                <a:cs typeface="Times New Roman" panose="02020603050405020304" pitchFamily="18" charset="0"/>
              </a:rPr>
              <a:t>Promote culturally sensitive, community-based mental health programs, such as trauma-informed care tailored to the specific needs of IDPs in Sub-Saharan Africa.</a:t>
            </a:r>
          </a:p>
          <a:p>
            <a:pPr>
              <a:lnSpc>
                <a:spcPct val="150000"/>
              </a:lnSpc>
            </a:pPr>
            <a:r>
              <a:rPr lang="en-US" sz="2400" dirty="0">
                <a:latin typeface="Times New Roman" panose="02020603050405020304" pitchFamily="18" charset="0"/>
                <a:cs typeface="Times New Roman" panose="02020603050405020304" pitchFamily="18" charset="0"/>
              </a:rPr>
              <a:t>Future research should focus on longitudinal studies that assess how depressive symptoms among IDPs evolve over time, particularly following reintegration or resettlement.</a:t>
            </a:r>
          </a:p>
        </p:txBody>
      </p:sp>
      <p:sp>
        <p:nvSpPr>
          <p:cNvPr id="4" name="Slide Number Placeholder 3">
            <a:extLst>
              <a:ext uri="{FF2B5EF4-FFF2-40B4-BE49-F238E27FC236}">
                <a16:creationId xmlns:a16="http://schemas.microsoft.com/office/drawing/2014/main" id="{D74ED9A9-57B6-B4AF-1071-BB38E5BE228F}"/>
              </a:ext>
            </a:extLst>
          </p:cNvPr>
          <p:cNvSpPr>
            <a:spLocks noGrp="1"/>
          </p:cNvSpPr>
          <p:nvPr>
            <p:ph type="sldNum" sz="quarter" idx="12"/>
          </p:nvPr>
        </p:nvSpPr>
        <p:spPr>
          <a:xfrm>
            <a:off x="10481310" y="7343299"/>
            <a:ext cx="2880360" cy="383381"/>
          </a:xfrm>
        </p:spPr>
        <p:txBody>
          <a:bodyPr/>
          <a:lstStyle/>
          <a:p>
            <a:fld id="{B832C571-E1E9-4272-8FFF-6D7AE6E41910}" type="slidenum">
              <a:rPr lang="en-US" b="1">
                <a:solidFill>
                  <a:schemeClr val="bg1"/>
                </a:solidFill>
                <a:latin typeface="Arial" panose="020B0604020202020204" pitchFamily="34" charset="0"/>
              </a:rPr>
              <a:t>12</a:t>
            </a:fld>
            <a:endParaRPr lang="en-US" b="1" dirty="0">
              <a:solidFill>
                <a:schemeClr val="bg1"/>
              </a:solidFill>
              <a:latin typeface="Arial" panose="020B0604020202020204" pitchFamily="34" charset="0"/>
            </a:endParaRPr>
          </a:p>
        </p:txBody>
      </p:sp>
      <p:sp>
        <p:nvSpPr>
          <p:cNvPr id="6" name="TextBox 5">
            <a:extLst>
              <a:ext uri="{FF2B5EF4-FFF2-40B4-BE49-F238E27FC236}">
                <a16:creationId xmlns:a16="http://schemas.microsoft.com/office/drawing/2014/main" id="{BDB4F719-2715-9C21-1FBB-1345971909D1}"/>
              </a:ext>
            </a:extLst>
          </p:cNvPr>
          <p:cNvSpPr txBox="1"/>
          <p:nvPr/>
        </p:nvSpPr>
        <p:spPr>
          <a:xfrm>
            <a:off x="3342290" y="7282795"/>
            <a:ext cx="7139020" cy="458074"/>
          </a:xfrm>
          <a:prstGeom prst="rect">
            <a:avLst/>
          </a:prstGeom>
          <a:noFill/>
        </p:spPr>
        <p:txBody>
          <a:bodyPr wrap="square" rtlCol="0">
            <a:spAutoFit/>
          </a:bodyPr>
          <a:lstStyle/>
          <a:p>
            <a:pPr algn="ctr">
              <a:lnSpc>
                <a:spcPct val="150000"/>
              </a:lnSpc>
            </a:pPr>
            <a:r>
              <a:rPr lang="en-US" dirty="0">
                <a:solidFill>
                  <a:schemeClr val="bg1"/>
                </a:solidFill>
                <a:latin typeface="Times New Roman" panose="02020603050405020304" pitchFamily="18" charset="0"/>
                <a:cs typeface="Times New Roman" panose="02020603050405020304" pitchFamily="18" charset="0"/>
              </a:rPr>
              <a:t>APHI-FHEIA 4</a:t>
            </a:r>
            <a:r>
              <a:rPr lang="en-US" baseline="30000" dirty="0">
                <a:solidFill>
                  <a:schemeClr val="bg1"/>
                </a:solidFill>
                <a:latin typeface="Times New Roman" panose="02020603050405020304" pitchFamily="18" charset="0"/>
                <a:cs typeface="Times New Roman" panose="02020603050405020304" pitchFamily="18" charset="0"/>
              </a:rPr>
              <a:t>th </a:t>
            </a:r>
            <a:r>
              <a:rPr lang="en-US" dirty="0">
                <a:solidFill>
                  <a:schemeClr val="bg1"/>
                </a:solidFill>
                <a:latin typeface="Times New Roman" panose="02020603050405020304" pitchFamily="18" charset="0"/>
                <a:cs typeface="Times New Roman" panose="02020603050405020304" pitchFamily="18" charset="0"/>
              </a:rPr>
              <a:t>Joint International Annual Research Conference</a:t>
            </a:r>
          </a:p>
        </p:txBody>
      </p:sp>
    </p:spTree>
    <p:extLst>
      <p:ext uri="{BB962C8B-B14F-4D97-AF65-F5344CB8AC3E}">
        <p14:creationId xmlns:p14="http://schemas.microsoft.com/office/powerpoint/2010/main" val="42115550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AEAE5F-14B2-3823-8615-F8AEF9BDD88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C2093E9-EAEC-ABA3-9384-4F253620E405}"/>
              </a:ext>
            </a:extLst>
          </p:cNvPr>
          <p:cNvSpPr>
            <a:spLocks noGrp="1"/>
          </p:cNvSpPr>
          <p:nvPr>
            <p:ph type="title"/>
          </p:nvPr>
        </p:nvSpPr>
        <p:spPr>
          <a:xfrm>
            <a:off x="103829" y="429101"/>
            <a:ext cx="11817661" cy="765091"/>
          </a:xfrm>
        </p:spPr>
        <p:txBody>
          <a:bodyPr>
            <a:normAutofit/>
          </a:bodyPr>
          <a:lstStyle/>
          <a:p>
            <a:pPr algn="ctr"/>
            <a:r>
              <a:rPr lang="en-US" sz="3200" dirty="0"/>
              <a:t>Acknowledgement </a:t>
            </a:r>
            <a:endParaRPr lang="en-US" sz="3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3B6346AF-274D-5EAE-FDBC-31D4273998D4}"/>
              </a:ext>
            </a:extLst>
          </p:cNvPr>
          <p:cNvSpPr>
            <a:spLocks noGrp="1"/>
          </p:cNvSpPr>
          <p:nvPr>
            <p:ph sz="half" idx="1"/>
          </p:nvPr>
        </p:nvSpPr>
        <p:spPr>
          <a:xfrm>
            <a:off x="229727" y="1254696"/>
            <a:ext cx="12571873" cy="5675518"/>
          </a:xfrm>
        </p:spPr>
        <p:txBody>
          <a:bodyPr>
            <a:noAutofit/>
          </a:bodyPr>
          <a:lstStyle/>
          <a:p>
            <a:pPr>
              <a:lnSpc>
                <a:spcPct val="150000"/>
              </a:lnSpc>
            </a:pPr>
            <a:endParaRPr lang="en-US" b="1" dirty="0">
              <a:latin typeface="Times New Roman" panose="02020603050405020304" pitchFamily="18" charset="0"/>
              <a:cs typeface="Times New Roman" panose="02020603050405020304" pitchFamily="18" charset="0"/>
            </a:endParaRPr>
          </a:p>
          <a:p>
            <a:pPr>
              <a:lnSpc>
                <a:spcPct val="150000"/>
              </a:lnSpc>
            </a:pPr>
            <a:r>
              <a:rPr lang="en-US" sz="2800" dirty="0">
                <a:latin typeface="Times New Roman" panose="02020603050405020304" pitchFamily="18" charset="0"/>
                <a:cs typeface="Times New Roman" panose="02020603050405020304" pitchFamily="18" charset="0"/>
              </a:rPr>
              <a:t>The authors would like to acknowledge the authors of the included primary articles as they helped as the groundwork for this systematic review and meta-analysis.</a:t>
            </a:r>
          </a:p>
        </p:txBody>
      </p:sp>
      <p:sp>
        <p:nvSpPr>
          <p:cNvPr id="4" name="Slide Number Placeholder 3">
            <a:extLst>
              <a:ext uri="{FF2B5EF4-FFF2-40B4-BE49-F238E27FC236}">
                <a16:creationId xmlns:a16="http://schemas.microsoft.com/office/drawing/2014/main" id="{D6F9D31A-ACE8-2C51-313D-70B254448E4E}"/>
              </a:ext>
            </a:extLst>
          </p:cNvPr>
          <p:cNvSpPr>
            <a:spLocks noGrp="1"/>
          </p:cNvSpPr>
          <p:nvPr>
            <p:ph type="sldNum" sz="quarter" idx="12"/>
          </p:nvPr>
        </p:nvSpPr>
        <p:spPr>
          <a:xfrm>
            <a:off x="10481310" y="7343299"/>
            <a:ext cx="2880360" cy="397570"/>
          </a:xfrm>
        </p:spPr>
        <p:txBody>
          <a:bodyPr/>
          <a:lstStyle/>
          <a:p>
            <a:fld id="{B832C571-E1E9-4272-8FFF-6D7AE6E41910}" type="slidenum">
              <a:rPr lang="en-US" b="1">
                <a:solidFill>
                  <a:schemeClr val="bg1"/>
                </a:solidFill>
                <a:latin typeface="Arial" panose="020B0604020202020204" pitchFamily="34" charset="0"/>
              </a:rPr>
              <a:t>13</a:t>
            </a:fld>
            <a:endParaRPr lang="en-US" b="1" dirty="0">
              <a:solidFill>
                <a:schemeClr val="bg1"/>
              </a:solidFill>
              <a:latin typeface="Arial" panose="020B0604020202020204" pitchFamily="34" charset="0"/>
            </a:endParaRPr>
          </a:p>
        </p:txBody>
      </p:sp>
      <p:sp>
        <p:nvSpPr>
          <p:cNvPr id="6" name="TextBox 5">
            <a:extLst>
              <a:ext uri="{FF2B5EF4-FFF2-40B4-BE49-F238E27FC236}">
                <a16:creationId xmlns:a16="http://schemas.microsoft.com/office/drawing/2014/main" id="{142D4EB1-B35C-4A07-6216-7AFE35BD1658}"/>
              </a:ext>
            </a:extLst>
          </p:cNvPr>
          <p:cNvSpPr txBox="1"/>
          <p:nvPr/>
        </p:nvSpPr>
        <p:spPr>
          <a:xfrm>
            <a:off x="3342290" y="7282795"/>
            <a:ext cx="7139020" cy="458074"/>
          </a:xfrm>
          <a:prstGeom prst="rect">
            <a:avLst/>
          </a:prstGeom>
          <a:noFill/>
        </p:spPr>
        <p:txBody>
          <a:bodyPr wrap="square" rtlCol="0">
            <a:spAutoFit/>
          </a:bodyPr>
          <a:lstStyle/>
          <a:p>
            <a:pPr algn="ctr">
              <a:lnSpc>
                <a:spcPct val="150000"/>
              </a:lnSpc>
            </a:pPr>
            <a:r>
              <a:rPr lang="en-US" dirty="0">
                <a:solidFill>
                  <a:schemeClr val="bg1"/>
                </a:solidFill>
                <a:latin typeface="Times New Roman" panose="02020603050405020304" pitchFamily="18" charset="0"/>
                <a:cs typeface="Times New Roman" panose="02020603050405020304" pitchFamily="18" charset="0"/>
              </a:rPr>
              <a:t>APHI-FHEIA 4</a:t>
            </a:r>
            <a:r>
              <a:rPr lang="en-US" baseline="30000" dirty="0">
                <a:solidFill>
                  <a:schemeClr val="bg1"/>
                </a:solidFill>
                <a:latin typeface="Times New Roman" panose="02020603050405020304" pitchFamily="18" charset="0"/>
                <a:cs typeface="Times New Roman" panose="02020603050405020304" pitchFamily="18" charset="0"/>
              </a:rPr>
              <a:t>th </a:t>
            </a:r>
            <a:r>
              <a:rPr lang="en-US" dirty="0">
                <a:solidFill>
                  <a:schemeClr val="bg1"/>
                </a:solidFill>
                <a:latin typeface="Times New Roman" panose="02020603050405020304" pitchFamily="18" charset="0"/>
                <a:cs typeface="Times New Roman" panose="02020603050405020304" pitchFamily="18" charset="0"/>
              </a:rPr>
              <a:t>Joint International Annual Research Conference</a:t>
            </a:r>
          </a:p>
        </p:txBody>
      </p:sp>
    </p:spTree>
    <p:extLst>
      <p:ext uri="{BB962C8B-B14F-4D97-AF65-F5344CB8AC3E}">
        <p14:creationId xmlns:p14="http://schemas.microsoft.com/office/powerpoint/2010/main" val="7090918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E06481F-61BC-3AAA-A984-6078991DA0FD}"/>
              </a:ext>
            </a:extLst>
          </p:cNvPr>
          <p:cNvSpPr>
            <a:spLocks noGrp="1"/>
          </p:cNvSpPr>
          <p:nvPr>
            <p:ph idx="1"/>
          </p:nvPr>
        </p:nvSpPr>
        <p:spPr>
          <a:xfrm>
            <a:off x="105896" y="391646"/>
            <a:ext cx="12569805" cy="794217"/>
          </a:xfrm>
        </p:spPr>
        <p:txBody>
          <a:bodyPr>
            <a:noAutofit/>
          </a:bodyPr>
          <a:lstStyle/>
          <a:p>
            <a:pPr marL="0" indent="0" algn="ctr">
              <a:buNone/>
            </a:pPr>
            <a:endParaRPr lang="en-US" sz="5003" b="1" dirty="0">
              <a:solidFill>
                <a:schemeClr val="bg1"/>
              </a:solidFill>
              <a:effectLst>
                <a:outerShdw blurRad="38100" dist="38100" dir="2700000" algn="tl">
                  <a:srgbClr val="000000">
                    <a:alpha val="43137"/>
                  </a:srgbClr>
                </a:outerShdw>
              </a:effectLst>
              <a:latin typeface="Gill Sans MT" panose="020B0502020104020203" pitchFamily="34" charset="0"/>
            </a:endParaRPr>
          </a:p>
        </p:txBody>
      </p:sp>
      <p:sp>
        <p:nvSpPr>
          <p:cNvPr id="4" name="Slide Number Placeholder 3">
            <a:extLst>
              <a:ext uri="{FF2B5EF4-FFF2-40B4-BE49-F238E27FC236}">
                <a16:creationId xmlns:a16="http://schemas.microsoft.com/office/drawing/2014/main" id="{C383597B-9FE7-186A-4B94-322417A30438}"/>
              </a:ext>
            </a:extLst>
          </p:cNvPr>
          <p:cNvSpPr>
            <a:spLocks noGrp="1"/>
          </p:cNvSpPr>
          <p:nvPr>
            <p:ph type="sldNum" sz="quarter" idx="12"/>
          </p:nvPr>
        </p:nvSpPr>
        <p:spPr>
          <a:xfrm>
            <a:off x="10422897" y="7299025"/>
            <a:ext cx="2880360" cy="383381"/>
          </a:xfrm>
        </p:spPr>
        <p:txBody>
          <a:bodyPr/>
          <a:lstStyle/>
          <a:p>
            <a:fld id="{B832C571-E1E9-4272-8FFF-6D7AE6E41910}" type="slidenum">
              <a:rPr lang="en-US" b="1">
                <a:latin typeface="Arial" panose="020B0604020202020204" pitchFamily="34" charset="0"/>
              </a:rPr>
              <a:t>14</a:t>
            </a:fld>
            <a:endParaRPr lang="en-US" sz="1800" b="1" dirty="0">
              <a:latin typeface="Arial" panose="020B0604020202020204" pitchFamily="34" charset="0"/>
              <a:cs typeface="Arial" panose="020B0604020202020204" pitchFamily="34" charset="0"/>
            </a:endParaRPr>
          </a:p>
        </p:txBody>
      </p:sp>
      <p:sp>
        <p:nvSpPr>
          <p:cNvPr id="2" name="Footer Placeholder 1">
            <a:extLst>
              <a:ext uri="{FF2B5EF4-FFF2-40B4-BE49-F238E27FC236}">
                <a16:creationId xmlns:a16="http://schemas.microsoft.com/office/drawing/2014/main" id="{5533511F-6610-481E-D1A2-838FF8284A33}"/>
              </a:ext>
            </a:extLst>
          </p:cNvPr>
          <p:cNvSpPr>
            <a:spLocks noGrp="1"/>
          </p:cNvSpPr>
          <p:nvPr>
            <p:ph type="ftr" sz="quarter" idx="11"/>
          </p:nvPr>
        </p:nvSpPr>
        <p:spPr>
          <a:xfrm>
            <a:off x="4288221" y="7380754"/>
            <a:ext cx="6832063" cy="499461"/>
          </a:xfrm>
          <a:prstGeom prst="rect">
            <a:avLst/>
          </a:prstGeom>
        </p:spPr>
        <p:txBody>
          <a:bodyPr vert="horz" lIns="91440" tIns="45720" rIns="91440" bIns="45720" rtlCol="0" anchor="ctr"/>
          <a:lstStyle>
            <a:defPPr>
              <a:defRPr lang="en-US"/>
            </a:defPPr>
            <a:lvl1pPr marL="0" algn="ctr" defTabSz="457200" rtl="0" eaLnBrk="1" latinLnBrk="0" hangingPunct="1">
              <a:defRPr sz="136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150000"/>
              </a:lnSpc>
            </a:pPr>
            <a:endParaRPr lang="en-US" sz="2400" dirty="0">
              <a:solidFill>
                <a:schemeClr val="bg1"/>
              </a:solidFill>
              <a:latin typeface="Times New Roman" panose="02020603050405020304" pitchFamily="18" charset="0"/>
              <a:cs typeface="Times New Roman" panose="02020603050405020304" pitchFamily="18" charset="0"/>
            </a:endParaRPr>
          </a:p>
          <a:p>
            <a:pPr algn="ctr">
              <a:lnSpc>
                <a:spcPct val="150000"/>
              </a:lnSpc>
            </a:pPr>
            <a:r>
              <a:rPr lang="en-US" sz="2400" dirty="0">
                <a:solidFill>
                  <a:schemeClr val="bg1"/>
                </a:solidFill>
                <a:latin typeface="Times New Roman" panose="02020603050405020304" pitchFamily="18" charset="0"/>
                <a:cs typeface="Times New Roman" panose="02020603050405020304" pitchFamily="18" charset="0"/>
              </a:rPr>
              <a:t>APHI-FHEIA 4</a:t>
            </a:r>
            <a:r>
              <a:rPr lang="en-US" sz="2400" baseline="30000" dirty="0">
                <a:solidFill>
                  <a:schemeClr val="bg1"/>
                </a:solidFill>
                <a:latin typeface="Times New Roman" panose="02020603050405020304" pitchFamily="18" charset="0"/>
                <a:cs typeface="Times New Roman" panose="02020603050405020304" pitchFamily="18" charset="0"/>
              </a:rPr>
              <a:t>th </a:t>
            </a:r>
            <a:r>
              <a:rPr lang="en-US" sz="2400" dirty="0">
                <a:solidFill>
                  <a:schemeClr val="bg1"/>
                </a:solidFill>
                <a:latin typeface="Times New Roman" panose="02020603050405020304" pitchFamily="18" charset="0"/>
                <a:cs typeface="Times New Roman" panose="02020603050405020304" pitchFamily="18" charset="0"/>
              </a:rPr>
              <a:t>Joint International Annual Research Conference</a:t>
            </a:r>
          </a:p>
          <a:p>
            <a:endParaRPr lang="en-US" sz="1800" dirty="0"/>
          </a:p>
        </p:txBody>
      </p:sp>
      <p:sp>
        <p:nvSpPr>
          <p:cNvPr id="7" name="TextBox 6">
            <a:extLst>
              <a:ext uri="{FF2B5EF4-FFF2-40B4-BE49-F238E27FC236}">
                <a16:creationId xmlns:a16="http://schemas.microsoft.com/office/drawing/2014/main" id="{B1077CAA-CE12-632F-3D36-AB9735F83D96}"/>
              </a:ext>
            </a:extLst>
          </p:cNvPr>
          <p:cNvSpPr txBox="1"/>
          <p:nvPr/>
        </p:nvSpPr>
        <p:spPr>
          <a:xfrm>
            <a:off x="2753372" y="3226780"/>
            <a:ext cx="6038193" cy="1015663"/>
          </a:xfrm>
          <a:prstGeom prst="rect">
            <a:avLst/>
          </a:prstGeom>
          <a:noFill/>
        </p:spPr>
        <p:txBody>
          <a:bodyPr wrap="square">
            <a:spAutoFit/>
          </a:bodyPr>
          <a:lstStyle/>
          <a:p>
            <a:pPr marL="0" indent="0" algn="ctr">
              <a:buNone/>
            </a:pPr>
            <a:r>
              <a:rPr lang="en-US" sz="6000" dirty="0">
                <a:solidFill>
                  <a:srgbClr val="0070C0"/>
                </a:solidFill>
                <a:latin typeface="Arial Black" panose="020B0A04020102020204" pitchFamily="34" charset="0"/>
              </a:rPr>
              <a:t>THANK YOU</a:t>
            </a:r>
            <a:r>
              <a:rPr lang="en-US" sz="6000" b="1" dirty="0">
                <a:solidFill>
                  <a:srgbClr val="0070C0"/>
                </a:solidFill>
                <a:effectLst>
                  <a:outerShdw blurRad="38100" dist="38100" dir="2700000" algn="tl">
                    <a:srgbClr val="000000">
                      <a:alpha val="43137"/>
                    </a:srgbClr>
                  </a:outerShdw>
                </a:effectLst>
                <a:latin typeface="Gill Sans MT" panose="020B0502020104020203" pitchFamily="34" charset="0"/>
              </a:rPr>
              <a:t> </a:t>
            </a:r>
          </a:p>
        </p:txBody>
      </p:sp>
    </p:spTree>
    <p:extLst>
      <p:ext uri="{BB962C8B-B14F-4D97-AF65-F5344CB8AC3E}">
        <p14:creationId xmlns:p14="http://schemas.microsoft.com/office/powerpoint/2010/main" val="5430677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54DB9-D77D-6E5A-E278-9D5C89836C29}"/>
              </a:ext>
            </a:extLst>
          </p:cNvPr>
          <p:cNvSpPr>
            <a:spLocks noGrp="1"/>
          </p:cNvSpPr>
          <p:nvPr>
            <p:ph type="title"/>
          </p:nvPr>
        </p:nvSpPr>
        <p:spPr>
          <a:xfrm>
            <a:off x="103829" y="429101"/>
            <a:ext cx="11817661" cy="765091"/>
          </a:xfrm>
        </p:spPr>
        <p:txBody>
          <a:bodyPr>
            <a:normAutofit/>
          </a:bodyPr>
          <a:lstStyle/>
          <a:p>
            <a:pPr algn="ctr"/>
            <a:r>
              <a:rPr lang="en-US" sz="3200" dirty="0"/>
              <a:t>Presentation outlines </a:t>
            </a:r>
            <a:endParaRPr lang="en-US" sz="3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97CAD9BD-EC9E-6AFF-51AD-7BBD8BE7E0E2}"/>
              </a:ext>
            </a:extLst>
          </p:cNvPr>
          <p:cNvSpPr>
            <a:spLocks noGrp="1"/>
          </p:cNvSpPr>
          <p:nvPr>
            <p:ph sz="half" idx="1"/>
          </p:nvPr>
        </p:nvSpPr>
        <p:spPr>
          <a:xfrm>
            <a:off x="103829" y="1292244"/>
            <a:ext cx="12571873" cy="5675518"/>
          </a:xfrm>
        </p:spPr>
        <p:txBody>
          <a:bodyPr>
            <a:noAutofit/>
          </a:bodyPr>
          <a:lstStyle/>
          <a:p>
            <a:pPr>
              <a:lnSpc>
                <a:spcPct val="150000"/>
              </a:lnSpc>
            </a:pPr>
            <a:r>
              <a:rPr lang="en-US" b="1" dirty="0">
                <a:solidFill>
                  <a:schemeClr val="accent1">
                    <a:lumMod val="75000"/>
                  </a:schemeClr>
                </a:solidFill>
              </a:rPr>
              <a:t>Background</a:t>
            </a:r>
          </a:p>
          <a:p>
            <a:pPr>
              <a:lnSpc>
                <a:spcPct val="150000"/>
              </a:lnSpc>
            </a:pPr>
            <a:r>
              <a:rPr lang="en-US" b="1" dirty="0">
                <a:solidFill>
                  <a:schemeClr val="accent1">
                    <a:lumMod val="75000"/>
                  </a:schemeClr>
                </a:solidFill>
              </a:rPr>
              <a:t> Objectives</a:t>
            </a:r>
          </a:p>
          <a:p>
            <a:pPr>
              <a:lnSpc>
                <a:spcPct val="150000"/>
              </a:lnSpc>
            </a:pPr>
            <a:r>
              <a:rPr lang="en-US" b="1" dirty="0">
                <a:solidFill>
                  <a:schemeClr val="accent1">
                    <a:lumMod val="75000"/>
                  </a:schemeClr>
                </a:solidFill>
              </a:rPr>
              <a:t> Methods</a:t>
            </a:r>
          </a:p>
          <a:p>
            <a:pPr>
              <a:lnSpc>
                <a:spcPct val="150000"/>
              </a:lnSpc>
            </a:pPr>
            <a:r>
              <a:rPr lang="en-US" b="1" dirty="0">
                <a:solidFill>
                  <a:schemeClr val="accent1">
                    <a:lumMod val="75000"/>
                  </a:schemeClr>
                </a:solidFill>
              </a:rPr>
              <a:t> Result and Discussion</a:t>
            </a:r>
          </a:p>
          <a:p>
            <a:pPr>
              <a:lnSpc>
                <a:spcPct val="150000"/>
              </a:lnSpc>
            </a:pPr>
            <a:r>
              <a:rPr lang="en-US" b="1" dirty="0">
                <a:solidFill>
                  <a:schemeClr val="accent1">
                    <a:lumMod val="75000"/>
                  </a:schemeClr>
                </a:solidFill>
              </a:rPr>
              <a:t> Conclusion and Recommendations</a:t>
            </a:r>
          </a:p>
          <a:p>
            <a:pPr>
              <a:lnSpc>
                <a:spcPct val="150000"/>
              </a:lnSpc>
            </a:pPr>
            <a:r>
              <a:rPr lang="en-US" b="1" dirty="0">
                <a:solidFill>
                  <a:schemeClr val="accent1">
                    <a:lumMod val="75000"/>
                  </a:schemeClr>
                </a:solidFill>
              </a:rPr>
              <a:t> Acknowledgements</a:t>
            </a:r>
            <a:endParaRPr lang="en-US" b="1"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DC3B0502-AE0A-C397-BBF2-A9CE5A53EABE}"/>
              </a:ext>
            </a:extLst>
          </p:cNvPr>
          <p:cNvSpPr>
            <a:spLocks noGrp="1"/>
          </p:cNvSpPr>
          <p:nvPr>
            <p:ph type="sldNum" sz="quarter" idx="12"/>
          </p:nvPr>
        </p:nvSpPr>
        <p:spPr>
          <a:xfrm>
            <a:off x="10481310" y="7343299"/>
            <a:ext cx="2880360" cy="383381"/>
          </a:xfrm>
        </p:spPr>
        <p:txBody>
          <a:bodyPr/>
          <a:lstStyle/>
          <a:p>
            <a:fld id="{B832C571-E1E9-4272-8FFF-6D7AE6E41910}" type="slidenum">
              <a:rPr lang="en-US" b="1">
                <a:solidFill>
                  <a:schemeClr val="bg1"/>
                </a:solidFill>
                <a:latin typeface="Arial" panose="020B0604020202020204" pitchFamily="34" charset="0"/>
              </a:rPr>
              <a:t>2</a:t>
            </a:fld>
            <a:endParaRPr lang="en-US" b="1" dirty="0">
              <a:solidFill>
                <a:schemeClr val="bg1"/>
              </a:solidFill>
              <a:latin typeface="Arial" panose="020B0604020202020204" pitchFamily="34" charset="0"/>
            </a:endParaRPr>
          </a:p>
        </p:txBody>
      </p:sp>
      <p:sp>
        <p:nvSpPr>
          <p:cNvPr id="6" name="TextBox 5">
            <a:extLst>
              <a:ext uri="{FF2B5EF4-FFF2-40B4-BE49-F238E27FC236}">
                <a16:creationId xmlns:a16="http://schemas.microsoft.com/office/drawing/2014/main" id="{4606C3D5-0E91-B890-1BB3-785D476FDB57}"/>
              </a:ext>
            </a:extLst>
          </p:cNvPr>
          <p:cNvSpPr txBox="1"/>
          <p:nvPr/>
        </p:nvSpPr>
        <p:spPr>
          <a:xfrm>
            <a:off x="3342290" y="7282795"/>
            <a:ext cx="7139020" cy="458074"/>
          </a:xfrm>
          <a:prstGeom prst="rect">
            <a:avLst/>
          </a:prstGeom>
          <a:noFill/>
        </p:spPr>
        <p:txBody>
          <a:bodyPr wrap="square" rtlCol="0">
            <a:spAutoFit/>
          </a:bodyPr>
          <a:lstStyle/>
          <a:p>
            <a:pPr algn="ctr">
              <a:lnSpc>
                <a:spcPct val="150000"/>
              </a:lnSpc>
            </a:pPr>
            <a:r>
              <a:rPr lang="en-US" dirty="0">
                <a:solidFill>
                  <a:schemeClr val="bg1"/>
                </a:solidFill>
                <a:latin typeface="Times New Roman" panose="02020603050405020304" pitchFamily="18" charset="0"/>
                <a:cs typeface="Times New Roman" panose="02020603050405020304" pitchFamily="18" charset="0"/>
              </a:rPr>
              <a:t>APHI-FHEIA 4</a:t>
            </a:r>
            <a:r>
              <a:rPr lang="en-US" baseline="30000" dirty="0">
                <a:solidFill>
                  <a:schemeClr val="bg1"/>
                </a:solidFill>
                <a:latin typeface="Times New Roman" panose="02020603050405020304" pitchFamily="18" charset="0"/>
                <a:cs typeface="Times New Roman" panose="02020603050405020304" pitchFamily="18" charset="0"/>
              </a:rPr>
              <a:t>th </a:t>
            </a:r>
            <a:r>
              <a:rPr lang="en-US" dirty="0">
                <a:solidFill>
                  <a:schemeClr val="bg1"/>
                </a:solidFill>
                <a:latin typeface="Times New Roman" panose="02020603050405020304" pitchFamily="18" charset="0"/>
                <a:cs typeface="Times New Roman" panose="02020603050405020304" pitchFamily="18" charset="0"/>
              </a:rPr>
              <a:t>Joint International Annual Research Conference</a:t>
            </a:r>
          </a:p>
        </p:txBody>
      </p:sp>
    </p:spTree>
    <p:extLst>
      <p:ext uri="{BB962C8B-B14F-4D97-AF65-F5344CB8AC3E}">
        <p14:creationId xmlns:p14="http://schemas.microsoft.com/office/powerpoint/2010/main" val="2692776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ECB499-827D-4CE0-0A0B-617762611F1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85E9775-6AC6-8F04-5634-32F4721CE721}"/>
              </a:ext>
            </a:extLst>
          </p:cNvPr>
          <p:cNvSpPr>
            <a:spLocks noGrp="1"/>
          </p:cNvSpPr>
          <p:nvPr>
            <p:ph type="title"/>
          </p:nvPr>
        </p:nvSpPr>
        <p:spPr>
          <a:xfrm>
            <a:off x="103829" y="306185"/>
            <a:ext cx="11817661" cy="765091"/>
          </a:xfrm>
        </p:spPr>
        <p:txBody>
          <a:bodyPr>
            <a:normAutofit/>
          </a:bodyPr>
          <a:lstStyle/>
          <a:p>
            <a:pPr algn="ctr"/>
            <a:r>
              <a:rPr lang="en-US" sz="3200" dirty="0"/>
              <a:t>Background…(1/2) </a:t>
            </a:r>
            <a:endParaRPr lang="en-US" sz="3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319666A9-C234-F0A2-40CE-5386CDA2C074}"/>
              </a:ext>
            </a:extLst>
          </p:cNvPr>
          <p:cNvSpPr>
            <a:spLocks noGrp="1"/>
          </p:cNvSpPr>
          <p:nvPr>
            <p:ph sz="half" idx="1"/>
          </p:nvPr>
        </p:nvSpPr>
        <p:spPr>
          <a:xfrm>
            <a:off x="103829" y="1292244"/>
            <a:ext cx="12571873" cy="5675518"/>
          </a:xfrm>
        </p:spPr>
        <p:txBody>
          <a:bodyPr>
            <a:noAutofit/>
          </a:bodyPr>
          <a:lstStyle/>
          <a:p>
            <a:pPr>
              <a:lnSpc>
                <a:spcPct val="150000"/>
              </a:lnSpc>
            </a:pPr>
            <a:r>
              <a:rPr lang="en-US" sz="2400" dirty="0">
                <a:latin typeface="Times New Roman" panose="02020603050405020304" pitchFamily="18" charset="0"/>
                <a:cs typeface="Times New Roman" panose="02020603050405020304" pitchFamily="18" charset="0"/>
              </a:rPr>
              <a:t>Internally displaced persons (IDP) are people who have been forced to migrate from their homes to a new location without crossing international borders. </a:t>
            </a:r>
          </a:p>
          <a:p>
            <a:pPr>
              <a:lnSpc>
                <a:spcPct val="150000"/>
              </a:lnSpc>
            </a:pPr>
            <a:r>
              <a:rPr lang="en-US" sz="2400" dirty="0">
                <a:latin typeface="Times New Roman" panose="02020603050405020304" pitchFamily="18" charset="0"/>
                <a:cs typeface="Times New Roman" panose="02020603050405020304" pitchFamily="18" charset="0"/>
              </a:rPr>
              <a:t>Unlike refugees, IDPs have remained inside their home countries </a:t>
            </a:r>
            <a:r>
              <a:rPr lang="en-US" sz="2400" dirty="0">
                <a:solidFill>
                  <a:srgbClr val="00B0F0"/>
                </a:solidFill>
                <a:latin typeface="Times New Roman" panose="02020603050405020304" pitchFamily="18" charset="0"/>
                <a:cs typeface="Times New Roman" panose="02020603050405020304" pitchFamily="18" charset="0"/>
              </a:rPr>
              <a:t>(Schmidt, 2003). </a:t>
            </a:r>
          </a:p>
          <a:p>
            <a:pPr>
              <a:lnSpc>
                <a:spcPct val="150000"/>
              </a:lnSpc>
            </a:pPr>
            <a:r>
              <a:rPr lang="en-US" sz="2400" dirty="0">
                <a:solidFill>
                  <a:prstClr val="black"/>
                </a:solidFill>
                <a:latin typeface="Times New Roman" pitchFamily="18" charset="0"/>
                <a:cs typeface="Times New Roman" pitchFamily="18" charset="0"/>
              </a:rPr>
              <a:t>Sub-Saharan African countries experienced more internal displacement than any other region.</a:t>
            </a:r>
          </a:p>
          <a:p>
            <a:pPr marL="342900" lvl="0" indent="-342900" defTabSz="457200">
              <a:lnSpc>
                <a:spcPct val="150000"/>
              </a:lnSpc>
              <a:spcBef>
                <a:spcPct val="20000"/>
              </a:spcBef>
              <a:buFont typeface="Arial"/>
              <a:buChar char="•"/>
            </a:pPr>
            <a:r>
              <a:rPr lang="en-US" sz="2400" dirty="0">
                <a:solidFill>
                  <a:prstClr val="black"/>
                </a:solidFill>
                <a:latin typeface="Times New Roman" pitchFamily="18" charset="0"/>
                <a:cs typeface="Times New Roman" pitchFamily="18" charset="0"/>
              </a:rPr>
              <a:t>Unresolved and cyclical conflict combined with new waves of violence triggered, three times more than in the Middle East and North Africa (</a:t>
            </a:r>
            <a:r>
              <a:rPr lang="en-US" sz="2400" dirty="0">
                <a:solidFill>
                  <a:srgbClr val="00B0F0"/>
                </a:solidFill>
                <a:latin typeface="Times New Roman" pitchFamily="18" charset="0"/>
                <a:cs typeface="Times New Roman" pitchFamily="18" charset="0"/>
              </a:rPr>
              <a:t>Enu et al., 2023</a:t>
            </a:r>
            <a:r>
              <a:rPr lang="en-US" sz="2400" dirty="0">
                <a:solidFill>
                  <a:prstClr val="black"/>
                </a:solidFill>
                <a:latin typeface="Times New Roman" pitchFamily="18" charset="0"/>
                <a:cs typeface="Times New Roman" pitchFamily="18" charset="0"/>
              </a:rPr>
              <a:t>).</a:t>
            </a:r>
          </a:p>
          <a:p>
            <a:pPr>
              <a:lnSpc>
                <a:spcPct val="150000"/>
              </a:lnSpc>
            </a:pPr>
            <a:r>
              <a:rPr lang="en-US" sz="2400" b="1" dirty="0">
                <a:solidFill>
                  <a:srgbClr val="FF0000"/>
                </a:solidFill>
                <a:latin typeface="Times New Roman" pitchFamily="18" charset="0"/>
                <a:cs typeface="Times New Roman" pitchFamily="18" charset="0"/>
              </a:rPr>
              <a:t>One in three </a:t>
            </a:r>
            <a:r>
              <a:rPr lang="en-US" sz="2400" dirty="0">
                <a:solidFill>
                  <a:prstClr val="black"/>
                </a:solidFill>
                <a:latin typeface="Times New Roman" pitchFamily="18" charset="0"/>
                <a:cs typeface="Times New Roman" pitchFamily="18" charset="0"/>
              </a:rPr>
              <a:t>people are affected by mental disorders, with individuals suffering from being subjected to stigma and social isolation (</a:t>
            </a:r>
            <a:r>
              <a:rPr lang="en-US" sz="2400" dirty="0">
                <a:solidFill>
                  <a:srgbClr val="00B0F0"/>
                </a:solidFill>
                <a:latin typeface="Times New Roman" pitchFamily="18" charset="0"/>
                <a:cs typeface="Times New Roman" pitchFamily="18" charset="0"/>
              </a:rPr>
              <a:t>Charlson et al., 2019</a:t>
            </a:r>
            <a:r>
              <a:rPr lang="en-US" sz="2400" dirty="0">
                <a:solidFill>
                  <a:prstClr val="black"/>
                </a:solidFill>
                <a:latin typeface="Times New Roman" pitchFamily="18" charset="0"/>
                <a:cs typeface="Times New Roman" pitchFamily="18" charset="0"/>
              </a:rPr>
              <a:t>). </a:t>
            </a:r>
          </a:p>
          <a:p>
            <a:pPr>
              <a:lnSpc>
                <a:spcPct val="150000"/>
              </a:lnSpc>
            </a:pPr>
            <a:r>
              <a:rPr lang="en-US" sz="2400" dirty="0">
                <a:solidFill>
                  <a:srgbClr val="FF0000"/>
                </a:solidFill>
                <a:latin typeface="Times New Roman" pitchFamily="18" charset="0"/>
                <a:cs typeface="Times New Roman" pitchFamily="18" charset="0"/>
              </a:rPr>
              <a:t>Three in five IDPs </a:t>
            </a:r>
            <a:r>
              <a:rPr lang="en-US" sz="2400" dirty="0">
                <a:solidFill>
                  <a:prstClr val="black"/>
                </a:solidFill>
                <a:latin typeface="Times New Roman" pitchFamily="18" charset="0"/>
                <a:cs typeface="Times New Roman" pitchFamily="18" charset="0"/>
              </a:rPr>
              <a:t>suffer from </a:t>
            </a:r>
            <a:r>
              <a:rPr lang="en-US" sz="2400" dirty="0">
                <a:solidFill>
                  <a:srgbClr val="FF0000"/>
                </a:solidFill>
                <a:latin typeface="Times New Roman" pitchFamily="18" charset="0"/>
                <a:cs typeface="Times New Roman" pitchFamily="18" charset="0"/>
              </a:rPr>
              <a:t>depression globally </a:t>
            </a:r>
            <a:r>
              <a:rPr lang="en-US" sz="2400" dirty="0">
                <a:solidFill>
                  <a:prstClr val="black"/>
                </a:solidFill>
                <a:latin typeface="Times New Roman" pitchFamily="18" charset="0"/>
                <a:cs typeface="Times New Roman" pitchFamily="18" charset="0"/>
              </a:rPr>
              <a:t>(</a:t>
            </a:r>
            <a:r>
              <a:rPr lang="en-US" sz="2400" dirty="0" err="1">
                <a:solidFill>
                  <a:srgbClr val="00B0F0"/>
                </a:solidFill>
                <a:latin typeface="Times New Roman" pitchFamily="18" charset="0"/>
                <a:cs typeface="Times New Roman" pitchFamily="18" charset="0"/>
              </a:rPr>
              <a:t>Bedaso</a:t>
            </a:r>
            <a:r>
              <a:rPr lang="en-US" sz="2400" dirty="0">
                <a:solidFill>
                  <a:srgbClr val="00B0F0"/>
                </a:solidFill>
                <a:latin typeface="Times New Roman" pitchFamily="18" charset="0"/>
                <a:cs typeface="Times New Roman" pitchFamily="18" charset="0"/>
              </a:rPr>
              <a:t> and Duko, 2022</a:t>
            </a:r>
            <a:r>
              <a:rPr lang="en-US" sz="2400" dirty="0">
                <a:solidFill>
                  <a:prstClr val="black"/>
                </a:solidFill>
                <a:latin typeface="Times New Roman" pitchFamily="18" charset="0"/>
                <a:cs typeface="Times New Roman" pitchFamily="18" charset="0"/>
              </a:rPr>
              <a:t>). </a:t>
            </a:r>
          </a:p>
          <a:p>
            <a:pPr>
              <a:lnSpc>
                <a:spcPct val="150000"/>
              </a:lnSpc>
            </a:pPr>
            <a:endParaRPr lang="en-US" sz="2400" b="1"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6958C8B9-EAEA-70CC-6DDB-4676DB6AE962}"/>
              </a:ext>
            </a:extLst>
          </p:cNvPr>
          <p:cNvSpPr>
            <a:spLocks noGrp="1"/>
          </p:cNvSpPr>
          <p:nvPr>
            <p:ph type="sldNum" sz="quarter" idx="12"/>
          </p:nvPr>
        </p:nvSpPr>
        <p:spPr>
          <a:xfrm>
            <a:off x="10481310" y="7357488"/>
            <a:ext cx="2880360" cy="383381"/>
          </a:xfrm>
        </p:spPr>
        <p:txBody>
          <a:bodyPr/>
          <a:lstStyle/>
          <a:p>
            <a:fld id="{B832C571-E1E9-4272-8FFF-6D7AE6E41910}" type="slidenum">
              <a:rPr lang="en-US" b="1">
                <a:solidFill>
                  <a:schemeClr val="bg1"/>
                </a:solidFill>
                <a:latin typeface="Arial" panose="020B0604020202020204" pitchFamily="34" charset="0"/>
              </a:rPr>
              <a:t>3</a:t>
            </a:fld>
            <a:endParaRPr lang="en-US" b="1" dirty="0">
              <a:solidFill>
                <a:schemeClr val="bg1"/>
              </a:solidFill>
              <a:latin typeface="Arial" panose="020B0604020202020204" pitchFamily="34" charset="0"/>
            </a:endParaRPr>
          </a:p>
        </p:txBody>
      </p:sp>
      <p:sp>
        <p:nvSpPr>
          <p:cNvPr id="6" name="TextBox 5">
            <a:extLst>
              <a:ext uri="{FF2B5EF4-FFF2-40B4-BE49-F238E27FC236}">
                <a16:creationId xmlns:a16="http://schemas.microsoft.com/office/drawing/2014/main" id="{5205C6D4-D099-B881-9FF3-61894CA2858F}"/>
              </a:ext>
            </a:extLst>
          </p:cNvPr>
          <p:cNvSpPr txBox="1"/>
          <p:nvPr/>
        </p:nvSpPr>
        <p:spPr>
          <a:xfrm>
            <a:off x="3342290" y="7282795"/>
            <a:ext cx="7139020" cy="458074"/>
          </a:xfrm>
          <a:prstGeom prst="rect">
            <a:avLst/>
          </a:prstGeom>
          <a:noFill/>
        </p:spPr>
        <p:txBody>
          <a:bodyPr wrap="square" rtlCol="0">
            <a:spAutoFit/>
          </a:bodyPr>
          <a:lstStyle/>
          <a:p>
            <a:pPr algn="ctr">
              <a:lnSpc>
                <a:spcPct val="150000"/>
              </a:lnSpc>
            </a:pPr>
            <a:r>
              <a:rPr lang="en-US" dirty="0">
                <a:solidFill>
                  <a:schemeClr val="bg1"/>
                </a:solidFill>
                <a:latin typeface="Times New Roman" panose="02020603050405020304" pitchFamily="18" charset="0"/>
                <a:cs typeface="Times New Roman" panose="02020603050405020304" pitchFamily="18" charset="0"/>
              </a:rPr>
              <a:t>APHI-FHEIA 4</a:t>
            </a:r>
            <a:r>
              <a:rPr lang="en-US" baseline="30000" dirty="0">
                <a:solidFill>
                  <a:schemeClr val="bg1"/>
                </a:solidFill>
                <a:latin typeface="Times New Roman" panose="02020603050405020304" pitchFamily="18" charset="0"/>
                <a:cs typeface="Times New Roman" panose="02020603050405020304" pitchFamily="18" charset="0"/>
              </a:rPr>
              <a:t>th </a:t>
            </a:r>
            <a:r>
              <a:rPr lang="en-US" dirty="0">
                <a:solidFill>
                  <a:schemeClr val="bg1"/>
                </a:solidFill>
                <a:latin typeface="Times New Roman" panose="02020603050405020304" pitchFamily="18" charset="0"/>
                <a:cs typeface="Times New Roman" panose="02020603050405020304" pitchFamily="18" charset="0"/>
              </a:rPr>
              <a:t>Joint International Annual Research Conference</a:t>
            </a:r>
          </a:p>
        </p:txBody>
      </p:sp>
    </p:spTree>
    <p:extLst>
      <p:ext uri="{BB962C8B-B14F-4D97-AF65-F5344CB8AC3E}">
        <p14:creationId xmlns:p14="http://schemas.microsoft.com/office/powerpoint/2010/main" val="21850373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ECB499-827D-4CE0-0A0B-617762611F1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85E9775-6AC6-8F04-5634-32F4721CE721}"/>
              </a:ext>
            </a:extLst>
          </p:cNvPr>
          <p:cNvSpPr>
            <a:spLocks noGrp="1"/>
          </p:cNvSpPr>
          <p:nvPr>
            <p:ph type="title"/>
          </p:nvPr>
        </p:nvSpPr>
        <p:spPr>
          <a:xfrm>
            <a:off x="103829" y="306185"/>
            <a:ext cx="11817661" cy="765091"/>
          </a:xfrm>
        </p:spPr>
        <p:txBody>
          <a:bodyPr>
            <a:normAutofit/>
          </a:bodyPr>
          <a:lstStyle/>
          <a:p>
            <a:pPr algn="ctr"/>
            <a:r>
              <a:rPr lang="en-US" sz="3200" dirty="0"/>
              <a:t>Background…(2/2) </a:t>
            </a:r>
            <a:endParaRPr lang="en-US" sz="3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319666A9-C234-F0A2-40CE-5386CDA2C074}"/>
              </a:ext>
            </a:extLst>
          </p:cNvPr>
          <p:cNvSpPr>
            <a:spLocks noGrp="1"/>
          </p:cNvSpPr>
          <p:nvPr>
            <p:ph sz="half" idx="1"/>
          </p:nvPr>
        </p:nvSpPr>
        <p:spPr>
          <a:xfrm>
            <a:off x="103829" y="1292244"/>
            <a:ext cx="12571873" cy="5675518"/>
          </a:xfrm>
        </p:spPr>
        <p:txBody>
          <a:bodyPr>
            <a:noAutofit/>
          </a:bodyPr>
          <a:lstStyle/>
          <a:p>
            <a:pPr>
              <a:lnSpc>
                <a:spcPct val="150000"/>
              </a:lnSpc>
            </a:pPr>
            <a:r>
              <a:rPr lang="en-US" sz="2400" dirty="0">
                <a:solidFill>
                  <a:prstClr val="black"/>
                </a:solidFill>
                <a:latin typeface="Times New Roman" panose="02020603050405020304" pitchFamily="18" charset="0"/>
                <a:cs typeface="Times New Roman" pitchFamily="18" charset="0"/>
              </a:rPr>
              <a:t>Furthermore, in Sub-Saharan countries, varies </a:t>
            </a:r>
            <a:r>
              <a:rPr lang="en-US" sz="2400" b="1" dirty="0">
                <a:solidFill>
                  <a:prstClr val="black"/>
                </a:solidFill>
                <a:latin typeface="Times New Roman" panose="02020603050405020304" pitchFamily="18" charset="0"/>
                <a:cs typeface="Times New Roman" panose="02020603050405020304" pitchFamily="18" charset="0"/>
              </a:rPr>
              <a:t>18.5</a:t>
            </a:r>
            <a:r>
              <a:rPr lang="en-US" sz="2400" b="1" dirty="0">
                <a:solidFill>
                  <a:prstClr val="black"/>
                </a:solidFill>
                <a:latin typeface="Times New Roman" panose="02020603050405020304" pitchFamily="18" charset="0"/>
                <a:ea typeface="Calibri"/>
                <a:cs typeface="Times New Roman" panose="02020603050405020304" pitchFamily="18" charset="0"/>
              </a:rPr>
              <a:t>% in Ethiopia to 94% in Kenya</a:t>
            </a:r>
          </a:p>
          <a:p>
            <a:pPr>
              <a:lnSpc>
                <a:spcPct val="150000"/>
              </a:lnSpc>
            </a:pPr>
            <a:r>
              <a:rPr lang="en-US" sz="2400" dirty="0">
                <a:solidFill>
                  <a:schemeClr val="tx1"/>
                </a:solidFill>
                <a:effectLst/>
                <a:latin typeface="Times New Roman" panose="02020603050405020304" pitchFamily="18" charset="0"/>
                <a:ea typeface="Calibri" panose="020F0502020204030204" pitchFamily="34" charset="0"/>
              </a:rPr>
              <a:t>Depression is a painful physical and mental symptom associated with mood fluctuations in people. It has been identified as a form of unhappiness, worry, pessimism, and tension that makes it difficult to cope with day-to-day life activities </a:t>
            </a:r>
            <a:r>
              <a:rPr lang="en-US" sz="2400" dirty="0">
                <a:solidFill>
                  <a:srgbClr val="00B0F0"/>
                </a:solidFill>
                <a:effectLst/>
                <a:latin typeface="Times New Roman" panose="02020603050405020304" pitchFamily="18" charset="0"/>
                <a:ea typeface="Calibri" panose="020F0502020204030204" pitchFamily="34" charset="0"/>
              </a:rPr>
              <a:t>(</a:t>
            </a:r>
            <a:r>
              <a:rPr lang="en-US" sz="2400" dirty="0" err="1">
                <a:solidFill>
                  <a:srgbClr val="00B0F0"/>
                </a:solidFill>
                <a:effectLst/>
                <a:latin typeface="Times New Roman" panose="02020603050405020304" pitchFamily="18" charset="0"/>
                <a:ea typeface="Calibri" panose="020F0502020204030204" pitchFamily="34" charset="0"/>
              </a:rPr>
              <a:t>Achdut</a:t>
            </a:r>
            <a:r>
              <a:rPr lang="en-US" sz="2400" dirty="0">
                <a:solidFill>
                  <a:srgbClr val="00B0F0"/>
                </a:solidFill>
                <a:effectLst/>
                <a:latin typeface="Times New Roman" panose="02020603050405020304" pitchFamily="18" charset="0"/>
                <a:ea typeface="Calibri" panose="020F0502020204030204" pitchFamily="34" charset="0"/>
              </a:rPr>
              <a:t> &amp; Refaeli, 2020). </a:t>
            </a:r>
          </a:p>
          <a:p>
            <a:pPr>
              <a:lnSpc>
                <a:spcPct val="150000"/>
              </a:lnSpc>
            </a:pPr>
            <a:r>
              <a:rPr lang="en-US" sz="2400" dirty="0">
                <a:solidFill>
                  <a:prstClr val="black"/>
                </a:solidFill>
                <a:latin typeface="Times New Roman" panose="02020603050405020304" pitchFamily="18" charset="0"/>
                <a:cs typeface="Times New Roman" panose="02020603050405020304" pitchFamily="18" charset="0"/>
              </a:rPr>
              <a:t>People experiencing depression suffer substantial distress and may be more vulnerable to violence, suicidality, poor physical health, and harmful health practices such as substance abuse </a:t>
            </a:r>
            <a:r>
              <a:rPr lang="en-US" sz="2400" dirty="0">
                <a:solidFill>
                  <a:srgbClr val="00B0F0"/>
                </a:solidFill>
                <a:latin typeface="Times New Roman" panose="02020603050405020304" pitchFamily="18" charset="0"/>
                <a:cs typeface="Times New Roman" panose="02020603050405020304" pitchFamily="18" charset="0"/>
              </a:rPr>
              <a:t>(</a:t>
            </a:r>
            <a:r>
              <a:rPr lang="en-US" sz="2400" dirty="0" err="1">
                <a:solidFill>
                  <a:srgbClr val="00B0F0"/>
                </a:solidFill>
                <a:latin typeface="Times New Roman" panose="02020603050405020304" pitchFamily="18" charset="0"/>
                <a:cs typeface="Times New Roman" panose="02020603050405020304" pitchFamily="18" charset="0"/>
              </a:rPr>
              <a:t>Arvidsdotter</a:t>
            </a:r>
            <a:r>
              <a:rPr lang="en-US" sz="2400" dirty="0">
                <a:solidFill>
                  <a:srgbClr val="00B0F0"/>
                </a:solidFill>
                <a:latin typeface="Times New Roman" panose="02020603050405020304" pitchFamily="18" charset="0"/>
                <a:cs typeface="Times New Roman" panose="02020603050405020304" pitchFamily="18" charset="0"/>
              </a:rPr>
              <a:t> et al., 2016; </a:t>
            </a:r>
            <a:r>
              <a:rPr lang="en-US" sz="2400" dirty="0" err="1">
                <a:solidFill>
                  <a:srgbClr val="00B0F0"/>
                </a:solidFill>
                <a:latin typeface="Times New Roman" panose="02020603050405020304" pitchFamily="18" charset="0"/>
                <a:cs typeface="Times New Roman" panose="02020603050405020304" pitchFamily="18" charset="0"/>
              </a:rPr>
              <a:t>Weierstall</a:t>
            </a:r>
            <a:r>
              <a:rPr lang="en-US" sz="2400" dirty="0">
                <a:solidFill>
                  <a:srgbClr val="00B0F0"/>
                </a:solidFill>
                <a:latin typeface="Times New Roman" panose="02020603050405020304" pitchFamily="18" charset="0"/>
                <a:cs typeface="Times New Roman" panose="02020603050405020304" pitchFamily="18" charset="0"/>
              </a:rPr>
              <a:t> et al., 2012). </a:t>
            </a:r>
          </a:p>
          <a:p>
            <a:pPr>
              <a:lnSpc>
                <a:spcPct val="150000"/>
              </a:lnSpc>
            </a:pPr>
            <a:r>
              <a:rPr lang="en-US" sz="2400" dirty="0">
                <a:solidFill>
                  <a:prstClr val="black"/>
                </a:solidFill>
                <a:latin typeface="Times New Roman" panose="02020603050405020304" pitchFamily="18" charset="0"/>
                <a:cs typeface="Times New Roman" panose="02020603050405020304" pitchFamily="18" charset="0"/>
              </a:rPr>
              <a:t>However, the overall prevalence of depression among IDPs in this region remains largely unknown. Inconsistent epidemiological evidence concerning depression further emphasizes the need for comprehensive data to guide decision-making. </a:t>
            </a:r>
          </a:p>
          <a:p>
            <a:pPr>
              <a:lnSpc>
                <a:spcPct val="150000"/>
              </a:lnSpc>
            </a:pPr>
            <a:endParaRPr lang="en-US" b="1"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6958C8B9-EAEA-70CC-6DDB-4676DB6AE962}"/>
              </a:ext>
            </a:extLst>
          </p:cNvPr>
          <p:cNvSpPr>
            <a:spLocks noGrp="1"/>
          </p:cNvSpPr>
          <p:nvPr>
            <p:ph type="sldNum" sz="quarter" idx="12"/>
          </p:nvPr>
        </p:nvSpPr>
        <p:spPr>
          <a:xfrm>
            <a:off x="10481310" y="7343299"/>
            <a:ext cx="2880360" cy="383381"/>
          </a:xfrm>
        </p:spPr>
        <p:txBody>
          <a:bodyPr/>
          <a:lstStyle/>
          <a:p>
            <a:fld id="{B832C571-E1E9-4272-8FFF-6D7AE6E41910}" type="slidenum">
              <a:rPr lang="en-US" b="1">
                <a:solidFill>
                  <a:schemeClr val="bg1"/>
                </a:solidFill>
                <a:latin typeface="Arial" panose="020B0604020202020204" pitchFamily="34" charset="0"/>
              </a:rPr>
              <a:t>4</a:t>
            </a:fld>
            <a:endParaRPr lang="en-US" b="1" dirty="0">
              <a:solidFill>
                <a:schemeClr val="bg1"/>
              </a:solidFill>
              <a:latin typeface="Arial" panose="020B0604020202020204" pitchFamily="34" charset="0"/>
            </a:endParaRPr>
          </a:p>
        </p:txBody>
      </p:sp>
      <p:sp>
        <p:nvSpPr>
          <p:cNvPr id="6" name="TextBox 5">
            <a:extLst>
              <a:ext uri="{FF2B5EF4-FFF2-40B4-BE49-F238E27FC236}">
                <a16:creationId xmlns:a16="http://schemas.microsoft.com/office/drawing/2014/main" id="{5205C6D4-D099-B881-9FF3-61894CA2858F}"/>
              </a:ext>
            </a:extLst>
          </p:cNvPr>
          <p:cNvSpPr txBox="1"/>
          <p:nvPr/>
        </p:nvSpPr>
        <p:spPr>
          <a:xfrm>
            <a:off x="3342290" y="7282795"/>
            <a:ext cx="7139020" cy="458074"/>
          </a:xfrm>
          <a:prstGeom prst="rect">
            <a:avLst/>
          </a:prstGeom>
          <a:noFill/>
        </p:spPr>
        <p:txBody>
          <a:bodyPr wrap="square" rtlCol="0">
            <a:spAutoFit/>
          </a:bodyPr>
          <a:lstStyle/>
          <a:p>
            <a:pPr algn="ctr">
              <a:lnSpc>
                <a:spcPct val="150000"/>
              </a:lnSpc>
            </a:pPr>
            <a:r>
              <a:rPr lang="en-US" dirty="0">
                <a:solidFill>
                  <a:schemeClr val="bg1"/>
                </a:solidFill>
                <a:latin typeface="Times New Roman" panose="02020603050405020304" pitchFamily="18" charset="0"/>
                <a:cs typeface="Times New Roman" panose="02020603050405020304" pitchFamily="18" charset="0"/>
              </a:rPr>
              <a:t>APHI-FHEIA 4</a:t>
            </a:r>
            <a:r>
              <a:rPr lang="en-US" baseline="30000" dirty="0">
                <a:solidFill>
                  <a:schemeClr val="bg1"/>
                </a:solidFill>
                <a:latin typeface="Times New Roman" panose="02020603050405020304" pitchFamily="18" charset="0"/>
                <a:cs typeface="Times New Roman" panose="02020603050405020304" pitchFamily="18" charset="0"/>
              </a:rPr>
              <a:t>th </a:t>
            </a:r>
            <a:r>
              <a:rPr lang="en-US" dirty="0">
                <a:solidFill>
                  <a:schemeClr val="bg1"/>
                </a:solidFill>
                <a:latin typeface="Times New Roman" panose="02020603050405020304" pitchFamily="18" charset="0"/>
                <a:cs typeface="Times New Roman" panose="02020603050405020304" pitchFamily="18" charset="0"/>
              </a:rPr>
              <a:t>Joint International Annual Research Conference</a:t>
            </a:r>
          </a:p>
        </p:txBody>
      </p:sp>
    </p:spTree>
    <p:extLst>
      <p:ext uri="{BB962C8B-B14F-4D97-AF65-F5344CB8AC3E}">
        <p14:creationId xmlns:p14="http://schemas.microsoft.com/office/powerpoint/2010/main" val="3228305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A65976-F216-DC3B-5B9F-2446A28A408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C1EE8AC-1644-068A-1475-FC2AE359DA68}"/>
              </a:ext>
            </a:extLst>
          </p:cNvPr>
          <p:cNvSpPr>
            <a:spLocks noGrp="1"/>
          </p:cNvSpPr>
          <p:nvPr>
            <p:ph type="title"/>
          </p:nvPr>
        </p:nvSpPr>
        <p:spPr>
          <a:xfrm>
            <a:off x="103829" y="429101"/>
            <a:ext cx="11817661" cy="765091"/>
          </a:xfrm>
        </p:spPr>
        <p:txBody>
          <a:bodyPr>
            <a:normAutofit/>
          </a:bodyPr>
          <a:lstStyle/>
          <a:p>
            <a:pPr algn="ctr"/>
            <a:r>
              <a:rPr lang="en-US" sz="3200" dirty="0"/>
              <a:t>Objectives …(1/1) </a:t>
            </a:r>
            <a:endParaRPr lang="en-US" sz="3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BA18BA7B-B966-6A0B-AE20-39BCF4130DA8}"/>
              </a:ext>
            </a:extLst>
          </p:cNvPr>
          <p:cNvSpPr>
            <a:spLocks noGrp="1"/>
          </p:cNvSpPr>
          <p:nvPr>
            <p:ph sz="half" idx="1"/>
          </p:nvPr>
        </p:nvSpPr>
        <p:spPr>
          <a:xfrm>
            <a:off x="103829" y="1292244"/>
            <a:ext cx="12571873" cy="5675518"/>
          </a:xfrm>
        </p:spPr>
        <p:txBody>
          <a:bodyPr>
            <a:noAutofit/>
          </a:bodyPr>
          <a:lstStyle/>
          <a:p>
            <a:pPr>
              <a:lnSpc>
                <a:spcPct val="150000"/>
              </a:lnSpc>
            </a:pPr>
            <a:endParaRPr lang="en-US" sz="2800" dirty="0">
              <a:latin typeface="Times New Roman" panose="02020603050405020304" pitchFamily="18" charset="0"/>
              <a:cs typeface="Times New Roman" panose="02020603050405020304" pitchFamily="18" charset="0"/>
            </a:endParaRPr>
          </a:p>
          <a:p>
            <a:pPr>
              <a:lnSpc>
                <a:spcPct val="150000"/>
              </a:lnSpc>
            </a:pPr>
            <a:r>
              <a:rPr lang="en-US" sz="2800" dirty="0">
                <a:latin typeface="Times New Roman" panose="02020603050405020304" pitchFamily="18" charset="0"/>
                <a:cs typeface="Times New Roman" panose="02020603050405020304" pitchFamily="18" charset="0"/>
              </a:rPr>
              <a:t>To determine the pooled prevalence of depression among IDPs in Sub-Saharan Africa. </a:t>
            </a:r>
          </a:p>
          <a:p>
            <a:pPr>
              <a:lnSpc>
                <a:spcPct val="150000"/>
              </a:lnSpc>
            </a:pPr>
            <a:r>
              <a:rPr lang="en-US" sz="2800" dirty="0">
                <a:latin typeface="Times New Roman" panose="02020603050405020304" pitchFamily="18" charset="0"/>
                <a:cs typeface="Times New Roman" panose="02020603050405020304" pitchFamily="18" charset="0"/>
              </a:rPr>
              <a:t>To identify the pooled effects of factors associated with depression.</a:t>
            </a:r>
            <a:endParaRPr lang="en-US" sz="2800" b="1"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2FEA275F-F99D-02C3-22BC-2E453ADC9C4F}"/>
              </a:ext>
            </a:extLst>
          </p:cNvPr>
          <p:cNvSpPr>
            <a:spLocks noGrp="1"/>
          </p:cNvSpPr>
          <p:nvPr>
            <p:ph type="sldNum" sz="quarter" idx="12"/>
          </p:nvPr>
        </p:nvSpPr>
        <p:spPr>
          <a:xfrm>
            <a:off x="10481310" y="7343299"/>
            <a:ext cx="2880360" cy="383381"/>
          </a:xfrm>
        </p:spPr>
        <p:txBody>
          <a:bodyPr/>
          <a:lstStyle/>
          <a:p>
            <a:fld id="{B832C571-E1E9-4272-8FFF-6D7AE6E41910}" type="slidenum">
              <a:rPr lang="en-US" b="1">
                <a:solidFill>
                  <a:schemeClr val="bg1"/>
                </a:solidFill>
                <a:latin typeface="Arial" panose="020B0604020202020204" pitchFamily="34" charset="0"/>
              </a:rPr>
              <a:t>5</a:t>
            </a:fld>
            <a:endParaRPr lang="en-US" b="1" dirty="0">
              <a:solidFill>
                <a:schemeClr val="bg1"/>
              </a:solidFill>
              <a:latin typeface="Arial" panose="020B0604020202020204" pitchFamily="34" charset="0"/>
            </a:endParaRPr>
          </a:p>
        </p:txBody>
      </p:sp>
      <p:sp>
        <p:nvSpPr>
          <p:cNvPr id="6" name="TextBox 5">
            <a:extLst>
              <a:ext uri="{FF2B5EF4-FFF2-40B4-BE49-F238E27FC236}">
                <a16:creationId xmlns:a16="http://schemas.microsoft.com/office/drawing/2014/main" id="{EBD9FC87-94D3-0197-9ADE-08E14B4E43EB}"/>
              </a:ext>
            </a:extLst>
          </p:cNvPr>
          <p:cNvSpPr txBox="1"/>
          <p:nvPr/>
        </p:nvSpPr>
        <p:spPr>
          <a:xfrm>
            <a:off x="3342290" y="7282795"/>
            <a:ext cx="7139020" cy="458074"/>
          </a:xfrm>
          <a:prstGeom prst="rect">
            <a:avLst/>
          </a:prstGeom>
          <a:noFill/>
        </p:spPr>
        <p:txBody>
          <a:bodyPr wrap="square" rtlCol="0">
            <a:spAutoFit/>
          </a:bodyPr>
          <a:lstStyle/>
          <a:p>
            <a:pPr algn="ctr">
              <a:lnSpc>
                <a:spcPct val="150000"/>
              </a:lnSpc>
            </a:pPr>
            <a:r>
              <a:rPr lang="en-US" dirty="0">
                <a:solidFill>
                  <a:schemeClr val="bg1"/>
                </a:solidFill>
                <a:latin typeface="Times New Roman" panose="02020603050405020304" pitchFamily="18" charset="0"/>
                <a:cs typeface="Times New Roman" panose="02020603050405020304" pitchFamily="18" charset="0"/>
              </a:rPr>
              <a:t>APHI-FHEIA 4</a:t>
            </a:r>
            <a:r>
              <a:rPr lang="en-US" baseline="30000" dirty="0">
                <a:solidFill>
                  <a:schemeClr val="bg1"/>
                </a:solidFill>
                <a:latin typeface="Times New Roman" panose="02020603050405020304" pitchFamily="18" charset="0"/>
                <a:cs typeface="Times New Roman" panose="02020603050405020304" pitchFamily="18" charset="0"/>
              </a:rPr>
              <a:t>th </a:t>
            </a:r>
            <a:r>
              <a:rPr lang="en-US" dirty="0">
                <a:solidFill>
                  <a:schemeClr val="bg1"/>
                </a:solidFill>
                <a:latin typeface="Times New Roman" panose="02020603050405020304" pitchFamily="18" charset="0"/>
                <a:cs typeface="Times New Roman" panose="02020603050405020304" pitchFamily="18" charset="0"/>
              </a:rPr>
              <a:t>Joint International Annual Research Conference</a:t>
            </a:r>
          </a:p>
        </p:txBody>
      </p:sp>
    </p:spTree>
    <p:extLst>
      <p:ext uri="{BB962C8B-B14F-4D97-AF65-F5344CB8AC3E}">
        <p14:creationId xmlns:p14="http://schemas.microsoft.com/office/powerpoint/2010/main" val="30551678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0CC984-EDAA-331B-2481-F984BE4D9CD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39CD6A3-764C-C84F-D954-D884BE795A3F}"/>
              </a:ext>
            </a:extLst>
          </p:cNvPr>
          <p:cNvSpPr>
            <a:spLocks noGrp="1"/>
          </p:cNvSpPr>
          <p:nvPr>
            <p:ph type="title"/>
          </p:nvPr>
        </p:nvSpPr>
        <p:spPr>
          <a:xfrm>
            <a:off x="103829" y="429101"/>
            <a:ext cx="11817661" cy="765091"/>
          </a:xfrm>
        </p:spPr>
        <p:txBody>
          <a:bodyPr>
            <a:normAutofit/>
          </a:bodyPr>
          <a:lstStyle/>
          <a:p>
            <a:pPr algn="ctr"/>
            <a:r>
              <a:rPr lang="en-US" sz="3200" dirty="0"/>
              <a:t>Methods …(1/2) </a:t>
            </a:r>
            <a:endParaRPr lang="en-US" sz="3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9AF22FB1-114F-A6ED-3F33-0480CA65F6FC}"/>
              </a:ext>
            </a:extLst>
          </p:cNvPr>
          <p:cNvSpPr>
            <a:spLocks noGrp="1"/>
          </p:cNvSpPr>
          <p:nvPr>
            <p:ph sz="half" idx="1"/>
          </p:nvPr>
        </p:nvSpPr>
        <p:spPr>
          <a:xfrm>
            <a:off x="229727" y="1254696"/>
            <a:ext cx="12571873" cy="5675518"/>
          </a:xfrm>
        </p:spPr>
        <p:txBody>
          <a:bodyPr>
            <a:noAutofit/>
          </a:bodyPr>
          <a:lstStyle/>
          <a:p>
            <a:pPr>
              <a:lnSpc>
                <a:spcPct val="150000"/>
              </a:lnSpc>
            </a:pPr>
            <a:r>
              <a:rPr lang="en-US" sz="2400" dirty="0">
                <a:latin typeface="Times New Roman" panose="02020603050405020304" pitchFamily="18" charset="0"/>
                <a:cs typeface="Times New Roman" panose="02020603050405020304" pitchFamily="18" charset="0"/>
              </a:rPr>
              <a:t>PubMed, EMBASE, Science Direct, and African Journals Online (AJOL) search engines were used to identify relevant articles published up to 27 April 2023. </a:t>
            </a:r>
          </a:p>
          <a:p>
            <a:pPr>
              <a:lnSpc>
                <a:spcPct val="150000"/>
              </a:lnSpc>
            </a:pPr>
            <a:r>
              <a:rPr lang="en-US" sz="2400" dirty="0">
                <a:latin typeface="Times New Roman" panose="02020603050405020304" pitchFamily="18" charset="0"/>
                <a:cs typeface="Times New Roman" panose="02020603050405020304" pitchFamily="18" charset="0"/>
              </a:rPr>
              <a:t>A search strategy was developed for each database by using a combination of free texts and controlled vocabularies (Mesh). </a:t>
            </a:r>
          </a:p>
          <a:p>
            <a:pPr>
              <a:lnSpc>
                <a:spcPct val="150000"/>
              </a:lnSpc>
            </a:pPr>
            <a:r>
              <a:rPr lang="en-US" sz="2400" dirty="0">
                <a:latin typeface="Times New Roman" panose="02020603050405020304" pitchFamily="18" charset="0"/>
                <a:cs typeface="Times New Roman" panose="02020603050405020304" pitchFamily="18" charset="0"/>
              </a:rPr>
              <a:t>Thirteen primary studies with a combined sample size of 8,383 IDPs were included. </a:t>
            </a:r>
          </a:p>
          <a:p>
            <a:pPr>
              <a:lnSpc>
                <a:spcPct val="150000"/>
              </a:lnSpc>
            </a:pPr>
            <a:r>
              <a:rPr lang="en-US" sz="2400" dirty="0">
                <a:latin typeface="Times New Roman" panose="02020603050405020304" pitchFamily="18" charset="0"/>
                <a:cs typeface="Times New Roman" panose="02020603050405020304" pitchFamily="18" charset="0"/>
              </a:rPr>
              <a:t>Data were extracted by using a Microsoft Excel spreadsheet and exported to STATA version 14 for further analysis. </a:t>
            </a:r>
          </a:p>
          <a:p>
            <a:pPr>
              <a:lnSpc>
                <a:spcPct val="150000"/>
              </a:lnSpc>
            </a:pPr>
            <a:r>
              <a:rPr lang="en-US" sz="2400" dirty="0">
                <a:latin typeface="Times New Roman" panose="02020603050405020304" pitchFamily="18" charset="0"/>
                <a:cs typeface="Times New Roman" panose="02020603050405020304" pitchFamily="18" charset="0"/>
              </a:rPr>
              <a:t>The prevalence of depression in the included studies was assessed using tools: PHQ, HSCL-25, CMDQ, MINI, HADS-D, and BDI-II</a:t>
            </a:r>
          </a:p>
          <a:p>
            <a:pPr marL="0" indent="0">
              <a:lnSpc>
                <a:spcPct val="150000"/>
              </a:lnSpc>
              <a:buNone/>
            </a:pPr>
            <a:r>
              <a:rPr lang="en-US" sz="2400" dirty="0">
                <a:latin typeface="Times New Roman" panose="02020603050405020304" pitchFamily="18" charset="0"/>
                <a:cs typeface="Times New Roman" panose="02020603050405020304" pitchFamily="18" charset="0"/>
              </a:rPr>
              <a:t>. </a:t>
            </a:r>
            <a:endParaRPr lang="en-US" sz="2400" b="1"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D86CC281-7471-FDD7-B6DE-024B99290DEE}"/>
              </a:ext>
            </a:extLst>
          </p:cNvPr>
          <p:cNvSpPr>
            <a:spLocks noGrp="1"/>
          </p:cNvSpPr>
          <p:nvPr>
            <p:ph type="sldNum" sz="quarter" idx="12"/>
          </p:nvPr>
        </p:nvSpPr>
        <p:spPr>
          <a:xfrm>
            <a:off x="10481310" y="7343299"/>
            <a:ext cx="2880360" cy="383381"/>
          </a:xfrm>
        </p:spPr>
        <p:txBody>
          <a:bodyPr/>
          <a:lstStyle/>
          <a:p>
            <a:fld id="{B832C571-E1E9-4272-8FFF-6D7AE6E41910}" type="slidenum">
              <a:rPr lang="en-US" b="1">
                <a:solidFill>
                  <a:schemeClr val="bg1"/>
                </a:solidFill>
                <a:latin typeface="Arial" panose="020B0604020202020204" pitchFamily="34" charset="0"/>
              </a:rPr>
              <a:t>6</a:t>
            </a:fld>
            <a:endParaRPr lang="en-US" b="1" dirty="0">
              <a:solidFill>
                <a:schemeClr val="bg1"/>
              </a:solidFill>
              <a:latin typeface="Arial" panose="020B0604020202020204" pitchFamily="34" charset="0"/>
            </a:endParaRPr>
          </a:p>
        </p:txBody>
      </p:sp>
      <p:sp>
        <p:nvSpPr>
          <p:cNvPr id="6" name="TextBox 5">
            <a:extLst>
              <a:ext uri="{FF2B5EF4-FFF2-40B4-BE49-F238E27FC236}">
                <a16:creationId xmlns:a16="http://schemas.microsoft.com/office/drawing/2014/main" id="{2FD3831A-5AB2-7D02-5960-3F566D69CADB}"/>
              </a:ext>
            </a:extLst>
          </p:cNvPr>
          <p:cNvSpPr txBox="1"/>
          <p:nvPr/>
        </p:nvSpPr>
        <p:spPr>
          <a:xfrm>
            <a:off x="3342290" y="7282795"/>
            <a:ext cx="7139020" cy="458074"/>
          </a:xfrm>
          <a:prstGeom prst="rect">
            <a:avLst/>
          </a:prstGeom>
          <a:noFill/>
        </p:spPr>
        <p:txBody>
          <a:bodyPr wrap="square" rtlCol="0">
            <a:spAutoFit/>
          </a:bodyPr>
          <a:lstStyle/>
          <a:p>
            <a:pPr algn="ctr">
              <a:lnSpc>
                <a:spcPct val="150000"/>
              </a:lnSpc>
            </a:pPr>
            <a:r>
              <a:rPr lang="en-US" dirty="0">
                <a:solidFill>
                  <a:schemeClr val="bg1"/>
                </a:solidFill>
                <a:latin typeface="Times New Roman" panose="02020603050405020304" pitchFamily="18" charset="0"/>
                <a:cs typeface="Times New Roman" panose="02020603050405020304" pitchFamily="18" charset="0"/>
              </a:rPr>
              <a:t>APHI-FHEIA 4</a:t>
            </a:r>
            <a:r>
              <a:rPr lang="en-US" baseline="30000" dirty="0">
                <a:solidFill>
                  <a:schemeClr val="bg1"/>
                </a:solidFill>
                <a:latin typeface="Times New Roman" panose="02020603050405020304" pitchFamily="18" charset="0"/>
                <a:cs typeface="Times New Roman" panose="02020603050405020304" pitchFamily="18" charset="0"/>
              </a:rPr>
              <a:t>th </a:t>
            </a:r>
            <a:r>
              <a:rPr lang="en-US" dirty="0">
                <a:solidFill>
                  <a:schemeClr val="bg1"/>
                </a:solidFill>
                <a:latin typeface="Times New Roman" panose="02020603050405020304" pitchFamily="18" charset="0"/>
                <a:cs typeface="Times New Roman" panose="02020603050405020304" pitchFamily="18" charset="0"/>
              </a:rPr>
              <a:t>Joint International Annual Research Conference</a:t>
            </a:r>
          </a:p>
        </p:txBody>
      </p:sp>
    </p:spTree>
    <p:extLst>
      <p:ext uri="{BB962C8B-B14F-4D97-AF65-F5344CB8AC3E}">
        <p14:creationId xmlns:p14="http://schemas.microsoft.com/office/powerpoint/2010/main" val="11070607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0CC984-EDAA-331B-2481-F984BE4D9CD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39CD6A3-764C-C84F-D954-D884BE795A3F}"/>
              </a:ext>
            </a:extLst>
          </p:cNvPr>
          <p:cNvSpPr>
            <a:spLocks noGrp="1"/>
          </p:cNvSpPr>
          <p:nvPr>
            <p:ph type="title"/>
          </p:nvPr>
        </p:nvSpPr>
        <p:spPr>
          <a:xfrm>
            <a:off x="103829" y="429101"/>
            <a:ext cx="11817661" cy="765091"/>
          </a:xfrm>
        </p:spPr>
        <p:txBody>
          <a:bodyPr>
            <a:normAutofit/>
          </a:bodyPr>
          <a:lstStyle/>
          <a:p>
            <a:pPr algn="ctr"/>
            <a:r>
              <a:rPr lang="en-US" sz="3200" dirty="0"/>
              <a:t>Methods …(2/2) </a:t>
            </a:r>
            <a:endParaRPr lang="en-US" sz="3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9AF22FB1-114F-A6ED-3F33-0480CA65F6FC}"/>
              </a:ext>
            </a:extLst>
          </p:cNvPr>
          <p:cNvSpPr>
            <a:spLocks noGrp="1"/>
          </p:cNvSpPr>
          <p:nvPr>
            <p:ph sz="half" idx="1"/>
          </p:nvPr>
        </p:nvSpPr>
        <p:spPr>
          <a:xfrm>
            <a:off x="229727" y="1254696"/>
            <a:ext cx="12571873" cy="5675518"/>
          </a:xfrm>
        </p:spPr>
        <p:txBody>
          <a:bodyPr>
            <a:noAutofit/>
          </a:bodyPr>
          <a:lstStyle/>
          <a:p>
            <a:pPr>
              <a:lnSpc>
                <a:spcPct val="150000"/>
              </a:lnSpc>
            </a:pPr>
            <a:r>
              <a:rPr lang="en-US" sz="2400" dirty="0">
                <a:latin typeface="Times New Roman" panose="02020603050405020304" pitchFamily="18" charset="0"/>
                <a:cs typeface="Times New Roman" panose="02020603050405020304" pitchFamily="18" charset="0"/>
              </a:rPr>
              <a:t>The quality of the primary studies was evaluated using the Joanna Briggs Institute (JBI) quality appraisal criteria</a:t>
            </a:r>
          </a:p>
          <a:p>
            <a:pPr>
              <a:lnSpc>
                <a:spcPct val="150000"/>
              </a:lnSpc>
            </a:pPr>
            <a:r>
              <a:rPr lang="en-US" sz="2400" dirty="0">
                <a:latin typeface="Times New Roman" panose="02020603050405020304" pitchFamily="18" charset="0"/>
                <a:cs typeface="Times New Roman" panose="02020603050405020304" pitchFamily="18" charset="0"/>
              </a:rPr>
              <a:t>The degree of heterogeneity was determined by the index of heterogeneity (I2 statistics)</a:t>
            </a:r>
          </a:p>
          <a:p>
            <a:pPr>
              <a:lnSpc>
                <a:spcPct val="150000"/>
              </a:lnSpc>
            </a:pPr>
            <a:r>
              <a:rPr lang="en-US" sz="2400" dirty="0">
                <a:latin typeface="Times New Roman" panose="02020603050405020304" pitchFamily="18" charset="0"/>
                <a:cs typeface="Times New Roman" panose="02020603050405020304" pitchFamily="18" charset="0"/>
              </a:rPr>
              <a:t>Studies on IDPs in SSA, depression prevalence data, full-text publications were included</a:t>
            </a:r>
          </a:p>
          <a:p>
            <a:pPr>
              <a:lnSpc>
                <a:spcPct val="150000"/>
              </a:lnSpc>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However, Studies without access to the full data and duplicated studies were excluded. </a:t>
            </a:r>
          </a:p>
          <a:p>
            <a:pPr>
              <a:lnSpc>
                <a:spcPct val="150000"/>
              </a:lnSpc>
            </a:pPr>
            <a:r>
              <a:rPr lang="en-US" sz="2400" dirty="0">
                <a:latin typeface="Times New Roman" panose="02020603050405020304" pitchFamily="18" charset="0"/>
                <a:cs typeface="Times New Roman" panose="02020603050405020304" pitchFamily="18" charset="0"/>
              </a:rPr>
              <a:t>A random-effects </a:t>
            </a:r>
            <a:r>
              <a:rPr lang="en-US" sz="2400" dirty="0" err="1">
                <a:latin typeface="Times New Roman" panose="02020603050405020304" pitchFamily="18" charset="0"/>
                <a:cs typeface="Times New Roman" panose="02020603050405020304" pitchFamily="18" charset="0"/>
              </a:rPr>
              <a:t>DerSimonian</a:t>
            </a:r>
            <a:r>
              <a:rPr lang="en-US" sz="2400" dirty="0">
                <a:latin typeface="Times New Roman" panose="02020603050405020304" pitchFamily="18" charset="0"/>
                <a:cs typeface="Times New Roman" panose="02020603050405020304" pitchFamily="18" charset="0"/>
              </a:rPr>
              <a:t>-Laird model was employed with 95% confidence intervals. </a:t>
            </a:r>
          </a:p>
          <a:p>
            <a:pPr>
              <a:lnSpc>
                <a:spcPct val="150000"/>
              </a:lnSpc>
            </a:pPr>
            <a:r>
              <a:rPr lang="en-US" sz="2400" dirty="0">
                <a:latin typeface="Times New Roman" panose="02020603050405020304" pitchFamily="18" charset="0"/>
                <a:cs typeface="Times New Roman" panose="02020603050405020304" pitchFamily="18" charset="0"/>
              </a:rPr>
              <a:t>Funnel plots analysis and Egger regression tests were used to check the presence of publication bias.</a:t>
            </a:r>
          </a:p>
          <a:p>
            <a:pPr>
              <a:lnSpc>
                <a:spcPct val="150000"/>
              </a:lnSpc>
            </a:pPr>
            <a:r>
              <a:rPr lang="en-US" sz="2400" dirty="0">
                <a:latin typeface="Times New Roman" panose="02020603050405020304" pitchFamily="18" charset="0"/>
                <a:cs typeface="Times New Roman" panose="02020603050405020304" pitchFamily="18" charset="0"/>
              </a:rPr>
              <a:t> A subgroup analysis, a sensitivity analysis and a meta-regression were done.</a:t>
            </a:r>
            <a:endParaRPr lang="en-US" sz="2400" b="1"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D86CC281-7471-FDD7-B6DE-024B99290DEE}"/>
              </a:ext>
            </a:extLst>
          </p:cNvPr>
          <p:cNvSpPr>
            <a:spLocks noGrp="1"/>
          </p:cNvSpPr>
          <p:nvPr>
            <p:ph type="sldNum" sz="quarter" idx="12"/>
          </p:nvPr>
        </p:nvSpPr>
        <p:spPr>
          <a:xfrm>
            <a:off x="10481310" y="7343299"/>
            <a:ext cx="2880360" cy="383381"/>
          </a:xfrm>
        </p:spPr>
        <p:txBody>
          <a:bodyPr/>
          <a:lstStyle/>
          <a:p>
            <a:fld id="{B832C571-E1E9-4272-8FFF-6D7AE6E41910}" type="slidenum">
              <a:rPr lang="en-US" b="1">
                <a:solidFill>
                  <a:schemeClr val="bg1"/>
                </a:solidFill>
                <a:latin typeface="Arial" panose="020B0604020202020204" pitchFamily="34" charset="0"/>
              </a:rPr>
              <a:t>7</a:t>
            </a:fld>
            <a:endParaRPr lang="en-US" b="1" dirty="0">
              <a:solidFill>
                <a:schemeClr val="bg1"/>
              </a:solidFill>
              <a:latin typeface="Arial" panose="020B0604020202020204" pitchFamily="34" charset="0"/>
            </a:endParaRPr>
          </a:p>
        </p:txBody>
      </p:sp>
      <p:sp>
        <p:nvSpPr>
          <p:cNvPr id="6" name="TextBox 5">
            <a:extLst>
              <a:ext uri="{FF2B5EF4-FFF2-40B4-BE49-F238E27FC236}">
                <a16:creationId xmlns:a16="http://schemas.microsoft.com/office/drawing/2014/main" id="{2FD3831A-5AB2-7D02-5960-3F566D69CADB}"/>
              </a:ext>
            </a:extLst>
          </p:cNvPr>
          <p:cNvSpPr txBox="1"/>
          <p:nvPr/>
        </p:nvSpPr>
        <p:spPr>
          <a:xfrm>
            <a:off x="3342290" y="7282795"/>
            <a:ext cx="7139020" cy="458074"/>
          </a:xfrm>
          <a:prstGeom prst="rect">
            <a:avLst/>
          </a:prstGeom>
          <a:noFill/>
        </p:spPr>
        <p:txBody>
          <a:bodyPr wrap="square" rtlCol="0">
            <a:spAutoFit/>
          </a:bodyPr>
          <a:lstStyle/>
          <a:p>
            <a:pPr algn="ctr">
              <a:lnSpc>
                <a:spcPct val="150000"/>
              </a:lnSpc>
            </a:pPr>
            <a:r>
              <a:rPr lang="en-US" dirty="0">
                <a:solidFill>
                  <a:schemeClr val="bg1"/>
                </a:solidFill>
                <a:latin typeface="Times New Roman" panose="02020603050405020304" pitchFamily="18" charset="0"/>
                <a:cs typeface="Times New Roman" panose="02020603050405020304" pitchFamily="18" charset="0"/>
              </a:rPr>
              <a:t>APHI-FHEIA 4</a:t>
            </a:r>
            <a:r>
              <a:rPr lang="en-US" baseline="30000" dirty="0">
                <a:solidFill>
                  <a:schemeClr val="bg1"/>
                </a:solidFill>
                <a:latin typeface="Times New Roman" panose="02020603050405020304" pitchFamily="18" charset="0"/>
                <a:cs typeface="Times New Roman" panose="02020603050405020304" pitchFamily="18" charset="0"/>
              </a:rPr>
              <a:t>th </a:t>
            </a:r>
            <a:r>
              <a:rPr lang="en-US" dirty="0">
                <a:solidFill>
                  <a:schemeClr val="bg1"/>
                </a:solidFill>
                <a:latin typeface="Times New Roman" panose="02020603050405020304" pitchFamily="18" charset="0"/>
                <a:cs typeface="Times New Roman" panose="02020603050405020304" pitchFamily="18" charset="0"/>
              </a:rPr>
              <a:t>Joint International Annual Research Conference</a:t>
            </a:r>
          </a:p>
        </p:txBody>
      </p:sp>
    </p:spTree>
    <p:extLst>
      <p:ext uri="{BB962C8B-B14F-4D97-AF65-F5344CB8AC3E}">
        <p14:creationId xmlns:p14="http://schemas.microsoft.com/office/powerpoint/2010/main" val="33416257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8286D1-C1F7-C5A5-323A-B210C3A62E9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49EEA47-846E-DD6A-8F73-E5958257D49A}"/>
              </a:ext>
            </a:extLst>
          </p:cNvPr>
          <p:cNvSpPr>
            <a:spLocks noGrp="1"/>
          </p:cNvSpPr>
          <p:nvPr>
            <p:ph type="title"/>
          </p:nvPr>
        </p:nvSpPr>
        <p:spPr>
          <a:xfrm>
            <a:off x="103829" y="429102"/>
            <a:ext cx="11817661" cy="359174"/>
          </a:xfrm>
        </p:spPr>
        <p:txBody>
          <a:bodyPr>
            <a:normAutofit fontScale="90000"/>
          </a:bodyPr>
          <a:lstStyle/>
          <a:p>
            <a:pPr algn="ctr"/>
            <a:r>
              <a:rPr lang="en-US" sz="3200" dirty="0"/>
              <a:t>Results and Discussion …(1/3) </a:t>
            </a:r>
            <a:endParaRPr lang="en-US" sz="3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DC94DEA7-04DA-DE98-CD58-744A349C70D4}"/>
              </a:ext>
            </a:extLst>
          </p:cNvPr>
          <p:cNvSpPr>
            <a:spLocks noGrp="1"/>
          </p:cNvSpPr>
          <p:nvPr>
            <p:ph sz="half" idx="1"/>
          </p:nvPr>
        </p:nvSpPr>
        <p:spPr>
          <a:xfrm>
            <a:off x="229727" y="848780"/>
            <a:ext cx="12571873" cy="6419826"/>
          </a:xfrm>
        </p:spPr>
        <p:txBody>
          <a:bodyPr>
            <a:noAutofit/>
          </a:bodyPr>
          <a:lstStyle/>
          <a:p>
            <a:pPr>
              <a:lnSpc>
                <a:spcPct val="150000"/>
              </a:lnSpc>
            </a:pPr>
            <a:r>
              <a:rPr lang="en-US" sz="2400" dirty="0">
                <a:latin typeface="Times New Roman" panose="02020603050405020304" pitchFamily="18" charset="0"/>
                <a:cs typeface="Times New Roman" panose="02020603050405020304" pitchFamily="18" charset="0"/>
              </a:rPr>
              <a:t>The pooled prevalence of depression in this meta-analysis and systematic review was 64%</a:t>
            </a:r>
          </a:p>
          <a:p>
            <a:pPr lvl="1">
              <a:lnSpc>
                <a:spcPct val="150000"/>
              </a:lnSpc>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This finding is consistent with the global prevalence rate of depression which resulted in 60% (</a:t>
            </a:r>
            <a:r>
              <a:rPr lang="en-US" sz="2400" dirty="0" err="1">
                <a:latin typeface="Times New Roman" panose="02020603050405020304" pitchFamily="18" charset="0"/>
                <a:cs typeface="Times New Roman" panose="02020603050405020304" pitchFamily="18" charset="0"/>
              </a:rPr>
              <a:t>Bedaso</a:t>
            </a:r>
            <a:r>
              <a:rPr lang="en-US" sz="2400" dirty="0">
                <a:latin typeface="Times New Roman" panose="02020603050405020304" pitchFamily="18" charset="0"/>
                <a:cs typeface="Times New Roman" panose="02020603050405020304" pitchFamily="18" charset="0"/>
              </a:rPr>
              <a:t> &amp; Duko, 2022b), and results from Afghanistan (67.7%).</a:t>
            </a:r>
          </a:p>
          <a:p>
            <a:pPr>
              <a:lnSpc>
                <a:spcPct val="150000"/>
              </a:lnSpc>
            </a:pPr>
            <a:r>
              <a:rPr lang="en-US" sz="2400" dirty="0">
                <a:latin typeface="Times New Roman" panose="02020603050405020304" pitchFamily="18" charset="0"/>
                <a:cs typeface="Times New Roman" panose="02020603050405020304" pitchFamily="18" charset="0"/>
              </a:rPr>
              <a:t>On the contrary, the current finding was significantly higher than Ukraine 22%, </a:t>
            </a:r>
            <a:r>
              <a:rPr lang="en-US" sz="2400" dirty="0" err="1">
                <a:latin typeface="Times New Roman" panose="02020603050405020304" pitchFamily="18" charset="0"/>
                <a:cs typeface="Times New Roman" panose="02020603050405020304" pitchFamily="18" charset="0"/>
              </a:rPr>
              <a:t>Syirilanka</a:t>
            </a:r>
            <a:r>
              <a:rPr lang="en-US" sz="2400" dirty="0">
                <a:latin typeface="Times New Roman" panose="02020603050405020304" pitchFamily="18" charset="0"/>
                <a:cs typeface="Times New Roman" panose="02020603050405020304" pitchFamily="18" charset="0"/>
              </a:rPr>
              <a:t> 7.3%,  Southeastern Pakistan 39%, Iraq 34.5%, and Georgia 14%.</a:t>
            </a:r>
          </a:p>
          <a:p>
            <a:pPr lvl="1">
              <a:lnSpc>
                <a:spcPct val="150000"/>
              </a:lnSpc>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variation may result from the socioeconomic status gaps between those countries and SSA to fulfill the needs of IDPs.</a:t>
            </a:r>
          </a:p>
          <a:p>
            <a:pPr lvl="1">
              <a:lnSpc>
                <a:spcPct val="150000"/>
              </a:lnSpc>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 The majority of SSA countries have scarce financial resources to supply food and basic services for IDPs, the national treatment often neglect to make sufficient provisions for addressing the people's mental health requirements including in IDPs </a:t>
            </a:r>
            <a:r>
              <a:rPr lang="en-US" sz="2400" dirty="0">
                <a:solidFill>
                  <a:srgbClr val="00B0F0"/>
                </a:solidFill>
                <a:latin typeface="Times New Roman" panose="02020603050405020304" pitchFamily="18" charset="0"/>
                <a:cs typeface="Times New Roman" panose="02020603050405020304" pitchFamily="18" charset="0"/>
              </a:rPr>
              <a:t>(Vally &amp; Maggott, 2015).</a:t>
            </a:r>
          </a:p>
          <a:p>
            <a:pPr>
              <a:lnSpc>
                <a:spcPct val="150000"/>
              </a:lnSpc>
            </a:pPr>
            <a:endParaRPr lang="en-US" sz="2400"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49BE8ADB-16CF-A37D-D881-99B1BD5D5A6A}"/>
              </a:ext>
            </a:extLst>
          </p:cNvPr>
          <p:cNvSpPr>
            <a:spLocks noGrp="1"/>
          </p:cNvSpPr>
          <p:nvPr>
            <p:ph type="sldNum" sz="quarter" idx="12"/>
          </p:nvPr>
        </p:nvSpPr>
        <p:spPr>
          <a:xfrm>
            <a:off x="10481310" y="7343299"/>
            <a:ext cx="2880360" cy="383381"/>
          </a:xfrm>
        </p:spPr>
        <p:txBody>
          <a:bodyPr/>
          <a:lstStyle/>
          <a:p>
            <a:fld id="{B832C571-E1E9-4272-8FFF-6D7AE6E41910}" type="slidenum">
              <a:rPr lang="en-US" b="1">
                <a:solidFill>
                  <a:schemeClr val="bg1"/>
                </a:solidFill>
                <a:latin typeface="Arial" panose="020B0604020202020204" pitchFamily="34" charset="0"/>
              </a:rPr>
              <a:t>8</a:t>
            </a:fld>
            <a:endParaRPr lang="en-US" b="1" dirty="0">
              <a:solidFill>
                <a:schemeClr val="bg1"/>
              </a:solidFill>
              <a:latin typeface="Arial" panose="020B0604020202020204" pitchFamily="34" charset="0"/>
            </a:endParaRPr>
          </a:p>
        </p:txBody>
      </p:sp>
      <p:sp>
        <p:nvSpPr>
          <p:cNvPr id="6" name="TextBox 5">
            <a:extLst>
              <a:ext uri="{FF2B5EF4-FFF2-40B4-BE49-F238E27FC236}">
                <a16:creationId xmlns:a16="http://schemas.microsoft.com/office/drawing/2014/main" id="{077B0000-1E1F-74F9-26C5-E537F492FAE2}"/>
              </a:ext>
            </a:extLst>
          </p:cNvPr>
          <p:cNvSpPr txBox="1"/>
          <p:nvPr/>
        </p:nvSpPr>
        <p:spPr>
          <a:xfrm>
            <a:off x="3342290" y="7282795"/>
            <a:ext cx="7139020" cy="458074"/>
          </a:xfrm>
          <a:prstGeom prst="rect">
            <a:avLst/>
          </a:prstGeom>
          <a:noFill/>
        </p:spPr>
        <p:txBody>
          <a:bodyPr wrap="square" rtlCol="0">
            <a:spAutoFit/>
          </a:bodyPr>
          <a:lstStyle/>
          <a:p>
            <a:pPr algn="ctr">
              <a:lnSpc>
                <a:spcPct val="150000"/>
              </a:lnSpc>
            </a:pPr>
            <a:r>
              <a:rPr lang="en-US" dirty="0">
                <a:solidFill>
                  <a:schemeClr val="bg1"/>
                </a:solidFill>
                <a:latin typeface="Times New Roman" panose="02020603050405020304" pitchFamily="18" charset="0"/>
                <a:cs typeface="Times New Roman" panose="02020603050405020304" pitchFamily="18" charset="0"/>
              </a:rPr>
              <a:t>APHI-FHEIA 4</a:t>
            </a:r>
            <a:r>
              <a:rPr lang="en-US" baseline="30000" dirty="0">
                <a:solidFill>
                  <a:schemeClr val="bg1"/>
                </a:solidFill>
                <a:latin typeface="Times New Roman" panose="02020603050405020304" pitchFamily="18" charset="0"/>
                <a:cs typeface="Times New Roman" panose="02020603050405020304" pitchFamily="18" charset="0"/>
              </a:rPr>
              <a:t>th </a:t>
            </a:r>
            <a:r>
              <a:rPr lang="en-US" dirty="0">
                <a:solidFill>
                  <a:schemeClr val="bg1"/>
                </a:solidFill>
                <a:latin typeface="Times New Roman" panose="02020603050405020304" pitchFamily="18" charset="0"/>
                <a:cs typeface="Times New Roman" panose="02020603050405020304" pitchFamily="18" charset="0"/>
              </a:rPr>
              <a:t>Joint International Annual Research Conference</a:t>
            </a:r>
          </a:p>
        </p:txBody>
      </p:sp>
    </p:spTree>
    <p:extLst>
      <p:ext uri="{BB962C8B-B14F-4D97-AF65-F5344CB8AC3E}">
        <p14:creationId xmlns:p14="http://schemas.microsoft.com/office/powerpoint/2010/main" val="37046662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8286D1-C1F7-C5A5-323A-B210C3A62E9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49EEA47-846E-DD6A-8F73-E5958257D49A}"/>
              </a:ext>
            </a:extLst>
          </p:cNvPr>
          <p:cNvSpPr>
            <a:spLocks noGrp="1"/>
          </p:cNvSpPr>
          <p:nvPr>
            <p:ph type="title"/>
          </p:nvPr>
        </p:nvSpPr>
        <p:spPr>
          <a:xfrm>
            <a:off x="103829" y="429101"/>
            <a:ext cx="11817661" cy="765091"/>
          </a:xfrm>
        </p:spPr>
        <p:txBody>
          <a:bodyPr>
            <a:normAutofit/>
          </a:bodyPr>
          <a:lstStyle/>
          <a:p>
            <a:pPr algn="ctr"/>
            <a:r>
              <a:rPr lang="en-US" sz="3200" dirty="0"/>
              <a:t>Results and Discussion…(2/3) </a:t>
            </a:r>
            <a:endParaRPr lang="en-US" sz="3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DC94DEA7-04DA-DE98-CD58-744A349C70D4}"/>
              </a:ext>
            </a:extLst>
          </p:cNvPr>
          <p:cNvSpPr>
            <a:spLocks noGrp="1"/>
          </p:cNvSpPr>
          <p:nvPr>
            <p:ph sz="half" idx="1"/>
          </p:nvPr>
        </p:nvSpPr>
        <p:spPr>
          <a:xfrm>
            <a:off x="229727" y="1254696"/>
            <a:ext cx="12571873" cy="5675518"/>
          </a:xfrm>
        </p:spPr>
        <p:txBody>
          <a:bodyPr>
            <a:noAutofit/>
          </a:bodyPr>
          <a:lstStyle/>
          <a:p>
            <a:pPr>
              <a:lnSpc>
                <a:spcPct val="150000"/>
              </a:lnSpc>
            </a:pPr>
            <a:r>
              <a:rPr lang="en-US" sz="2400" dirty="0">
                <a:latin typeface="Times New Roman" panose="02020603050405020304" pitchFamily="18" charset="0"/>
                <a:cs typeface="Times New Roman" panose="02020603050405020304" pitchFamily="18" charset="0"/>
              </a:rPr>
              <a:t>Females have about 2.7 more odds of having depression than males. This finding is in line with a global study </a:t>
            </a:r>
            <a:r>
              <a:rPr lang="en-US" sz="2400" dirty="0">
                <a:solidFill>
                  <a:srgbClr val="00B0F0"/>
                </a:solidFill>
                <a:latin typeface="Times New Roman" panose="02020603050405020304" pitchFamily="18" charset="0"/>
                <a:cs typeface="Times New Roman" panose="02020603050405020304" pitchFamily="18" charset="0"/>
              </a:rPr>
              <a:t>(</a:t>
            </a:r>
            <a:r>
              <a:rPr lang="en-US" sz="2400" dirty="0" err="1">
                <a:solidFill>
                  <a:srgbClr val="00B0F0"/>
                </a:solidFill>
                <a:latin typeface="Times New Roman" panose="02020603050405020304" pitchFamily="18" charset="0"/>
                <a:cs typeface="Times New Roman" panose="02020603050405020304" pitchFamily="18" charset="0"/>
              </a:rPr>
              <a:t>Bedaso</a:t>
            </a:r>
            <a:r>
              <a:rPr lang="en-US" sz="2400" dirty="0">
                <a:solidFill>
                  <a:srgbClr val="00B0F0"/>
                </a:solidFill>
                <a:latin typeface="Times New Roman" panose="02020603050405020304" pitchFamily="18" charset="0"/>
                <a:cs typeface="Times New Roman" panose="02020603050405020304" pitchFamily="18" charset="0"/>
              </a:rPr>
              <a:t> &amp; Duko, 2022b).</a:t>
            </a:r>
          </a:p>
          <a:p>
            <a:pPr lvl="1">
              <a:lnSpc>
                <a:spcPct val="150000"/>
              </a:lnSpc>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In the displacement settlements, women face special challenges like conflict-related sexual violence, unexpected pregnancies, a gendered obligation to care for children and the elderly which are connected to an increase in depression rates </a:t>
            </a:r>
            <a:r>
              <a:rPr lang="da-DK" sz="2400" dirty="0">
                <a:solidFill>
                  <a:srgbClr val="00B0F0"/>
                </a:solidFill>
                <a:latin typeface="Times New Roman" panose="02020603050405020304" pitchFamily="18" charset="0"/>
                <a:cs typeface="Times New Roman" panose="02020603050405020304" pitchFamily="18" charset="0"/>
              </a:rPr>
              <a:t>(Olu et al., 2015). </a:t>
            </a:r>
          </a:p>
          <a:p>
            <a:pPr>
              <a:lnSpc>
                <a:spcPct val="150000"/>
              </a:lnSpc>
            </a:pPr>
            <a:r>
              <a:rPr lang="en-US" sz="2400" dirty="0">
                <a:latin typeface="Times New Roman" panose="02020603050405020304" pitchFamily="18" charset="0"/>
                <a:cs typeface="Times New Roman" panose="02020603050405020304" pitchFamily="18" charset="0"/>
              </a:rPr>
              <a:t>Non-partnered marital status people have more than three times the likelihood of depression than their counterparts. This is supported by a study  in Colombia IDP </a:t>
            </a:r>
            <a:r>
              <a:rPr lang="en-US" sz="2400" dirty="0">
                <a:solidFill>
                  <a:srgbClr val="00B0F0"/>
                </a:solidFill>
                <a:latin typeface="Times New Roman" panose="02020603050405020304" pitchFamily="18" charset="0"/>
                <a:cs typeface="Times New Roman" panose="02020603050405020304" pitchFamily="18" charset="0"/>
              </a:rPr>
              <a:t>(Richards et al., 2011).</a:t>
            </a:r>
          </a:p>
          <a:p>
            <a:pPr lvl="1">
              <a:lnSpc>
                <a:spcPct val="150000"/>
              </a:lnSpc>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Being separated or divorced, as well as losing their sexual partner, may result in a lack of social support, turning them into a widow or single parent in the IDP, which is associated with stress and depression </a:t>
            </a:r>
            <a:r>
              <a:rPr lang="en-US" sz="2400" dirty="0">
                <a:solidFill>
                  <a:srgbClr val="00B0F0"/>
                </a:solidFill>
                <a:latin typeface="Times New Roman" panose="02020603050405020304" pitchFamily="18" charset="0"/>
                <a:cs typeface="Times New Roman" panose="02020603050405020304" pitchFamily="18" charset="0"/>
              </a:rPr>
              <a:t>(Husain et al., 2011; Richards et al., 2011).</a:t>
            </a:r>
          </a:p>
        </p:txBody>
      </p:sp>
      <p:sp>
        <p:nvSpPr>
          <p:cNvPr id="4" name="Slide Number Placeholder 3">
            <a:extLst>
              <a:ext uri="{FF2B5EF4-FFF2-40B4-BE49-F238E27FC236}">
                <a16:creationId xmlns:a16="http://schemas.microsoft.com/office/drawing/2014/main" id="{49BE8ADB-16CF-A37D-D881-99B1BD5D5A6A}"/>
              </a:ext>
            </a:extLst>
          </p:cNvPr>
          <p:cNvSpPr>
            <a:spLocks noGrp="1"/>
          </p:cNvSpPr>
          <p:nvPr>
            <p:ph type="sldNum" sz="quarter" idx="12"/>
          </p:nvPr>
        </p:nvSpPr>
        <p:spPr>
          <a:xfrm>
            <a:off x="10481310" y="7343299"/>
            <a:ext cx="2880360" cy="383381"/>
          </a:xfrm>
        </p:spPr>
        <p:txBody>
          <a:bodyPr/>
          <a:lstStyle/>
          <a:p>
            <a:fld id="{B832C571-E1E9-4272-8FFF-6D7AE6E41910}" type="slidenum">
              <a:rPr lang="en-US" b="1">
                <a:solidFill>
                  <a:schemeClr val="bg1"/>
                </a:solidFill>
                <a:latin typeface="Arial" panose="020B0604020202020204" pitchFamily="34" charset="0"/>
              </a:rPr>
              <a:t>9</a:t>
            </a:fld>
            <a:endParaRPr lang="en-US" b="1" dirty="0">
              <a:solidFill>
                <a:schemeClr val="bg1"/>
              </a:solidFill>
              <a:latin typeface="Arial" panose="020B0604020202020204" pitchFamily="34" charset="0"/>
            </a:endParaRPr>
          </a:p>
        </p:txBody>
      </p:sp>
      <p:sp>
        <p:nvSpPr>
          <p:cNvPr id="6" name="TextBox 5">
            <a:extLst>
              <a:ext uri="{FF2B5EF4-FFF2-40B4-BE49-F238E27FC236}">
                <a16:creationId xmlns:a16="http://schemas.microsoft.com/office/drawing/2014/main" id="{077B0000-1E1F-74F9-26C5-E537F492FAE2}"/>
              </a:ext>
            </a:extLst>
          </p:cNvPr>
          <p:cNvSpPr txBox="1"/>
          <p:nvPr/>
        </p:nvSpPr>
        <p:spPr>
          <a:xfrm>
            <a:off x="3342290" y="7282795"/>
            <a:ext cx="7139020" cy="458074"/>
          </a:xfrm>
          <a:prstGeom prst="rect">
            <a:avLst/>
          </a:prstGeom>
          <a:noFill/>
        </p:spPr>
        <p:txBody>
          <a:bodyPr wrap="square" rtlCol="0">
            <a:spAutoFit/>
          </a:bodyPr>
          <a:lstStyle/>
          <a:p>
            <a:pPr algn="ctr">
              <a:lnSpc>
                <a:spcPct val="150000"/>
              </a:lnSpc>
            </a:pPr>
            <a:r>
              <a:rPr lang="en-US" dirty="0">
                <a:solidFill>
                  <a:schemeClr val="bg1"/>
                </a:solidFill>
                <a:latin typeface="Times New Roman" panose="02020603050405020304" pitchFamily="18" charset="0"/>
                <a:cs typeface="Times New Roman" panose="02020603050405020304" pitchFamily="18" charset="0"/>
              </a:rPr>
              <a:t>APHI-FHEIA 4</a:t>
            </a:r>
            <a:r>
              <a:rPr lang="en-US" baseline="30000" dirty="0">
                <a:solidFill>
                  <a:schemeClr val="bg1"/>
                </a:solidFill>
                <a:latin typeface="Times New Roman" panose="02020603050405020304" pitchFamily="18" charset="0"/>
                <a:cs typeface="Times New Roman" panose="02020603050405020304" pitchFamily="18" charset="0"/>
              </a:rPr>
              <a:t>th </a:t>
            </a:r>
            <a:r>
              <a:rPr lang="en-US" dirty="0">
                <a:solidFill>
                  <a:schemeClr val="bg1"/>
                </a:solidFill>
                <a:latin typeface="Times New Roman" panose="02020603050405020304" pitchFamily="18" charset="0"/>
                <a:cs typeface="Times New Roman" panose="02020603050405020304" pitchFamily="18" charset="0"/>
              </a:rPr>
              <a:t>Joint International Annual Research Conference</a:t>
            </a:r>
          </a:p>
        </p:txBody>
      </p:sp>
      <p:sp>
        <p:nvSpPr>
          <p:cNvPr id="5" name="Rectangle 1">
            <a:extLst>
              <a:ext uri="{FF2B5EF4-FFF2-40B4-BE49-F238E27FC236}">
                <a16:creationId xmlns:a16="http://schemas.microsoft.com/office/drawing/2014/main" id="{12F09D85-DE56-E487-B00E-F98C0AF37DDA}"/>
              </a:ext>
            </a:extLst>
          </p:cNvPr>
          <p:cNvSpPr>
            <a:spLocks noChangeArrowheads="1"/>
          </p:cNvSpPr>
          <p:nvPr/>
        </p:nvSpPr>
        <p:spPr bwMode="auto">
          <a:xfrm>
            <a:off x="0" y="0"/>
            <a:ext cx="128016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(Amodu et al., 2020; Mulugeta Abebe, 2010; Olu et al., 2015).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76641669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2653</TotalTime>
  <Words>1422</Words>
  <Application>Microsoft Office PowerPoint</Application>
  <PresentationFormat>Custom</PresentationFormat>
  <Paragraphs>104</Paragraphs>
  <Slides>14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Arial</vt:lpstr>
      <vt:lpstr>Arial Black</vt:lpstr>
      <vt:lpstr>Calibri</vt:lpstr>
      <vt:lpstr>Gill Sans MT</vt:lpstr>
      <vt:lpstr>Oswald</vt:lpstr>
      <vt:lpstr>Times New Roman</vt:lpstr>
      <vt:lpstr>Wingdings</vt:lpstr>
      <vt:lpstr>Office Theme</vt:lpstr>
      <vt:lpstr>     .     Depression and associated factors among Internally Displaced Persons in Sub-Saharan Africa: A Systematic Review and Meta-Analysis Study   </vt:lpstr>
      <vt:lpstr>Presentation outlines </vt:lpstr>
      <vt:lpstr>Background…(1/2) </vt:lpstr>
      <vt:lpstr>Background…(2/2) </vt:lpstr>
      <vt:lpstr>Objectives …(1/1) </vt:lpstr>
      <vt:lpstr>Methods …(1/2) </vt:lpstr>
      <vt:lpstr>Methods …(2/2) </vt:lpstr>
      <vt:lpstr>Results and Discussion …(1/3) </vt:lpstr>
      <vt:lpstr>Results and Discussion…(2/3) </vt:lpstr>
      <vt:lpstr>Results and Discussion …(3/3) </vt:lpstr>
      <vt:lpstr>Conclusion and Recommendations …(1/2) </vt:lpstr>
      <vt:lpstr>Conclusion and Recommendations …(2/2) </vt:lpstr>
      <vt:lpstr>Acknowledgement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Tesfahun Taddege</dc:creator>
  <cp:lastModifiedBy>Girum Nakie</cp:lastModifiedBy>
  <cp:revision>179</cp:revision>
  <dcterms:created xsi:type="dcterms:W3CDTF">2022-05-05T18:20:50Z</dcterms:created>
  <dcterms:modified xsi:type="dcterms:W3CDTF">2025-11-18T07:57:28Z</dcterms:modified>
</cp:coreProperties>
</file>