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16459200" cy="21945600"/>
  <p:notesSz cx="6858000" cy="90344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06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06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06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06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06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06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06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06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06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912">
          <p15:clr>
            <a:srgbClr val="A4A3A4"/>
          </p15:clr>
        </p15:guide>
        <p15:guide id="2" orient="horz" pos="13660">
          <p15:clr>
            <a:srgbClr val="A4A3A4"/>
          </p15:clr>
        </p15:guide>
        <p15:guide id="3" orient="horz" pos="2304">
          <p15:clr>
            <a:srgbClr val="A4A3A4"/>
          </p15:clr>
        </p15:guide>
        <p15:guide id="4" orient="horz" pos="164">
          <p15:clr>
            <a:srgbClr val="A4A3A4"/>
          </p15:clr>
        </p15:guide>
        <p15:guide id="5" orient="horz" pos="3127">
          <p15:clr>
            <a:srgbClr val="A4A3A4"/>
          </p15:clr>
        </p15:guide>
        <p15:guide id="6" orient="horz" pos="576">
          <p15:clr>
            <a:srgbClr val="A4A3A4"/>
          </p15:clr>
        </p15:guide>
        <p15:guide id="7" orient="horz" pos="7104">
          <p15:clr>
            <a:srgbClr val="A4A3A4"/>
          </p15:clr>
        </p15:guide>
        <p15:guide id="8" pos="5184">
          <p15:clr>
            <a:srgbClr val="A4A3A4"/>
          </p15:clr>
        </p15:guide>
        <p15:guide id="9" pos="3348">
          <p15:clr>
            <a:srgbClr val="A4A3A4"/>
          </p15:clr>
        </p15:guide>
        <p15:guide id="10" pos="10022">
          <p15:clr>
            <a:srgbClr val="A4A3A4"/>
          </p15:clr>
        </p15:guide>
        <p15:guide id="11" pos="6804">
          <p15:clr>
            <a:srgbClr val="A4A3A4"/>
          </p15:clr>
        </p15:guide>
        <p15:guide id="12" pos="108">
          <p15:clr>
            <a:srgbClr val="A4A3A4"/>
          </p15:clr>
        </p15:guide>
        <p15:guide id="13" pos="7020">
          <p15:clr>
            <a:srgbClr val="A4A3A4"/>
          </p15:clr>
        </p15:guide>
        <p15:guide id="14" pos="3564">
          <p15:clr>
            <a:srgbClr val="A4A3A4"/>
          </p15:clr>
        </p15:guide>
        <p15:guide id="15" pos="102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C0C"/>
    <a:srgbClr val="2163A1"/>
    <a:srgbClr val="B4D5E5"/>
    <a:srgbClr val="B6C7DA"/>
    <a:srgbClr val="0F7346"/>
    <a:srgbClr val="80C486"/>
    <a:srgbClr val="74D083"/>
    <a:srgbClr val="68D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44" y="2394"/>
      </p:cViewPr>
      <p:guideLst>
        <p:guide orient="horz" pos="6912"/>
        <p:guide orient="horz" pos="13660"/>
        <p:guide orient="horz" pos="2304"/>
        <p:guide orient="horz" pos="164"/>
        <p:guide orient="horz" pos="3127"/>
        <p:guide orient="horz" pos="576"/>
        <p:guide orient="horz" pos="7104"/>
        <p:guide pos="5184"/>
        <p:guide pos="3348"/>
        <p:guide pos="10022"/>
        <p:guide pos="6804"/>
        <p:guide pos="108"/>
        <p:guide pos="7020"/>
        <p:guide pos="3564"/>
        <p:guide pos="10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680" y="44"/>
      </p:cViewPr>
      <p:guideLst/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t" anchorCtr="0" compatLnSpc="1">
            <a:prstTxWarp prst="textNoShape">
              <a:avLst/>
            </a:prstTxWarp>
          </a:bodyPr>
          <a:lstStyle>
            <a:lvl1pPr algn="l" defTabSz="8969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80438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b" anchorCtr="0" compatLnSpc="1">
            <a:prstTxWarp prst="textNoShape">
              <a:avLst/>
            </a:prstTxWarp>
          </a:bodyPr>
          <a:lstStyle>
            <a:lvl1pPr algn="l" defTabSz="8969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580438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A8AC9D2-F66F-4DE4-B029-28A821BFC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761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t" anchorCtr="0" compatLnSpc="1">
            <a:prstTxWarp prst="textNoShape">
              <a:avLst/>
            </a:prstTxWarp>
          </a:bodyPr>
          <a:lstStyle>
            <a:lvl1pPr algn="l" defTabSz="8969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60588" y="677863"/>
            <a:ext cx="2538412" cy="3386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291013"/>
            <a:ext cx="5486400" cy="40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80438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b" anchorCtr="0" compatLnSpc="1">
            <a:prstTxWarp prst="textNoShape">
              <a:avLst/>
            </a:prstTxWarp>
          </a:bodyPr>
          <a:lstStyle>
            <a:lvl1pPr algn="l" defTabSz="89693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580438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67DE2EE-2FE1-4617-81F3-D327666DD0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723" y="878417"/>
            <a:ext cx="14813756" cy="3657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5120218"/>
            <a:ext cx="7406879" cy="14767982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52272" y="5120216"/>
            <a:ext cx="7406879" cy="1476798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54AD351E-2822-02F5-41FD-F60B86C1D662}"/>
              </a:ext>
            </a:extLst>
          </p:cNvPr>
          <p:cNvGrpSpPr/>
          <p:nvPr userDrawn="1"/>
        </p:nvGrpSpPr>
        <p:grpSpPr>
          <a:xfrm>
            <a:off x="393971" y="20544868"/>
            <a:ext cx="4008470" cy="1455384"/>
            <a:chOff x="393971" y="20544868"/>
            <a:chExt cx="4008470" cy="1455384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B0AA1EFF-DEA6-7FD9-40EA-459305CC28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93971" y="20544868"/>
              <a:ext cx="1455384" cy="145538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9561CF97-C2E3-2A0A-5816-048742767C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7895" y="20665977"/>
              <a:ext cx="1284546" cy="12736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771063EC-AF17-94CA-9E7A-2DCAC4AB46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789634" y="20617339"/>
              <a:ext cx="1328261" cy="13282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074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Text Box 38"/>
          <p:cNvSpPr txBox="1">
            <a:spLocks noChangeArrowheads="1"/>
          </p:cNvSpPr>
          <p:nvPr userDrawn="1"/>
        </p:nvSpPr>
        <p:spPr bwMode="auto">
          <a:xfrm>
            <a:off x="5600700" y="4114800"/>
            <a:ext cx="525145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6" tIns="45713" rIns="91426" bIns="45713">
            <a:spAutoFit/>
          </a:bodyPr>
          <a:lstStyle>
            <a:lvl1pPr defTabSz="2193925" eaLnBrk="0" hangingPunct="0">
              <a:defRPr sz="106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2193925" eaLnBrk="0" hangingPunct="0">
              <a:defRPr sz="10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0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0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0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290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BF54763E-123C-2B24-6D27-3ACC8F2C3072}"/>
              </a:ext>
            </a:extLst>
          </p:cNvPr>
          <p:cNvCxnSpPr>
            <a:cxnSpLocks/>
            <a:stCxn id="1062" idx="0"/>
          </p:cNvCxnSpPr>
          <p:nvPr userDrawn="1"/>
        </p:nvCxnSpPr>
        <p:spPr bwMode="auto">
          <a:xfrm>
            <a:off x="8226425" y="4114800"/>
            <a:ext cx="3175" cy="13258800"/>
          </a:xfrm>
          <a:prstGeom prst="line">
            <a:avLst/>
          </a:prstGeom>
          <a:ln w="3175">
            <a:solidFill>
              <a:srgbClr val="FFC000"/>
            </a:solidFill>
            <a:headEnd type="diamond" w="med" len="med"/>
            <a:tailEnd type="diamond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065BC7CA-2EB8-9D00-4DA1-E58448936464}"/>
              </a:ext>
            </a:extLst>
          </p:cNvPr>
          <p:cNvCxnSpPr>
            <a:cxnSpLocks/>
          </p:cNvCxnSpPr>
          <p:nvPr userDrawn="1"/>
        </p:nvCxnSpPr>
        <p:spPr bwMode="auto">
          <a:xfrm flipH="1" flipV="1">
            <a:off x="8458200" y="8039100"/>
            <a:ext cx="51620" cy="93345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">
            <a:extLst>
              <a:ext uri="{FF2B5EF4-FFF2-40B4-BE49-F238E27FC236}">
                <a16:creationId xmlns="" xmlns:a16="http://schemas.microsoft.com/office/drawing/2014/main" id="{36716FA7-4E1E-BCC6-33DA-98E92391A7A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6459200" cy="3048000"/>
          </a:xfrm>
          <a:prstGeom prst="rect">
            <a:avLst/>
          </a:prstGeom>
          <a:solidFill>
            <a:srgbClr val="2163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D0C0C"/>
              </a:solidFill>
            </a:endParaRPr>
          </a:p>
        </p:txBody>
      </p:sp>
      <p:sp>
        <p:nvSpPr>
          <p:cNvPr id="14" name="Rectangle 41">
            <a:extLst>
              <a:ext uri="{FF2B5EF4-FFF2-40B4-BE49-F238E27FC236}">
                <a16:creationId xmlns="" xmlns:a16="http://schemas.microsoft.com/office/drawing/2014/main" id="{9E112FB6-EA33-F369-7663-ECA8E9BB68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6459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 anchor="ctr"/>
          <a:lstStyle>
            <a:lvl1pPr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3600" i="1" dirty="0">
              <a:solidFill>
                <a:schemeClr val="bg1"/>
              </a:solidFill>
            </a:endParaRPr>
          </a:p>
        </p:txBody>
      </p:sp>
      <p:sp>
        <p:nvSpPr>
          <p:cNvPr id="34" name="Rectangle 44">
            <a:extLst>
              <a:ext uri="{FF2B5EF4-FFF2-40B4-BE49-F238E27FC236}">
                <a16:creationId xmlns="" xmlns:a16="http://schemas.microsoft.com/office/drawing/2014/main" id="{51CFBFE6-491B-9880-B5EC-53B18C31001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86435" y="20759736"/>
            <a:ext cx="11948777" cy="1198153"/>
          </a:xfrm>
          <a:prstGeom prst="rect">
            <a:avLst/>
          </a:prstGeom>
          <a:solidFill>
            <a:srgbClr val="2163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Oswald" pitchFamily="2" charset="0"/>
              </a:rPr>
              <a:t>Amhara Public Health  Institute -Forum for Higher Education Institutions  in  the Amhara Region </a:t>
            </a:r>
            <a:br>
              <a:rPr lang="en-US" alt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Oswald" pitchFamily="2" charset="0"/>
              </a:rPr>
            </a:br>
            <a:r>
              <a:rPr lang="en-US" alt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Oswald" pitchFamily="2" charset="0"/>
              </a:rPr>
              <a:t>4</a:t>
            </a:r>
            <a:r>
              <a:rPr lang="en-US" altLang="en-US" sz="2400" baseline="30000" dirty="0">
                <a:solidFill>
                  <a:schemeClr val="bg2">
                    <a:lumMod val="20000"/>
                    <a:lumOff val="80000"/>
                  </a:schemeClr>
                </a:solidFill>
                <a:latin typeface="Oswald" pitchFamily="2" charset="0"/>
              </a:rPr>
              <a:t>th</a:t>
            </a:r>
            <a:r>
              <a:rPr lang="en-US" alt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Oswald" pitchFamily="2" charset="0"/>
              </a:rPr>
              <a:t> Joint International  Annual Research Conference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Oswald" pitchFamily="2" charset="0"/>
              </a:rPr>
              <a:t>December  04-05, 2025, Bahir Dar | Ethiopia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A3792A9-DFCA-E5A0-EC44-CBF10954CDC1}"/>
              </a:ext>
            </a:extLst>
          </p:cNvPr>
          <p:cNvGrpSpPr/>
          <p:nvPr userDrawn="1"/>
        </p:nvGrpSpPr>
        <p:grpSpPr>
          <a:xfrm>
            <a:off x="393971" y="20544868"/>
            <a:ext cx="4008470" cy="1455384"/>
            <a:chOff x="393971" y="20544868"/>
            <a:chExt cx="4008470" cy="1455384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E95AD35C-575D-2BF9-4698-72F735295B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93971" y="20544868"/>
              <a:ext cx="1455384" cy="145538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2B87F9B0-7EC6-79F9-FDC9-96E9067D67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7895" y="20665977"/>
              <a:ext cx="1284546" cy="127360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8289A9AC-0BA3-0BEE-E21F-578BE99687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789634" y="20617339"/>
              <a:ext cx="1328261" cy="1328261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2193925" rtl="0" eaLnBrk="0" fontAlgn="base" hangingPunct="0">
        <a:spcBef>
          <a:spcPct val="0"/>
        </a:spcBef>
        <a:spcAft>
          <a:spcPct val="0"/>
        </a:spcAft>
        <a:defRPr sz="65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defTabSz="2193925" rtl="0" eaLnBrk="0" fontAlgn="base" hangingPunct="0">
        <a:spcBef>
          <a:spcPct val="0"/>
        </a:spcBef>
        <a:spcAft>
          <a:spcPct val="0"/>
        </a:spcAft>
        <a:defRPr sz="6500" b="1">
          <a:solidFill>
            <a:schemeClr val="bg1"/>
          </a:solidFill>
          <a:latin typeface="Arial" pitchFamily="-65" charset="0"/>
          <a:ea typeface="ＭＳ Ｐゴシック" charset="0"/>
          <a:cs typeface="ＭＳ Ｐゴシック" charset="0"/>
        </a:defRPr>
      </a:lvl2pPr>
      <a:lvl3pPr algn="ctr" defTabSz="2193925" rtl="0" eaLnBrk="0" fontAlgn="base" hangingPunct="0">
        <a:spcBef>
          <a:spcPct val="0"/>
        </a:spcBef>
        <a:spcAft>
          <a:spcPct val="0"/>
        </a:spcAft>
        <a:defRPr sz="6500" b="1">
          <a:solidFill>
            <a:schemeClr val="bg1"/>
          </a:solidFill>
          <a:latin typeface="Arial" pitchFamily="-65" charset="0"/>
          <a:ea typeface="ＭＳ Ｐゴシック" charset="0"/>
          <a:cs typeface="ＭＳ Ｐゴシック" charset="0"/>
        </a:defRPr>
      </a:lvl3pPr>
      <a:lvl4pPr algn="ctr" defTabSz="2193925" rtl="0" eaLnBrk="0" fontAlgn="base" hangingPunct="0">
        <a:spcBef>
          <a:spcPct val="0"/>
        </a:spcBef>
        <a:spcAft>
          <a:spcPct val="0"/>
        </a:spcAft>
        <a:defRPr sz="6500" b="1">
          <a:solidFill>
            <a:schemeClr val="bg1"/>
          </a:solidFill>
          <a:latin typeface="Arial" pitchFamily="-65" charset="0"/>
          <a:ea typeface="ＭＳ Ｐゴシック" charset="0"/>
          <a:cs typeface="ＭＳ Ｐゴシック" charset="0"/>
        </a:defRPr>
      </a:lvl4pPr>
      <a:lvl5pPr algn="ctr" defTabSz="2193925" rtl="0" eaLnBrk="0" fontAlgn="base" hangingPunct="0">
        <a:spcBef>
          <a:spcPct val="0"/>
        </a:spcBef>
        <a:spcAft>
          <a:spcPct val="0"/>
        </a:spcAft>
        <a:defRPr sz="6500" b="1">
          <a:solidFill>
            <a:schemeClr val="bg1"/>
          </a:solidFill>
          <a:latin typeface="Arial" pitchFamily="-65" charset="0"/>
          <a:ea typeface="ＭＳ Ｐゴシック" charset="0"/>
          <a:cs typeface="ＭＳ Ｐゴシック" charset="0"/>
        </a:defRPr>
      </a:lvl5pPr>
      <a:lvl6pPr marL="457200" algn="ctr" defTabSz="2193925" rtl="0" fontAlgn="base">
        <a:spcBef>
          <a:spcPct val="0"/>
        </a:spcBef>
        <a:spcAft>
          <a:spcPct val="0"/>
        </a:spcAft>
        <a:defRPr sz="6500" b="1">
          <a:solidFill>
            <a:schemeClr val="bg1"/>
          </a:solidFill>
          <a:latin typeface="Arial" pitchFamily="-65" charset="0"/>
        </a:defRPr>
      </a:lvl6pPr>
      <a:lvl7pPr marL="914400" algn="ctr" defTabSz="2193925" rtl="0" fontAlgn="base">
        <a:spcBef>
          <a:spcPct val="0"/>
        </a:spcBef>
        <a:spcAft>
          <a:spcPct val="0"/>
        </a:spcAft>
        <a:defRPr sz="6500" b="1">
          <a:solidFill>
            <a:schemeClr val="bg1"/>
          </a:solidFill>
          <a:latin typeface="Arial" pitchFamily="-65" charset="0"/>
        </a:defRPr>
      </a:lvl7pPr>
      <a:lvl8pPr marL="1371600" algn="ctr" defTabSz="2193925" rtl="0" fontAlgn="base">
        <a:spcBef>
          <a:spcPct val="0"/>
        </a:spcBef>
        <a:spcAft>
          <a:spcPct val="0"/>
        </a:spcAft>
        <a:defRPr sz="6500" b="1">
          <a:solidFill>
            <a:schemeClr val="bg1"/>
          </a:solidFill>
          <a:latin typeface="Arial" pitchFamily="-65" charset="0"/>
        </a:defRPr>
      </a:lvl8pPr>
      <a:lvl9pPr marL="1828800" algn="ctr" defTabSz="2193925" rtl="0" fontAlgn="base">
        <a:spcBef>
          <a:spcPct val="0"/>
        </a:spcBef>
        <a:spcAft>
          <a:spcPct val="0"/>
        </a:spcAft>
        <a:defRPr sz="6500" b="1">
          <a:solidFill>
            <a:schemeClr val="bg1"/>
          </a:solidFill>
          <a:latin typeface="Arial" pitchFamily="-65" charset="0"/>
        </a:defRPr>
      </a:lvl9pPr>
    </p:titleStyle>
    <p:bodyStyle>
      <a:lvl1pPr marL="822325" indent="-822325" algn="l" defTabSz="2193925" rtl="0" eaLnBrk="0" fontAlgn="base" hangingPunct="0">
        <a:spcBef>
          <a:spcPct val="20000"/>
        </a:spcBef>
        <a:spcAft>
          <a:spcPct val="0"/>
        </a:spcAft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782763" indent="-685800" algn="l" defTabSz="2193925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ＭＳ Ｐゴシック" pitchFamily="-65" charset="-128"/>
        </a:defRPr>
      </a:lvl2pPr>
      <a:lvl3pPr marL="2743200" indent="-549275" algn="l" defTabSz="2193925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ＭＳ Ｐゴシック" pitchFamily="-65" charset="-128"/>
        </a:defRPr>
      </a:lvl3pPr>
      <a:lvl4pPr marL="3840163" indent="-547688" algn="l" defTabSz="2193925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4pPr>
      <a:lvl5pPr marL="4937125" indent="-547688" algn="l" defTabSz="2193925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-65" charset="-128"/>
        </a:defRPr>
      </a:lvl5pPr>
      <a:lvl6pPr marL="5394325" indent="-547688" algn="l" defTabSz="2193925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-65" charset="-128"/>
        </a:defRPr>
      </a:lvl6pPr>
      <a:lvl7pPr marL="5851525" indent="-547688" algn="l" defTabSz="2193925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-65" charset="-128"/>
        </a:defRPr>
      </a:lvl7pPr>
      <a:lvl8pPr marL="6308725" indent="-547688" algn="l" defTabSz="2193925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-65" charset="-128"/>
        </a:defRPr>
      </a:lvl8pPr>
      <a:lvl9pPr marL="6765925" indent="-547688" algn="l" defTabSz="2193925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23">
            <a:extLst>
              <a:ext uri="{FF2B5EF4-FFF2-40B4-BE49-F238E27FC236}">
                <a16:creationId xmlns="" xmlns:a16="http://schemas.microsoft.com/office/drawing/2014/main" id="{942BFBEA-8891-188D-D416-6334B72BE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4400" y="8506328"/>
            <a:ext cx="3753852" cy="461651"/>
          </a:xfrm>
          <a:custGeom>
            <a:avLst/>
            <a:gdLst>
              <a:gd name="connsiteX0" fmla="*/ 0 w 3846739"/>
              <a:gd name="connsiteY0" fmla="*/ 0 h 461651"/>
              <a:gd name="connsiteX1" fmla="*/ 3846739 w 3846739"/>
              <a:gd name="connsiteY1" fmla="*/ 0 h 461651"/>
              <a:gd name="connsiteX2" fmla="*/ 3846739 w 3846739"/>
              <a:gd name="connsiteY2" fmla="*/ 461651 h 461651"/>
              <a:gd name="connsiteX3" fmla="*/ 0 w 3846739"/>
              <a:gd name="connsiteY3" fmla="*/ 461651 h 461651"/>
              <a:gd name="connsiteX4" fmla="*/ 0 w 3846739"/>
              <a:gd name="connsiteY4" fmla="*/ 0 h 461651"/>
              <a:gd name="connsiteX0" fmla="*/ 0 w 3846739"/>
              <a:gd name="connsiteY0" fmla="*/ 0 h 966977"/>
              <a:gd name="connsiteX1" fmla="*/ 3846739 w 3846739"/>
              <a:gd name="connsiteY1" fmla="*/ 0 h 966977"/>
              <a:gd name="connsiteX2" fmla="*/ 3846739 w 3846739"/>
              <a:gd name="connsiteY2" fmla="*/ 966977 h 966977"/>
              <a:gd name="connsiteX3" fmla="*/ 0 w 3846739"/>
              <a:gd name="connsiteY3" fmla="*/ 461651 h 966977"/>
              <a:gd name="connsiteX4" fmla="*/ 0 w 3846739"/>
              <a:gd name="connsiteY4" fmla="*/ 0 h 966977"/>
              <a:gd name="connsiteX0" fmla="*/ 264695 w 4111434"/>
              <a:gd name="connsiteY0" fmla="*/ 0 h 966977"/>
              <a:gd name="connsiteX1" fmla="*/ 4111434 w 4111434"/>
              <a:gd name="connsiteY1" fmla="*/ 0 h 966977"/>
              <a:gd name="connsiteX2" fmla="*/ 4111434 w 4111434"/>
              <a:gd name="connsiteY2" fmla="*/ 966977 h 966977"/>
              <a:gd name="connsiteX3" fmla="*/ 0 w 4111434"/>
              <a:gd name="connsiteY3" fmla="*/ 942915 h 966977"/>
              <a:gd name="connsiteX4" fmla="*/ 264695 w 4111434"/>
              <a:gd name="connsiteY4" fmla="*/ 0 h 966977"/>
              <a:gd name="connsiteX0" fmla="*/ 288758 w 4111434"/>
              <a:gd name="connsiteY0" fmla="*/ 312821 h 966977"/>
              <a:gd name="connsiteX1" fmla="*/ 4111434 w 4111434"/>
              <a:gd name="connsiteY1" fmla="*/ 0 h 966977"/>
              <a:gd name="connsiteX2" fmla="*/ 4111434 w 4111434"/>
              <a:gd name="connsiteY2" fmla="*/ 966977 h 966977"/>
              <a:gd name="connsiteX3" fmla="*/ 0 w 4111434"/>
              <a:gd name="connsiteY3" fmla="*/ 942915 h 966977"/>
              <a:gd name="connsiteX4" fmla="*/ 288758 w 4111434"/>
              <a:gd name="connsiteY4" fmla="*/ 312821 h 966977"/>
              <a:gd name="connsiteX0" fmla="*/ 288758 w 4111434"/>
              <a:gd name="connsiteY0" fmla="*/ 0 h 654156"/>
              <a:gd name="connsiteX1" fmla="*/ 3630171 w 4111434"/>
              <a:gd name="connsiteY1" fmla="*/ 72189 h 654156"/>
              <a:gd name="connsiteX2" fmla="*/ 4111434 w 4111434"/>
              <a:gd name="connsiteY2" fmla="*/ 654156 h 654156"/>
              <a:gd name="connsiteX3" fmla="*/ 0 w 4111434"/>
              <a:gd name="connsiteY3" fmla="*/ 630094 h 654156"/>
              <a:gd name="connsiteX4" fmla="*/ 288758 w 4111434"/>
              <a:gd name="connsiteY4" fmla="*/ 0 h 654156"/>
              <a:gd name="connsiteX0" fmla="*/ 288758 w 3750486"/>
              <a:gd name="connsiteY0" fmla="*/ 0 h 654156"/>
              <a:gd name="connsiteX1" fmla="*/ 3630171 w 3750486"/>
              <a:gd name="connsiteY1" fmla="*/ 72189 h 654156"/>
              <a:gd name="connsiteX2" fmla="*/ 3750486 w 3750486"/>
              <a:gd name="connsiteY2" fmla="*/ 654156 h 654156"/>
              <a:gd name="connsiteX3" fmla="*/ 0 w 3750486"/>
              <a:gd name="connsiteY3" fmla="*/ 630094 h 654156"/>
              <a:gd name="connsiteX4" fmla="*/ 288758 w 3750486"/>
              <a:gd name="connsiteY4" fmla="*/ 0 h 654156"/>
              <a:gd name="connsiteX0" fmla="*/ 0 w 3461728"/>
              <a:gd name="connsiteY0" fmla="*/ 0 h 702283"/>
              <a:gd name="connsiteX1" fmla="*/ 3341413 w 3461728"/>
              <a:gd name="connsiteY1" fmla="*/ 72189 h 702283"/>
              <a:gd name="connsiteX2" fmla="*/ 3461728 w 3461728"/>
              <a:gd name="connsiteY2" fmla="*/ 654156 h 702283"/>
              <a:gd name="connsiteX3" fmla="*/ 0 w 3461728"/>
              <a:gd name="connsiteY3" fmla="*/ 702283 h 702283"/>
              <a:gd name="connsiteX4" fmla="*/ 0 w 3461728"/>
              <a:gd name="connsiteY4" fmla="*/ 0 h 702283"/>
              <a:gd name="connsiteX0" fmla="*/ 0 w 3557981"/>
              <a:gd name="connsiteY0" fmla="*/ 0 h 702283"/>
              <a:gd name="connsiteX1" fmla="*/ 3557981 w 3557981"/>
              <a:gd name="connsiteY1" fmla="*/ 144379 h 702283"/>
              <a:gd name="connsiteX2" fmla="*/ 3461728 w 3557981"/>
              <a:gd name="connsiteY2" fmla="*/ 654156 h 702283"/>
              <a:gd name="connsiteX3" fmla="*/ 0 w 3557981"/>
              <a:gd name="connsiteY3" fmla="*/ 702283 h 702283"/>
              <a:gd name="connsiteX4" fmla="*/ 0 w 3557981"/>
              <a:gd name="connsiteY4" fmla="*/ 0 h 702283"/>
              <a:gd name="connsiteX0" fmla="*/ 0 w 3557981"/>
              <a:gd name="connsiteY0" fmla="*/ 24063 h 557904"/>
              <a:gd name="connsiteX1" fmla="*/ 3557981 w 3557981"/>
              <a:gd name="connsiteY1" fmla="*/ 0 h 557904"/>
              <a:gd name="connsiteX2" fmla="*/ 3461728 w 3557981"/>
              <a:gd name="connsiteY2" fmla="*/ 509777 h 557904"/>
              <a:gd name="connsiteX3" fmla="*/ 0 w 3557981"/>
              <a:gd name="connsiteY3" fmla="*/ 557904 h 557904"/>
              <a:gd name="connsiteX4" fmla="*/ 0 w 3557981"/>
              <a:gd name="connsiteY4" fmla="*/ 24063 h 557904"/>
              <a:gd name="connsiteX0" fmla="*/ 24063 w 3557981"/>
              <a:gd name="connsiteY0" fmla="*/ 120315 h 557904"/>
              <a:gd name="connsiteX1" fmla="*/ 3557981 w 3557981"/>
              <a:gd name="connsiteY1" fmla="*/ 0 h 557904"/>
              <a:gd name="connsiteX2" fmla="*/ 3461728 w 3557981"/>
              <a:gd name="connsiteY2" fmla="*/ 509777 h 557904"/>
              <a:gd name="connsiteX3" fmla="*/ 0 w 3557981"/>
              <a:gd name="connsiteY3" fmla="*/ 557904 h 557904"/>
              <a:gd name="connsiteX4" fmla="*/ 24063 w 3557981"/>
              <a:gd name="connsiteY4" fmla="*/ 120315 h 557904"/>
              <a:gd name="connsiteX0" fmla="*/ 24063 w 3461728"/>
              <a:gd name="connsiteY0" fmla="*/ 72189 h 509778"/>
              <a:gd name="connsiteX1" fmla="*/ 3365476 w 3461728"/>
              <a:gd name="connsiteY1" fmla="*/ 0 h 509778"/>
              <a:gd name="connsiteX2" fmla="*/ 3461728 w 3461728"/>
              <a:gd name="connsiteY2" fmla="*/ 461651 h 509778"/>
              <a:gd name="connsiteX3" fmla="*/ 0 w 3461728"/>
              <a:gd name="connsiteY3" fmla="*/ 509778 h 509778"/>
              <a:gd name="connsiteX4" fmla="*/ 24063 w 3461728"/>
              <a:gd name="connsiteY4" fmla="*/ 72189 h 50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1728" h="509778">
                <a:moveTo>
                  <a:pt x="24063" y="72189"/>
                </a:moveTo>
                <a:lnTo>
                  <a:pt x="3365476" y="0"/>
                </a:lnTo>
                <a:lnTo>
                  <a:pt x="3461728" y="461651"/>
                </a:lnTo>
                <a:lnTo>
                  <a:pt x="0" y="509778"/>
                </a:lnTo>
                <a:lnTo>
                  <a:pt x="24063" y="7218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3" rIns="91426" bIns="45713">
            <a:spAutoFit/>
          </a:bodyPr>
          <a:lstStyle>
            <a:lvl1pPr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Fig. 2 Forest plot of  PCC</a:t>
            </a:r>
            <a:endParaRPr lang="en-US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AutoShape 56"/>
          <p:cNvSpPr>
            <a:spLocks noChangeArrowheads="1"/>
          </p:cNvSpPr>
          <p:nvPr/>
        </p:nvSpPr>
        <p:spPr bwMode="auto">
          <a:xfrm>
            <a:off x="136525" y="11430000"/>
            <a:ext cx="7635874" cy="685800"/>
          </a:xfrm>
          <a:prstGeom prst="roundRect">
            <a:avLst>
              <a:gd name="adj" fmla="val 16667"/>
            </a:avLst>
          </a:prstGeom>
          <a:solidFill>
            <a:srgbClr val="2163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</a:rPr>
              <a:t>Methods</a:t>
            </a:r>
            <a:endParaRPr lang="en-US" altLang="en-US" sz="3600" b="1" dirty="0">
              <a:solidFill>
                <a:schemeClr val="bg1"/>
              </a:solidFill>
            </a:endParaRPr>
          </a:p>
        </p:txBody>
      </p:sp>
      <p:sp>
        <p:nvSpPr>
          <p:cNvPr id="2055" name="AutoShape 47"/>
          <p:cNvSpPr>
            <a:spLocks noChangeArrowheads="1"/>
          </p:cNvSpPr>
          <p:nvPr/>
        </p:nvSpPr>
        <p:spPr bwMode="auto">
          <a:xfrm>
            <a:off x="171450" y="3200401"/>
            <a:ext cx="7695815" cy="685800"/>
          </a:xfrm>
          <a:prstGeom prst="roundRect">
            <a:avLst>
              <a:gd name="adj" fmla="val 16667"/>
            </a:avLst>
          </a:prstGeom>
          <a:solidFill>
            <a:srgbClr val="2163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36525" y="11787188"/>
            <a:ext cx="523716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/>
          <a:lstStyle>
            <a:lvl1pPr marL="822325" indent="-822325"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en-US" altLang="en-US" sz="1700">
              <a:solidFill>
                <a:schemeClr val="tx1"/>
              </a:solidFill>
            </a:endParaRPr>
          </a:p>
        </p:txBody>
      </p:sp>
      <p:sp>
        <p:nvSpPr>
          <p:cNvPr id="2062" name="Text Box 15"/>
          <p:cNvSpPr txBox="1">
            <a:spLocks noChangeArrowheads="1"/>
          </p:cNvSpPr>
          <p:nvPr/>
        </p:nvSpPr>
        <p:spPr bwMode="auto">
          <a:xfrm>
            <a:off x="262999" y="9507494"/>
            <a:ext cx="7512715" cy="181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3" rIns="91426" bIns="45713">
            <a:spAutoFit/>
          </a:bodyPr>
          <a:lstStyle>
            <a:lvl1pPr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indent="-342900" algn="l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estimate pooled national PCC level.</a:t>
            </a:r>
          </a:p>
          <a:p>
            <a:pPr marL="342900" indent="-342900" algn="l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identify factors associated with PCC</a:t>
            </a:r>
          </a:p>
          <a:p>
            <a:pPr marL="342900" indent="-342900" algn="l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explore  the methodological heterogeneity</a:t>
            </a:r>
            <a:endParaRPr lang="en-US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3" name="Text Box 21"/>
          <p:cNvSpPr txBox="1">
            <a:spLocks noChangeArrowheads="1"/>
          </p:cNvSpPr>
          <p:nvPr/>
        </p:nvSpPr>
        <p:spPr bwMode="auto">
          <a:xfrm>
            <a:off x="206374" y="4343187"/>
            <a:ext cx="7794626" cy="397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3" rIns="91426" bIns="45713">
            <a:spAutoFit/>
          </a:bodyPr>
          <a:lstStyle>
            <a:lvl1pPr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indent="-342900" algn="just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Person-Centered Care (PCC) is a core dimension of quality health services</a:t>
            </a:r>
          </a:p>
          <a:p>
            <a:pPr marL="342900" indent="-342900" algn="just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Despite efforts have been undertaken to improve patient experiences in Ethiopia, PCC remains inconsistent across facilities. </a:t>
            </a:r>
          </a:p>
          <a:p>
            <a:pPr marL="342900" indent="-342900" algn="just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Fragmented evidence makes it difficult to understand the national level of PCC and its determinants.</a:t>
            </a:r>
          </a:p>
        </p:txBody>
      </p:sp>
      <p:sp>
        <p:nvSpPr>
          <p:cNvPr id="2064" name="Text Box 23"/>
          <p:cNvSpPr txBox="1">
            <a:spLocks noChangeArrowheads="1"/>
          </p:cNvSpPr>
          <p:nvPr/>
        </p:nvSpPr>
        <p:spPr bwMode="auto">
          <a:xfrm>
            <a:off x="8229600" y="4331663"/>
            <a:ext cx="8170817" cy="181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3" rIns="91426" bIns="45713">
            <a:spAutoFit/>
          </a:bodyPr>
          <a:lstStyle>
            <a:lvl1pPr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457200" indent="-457200" algn="l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Study Characteristics: 16 with total SS of 9,279 were included; Regions represented: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Amhara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(7), AA (5),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Oromia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(2), SNNP (1), and other six regions (1); 12 studies were CS &amp; 4 were mixed</a:t>
            </a:r>
            <a:r>
              <a:rPr lang="en-US" altLang="en-US" sz="2800" dirty="0" smtClean="0">
                <a:solidFill>
                  <a:schemeClr val="tx1"/>
                </a:solidFill>
              </a:rPr>
              <a:t>.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pic>
        <p:nvPicPr>
          <p:cNvPr id="2075" name="Picture 5" descr="Call4Posters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2850" y="32004000"/>
            <a:ext cx="169386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AutoShape 47">
            <a:extLst>
              <a:ext uri="{FF2B5EF4-FFF2-40B4-BE49-F238E27FC236}">
                <a16:creationId xmlns="" xmlns:a16="http://schemas.microsoft.com/office/drawing/2014/main" id="{9E958543-E1FE-88A7-C7B6-859C6264F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5" y="8686800"/>
            <a:ext cx="7635874" cy="685800"/>
          </a:xfrm>
          <a:prstGeom prst="roundRect">
            <a:avLst>
              <a:gd name="adj" fmla="val 16667"/>
            </a:avLst>
          </a:prstGeom>
          <a:solidFill>
            <a:srgbClr val="2163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</a:rPr>
              <a:t>Objectives </a:t>
            </a:r>
          </a:p>
        </p:txBody>
      </p:sp>
      <p:sp>
        <p:nvSpPr>
          <p:cNvPr id="35" name="AutoShape 47">
            <a:extLst>
              <a:ext uri="{FF2B5EF4-FFF2-40B4-BE49-F238E27FC236}">
                <a16:creationId xmlns="" xmlns:a16="http://schemas.microsoft.com/office/drawing/2014/main" id="{1AF6A2EC-3E37-5155-C214-C794215D2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933" y="3402964"/>
            <a:ext cx="7695815" cy="682343"/>
          </a:xfrm>
          <a:prstGeom prst="roundRect">
            <a:avLst>
              <a:gd name="adj" fmla="val 16667"/>
            </a:avLst>
          </a:prstGeom>
          <a:solidFill>
            <a:srgbClr val="2163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bg1"/>
                </a:solidFill>
              </a:rPr>
              <a:t>Results </a:t>
            </a:r>
          </a:p>
        </p:txBody>
      </p:sp>
      <p:sp>
        <p:nvSpPr>
          <p:cNvPr id="43" name="Text Box 21">
            <a:extLst>
              <a:ext uri="{FF2B5EF4-FFF2-40B4-BE49-F238E27FC236}">
                <a16:creationId xmlns="" xmlns:a16="http://schemas.microsoft.com/office/drawing/2014/main" id="{4E3753A4-21AA-A528-0BE6-AF43BBE3F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95" y="539377"/>
            <a:ext cx="16151223" cy="215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3" rIns="91426" bIns="45713">
            <a:spAutoFit/>
          </a:bodyPr>
          <a:lstStyle>
            <a:lvl1pPr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Advancing Health Services in Ethiopia: Person-centered Care and Associated Factors-A Systematic Review and Meta-Analysis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ja-JP" sz="3600" b="1" dirty="0" err="1" smtClean="0">
                <a:solidFill>
                  <a:schemeClr val="accent3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Ayenew</a:t>
            </a:r>
            <a:r>
              <a:rPr lang="en-US" altLang="ja-JP" sz="3600" b="1" dirty="0" smtClean="0">
                <a:solidFill>
                  <a:schemeClr val="accent3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b="1" dirty="0" err="1" smtClean="0">
                <a:solidFill>
                  <a:schemeClr val="accent3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Takele</a:t>
            </a:r>
            <a:r>
              <a:rPr lang="en-US" altLang="ja-JP" sz="3600" b="1" dirty="0" smtClean="0">
                <a:solidFill>
                  <a:schemeClr val="accent3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b="1" dirty="0" err="1" smtClean="0">
                <a:solidFill>
                  <a:schemeClr val="accent3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Alemu</a:t>
            </a:r>
            <a:r>
              <a:rPr lang="en-US" altLang="ja-JP" sz="3600" b="1" dirty="0" smtClean="0">
                <a:solidFill>
                  <a:schemeClr val="accent3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Department of PH, CMHS, INU, </a:t>
            </a:r>
            <a:r>
              <a:rPr lang="en-US" altLang="ja-JP" sz="3600" b="1" dirty="0" err="1" smtClean="0">
                <a:solidFill>
                  <a:schemeClr val="accent3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Injibara</a:t>
            </a:r>
            <a:r>
              <a:rPr lang="en-US" altLang="ja-JP" sz="3600" b="1" dirty="0" smtClean="0">
                <a:solidFill>
                  <a:schemeClr val="accent3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Ethiopia </a:t>
            </a:r>
            <a:endParaRPr lang="en-US" altLang="ja-JP" sz="3600" dirty="0">
              <a:solidFill>
                <a:schemeClr val="accent3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23">
            <a:extLst>
              <a:ext uri="{FF2B5EF4-FFF2-40B4-BE49-F238E27FC236}">
                <a16:creationId xmlns="" xmlns:a16="http://schemas.microsoft.com/office/drawing/2014/main" id="{4B74163B-29A4-B3B6-CB46-B04BF2441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5453" y="8602478"/>
            <a:ext cx="3600347" cy="461651"/>
          </a:xfrm>
          <a:custGeom>
            <a:avLst/>
            <a:gdLst>
              <a:gd name="connsiteX0" fmla="*/ 0 w 3766727"/>
              <a:gd name="connsiteY0" fmla="*/ 0 h 1015649"/>
              <a:gd name="connsiteX1" fmla="*/ 3766727 w 3766727"/>
              <a:gd name="connsiteY1" fmla="*/ 0 h 1015649"/>
              <a:gd name="connsiteX2" fmla="*/ 3766727 w 3766727"/>
              <a:gd name="connsiteY2" fmla="*/ 1015649 h 1015649"/>
              <a:gd name="connsiteX3" fmla="*/ 0 w 3766727"/>
              <a:gd name="connsiteY3" fmla="*/ 1015649 h 1015649"/>
              <a:gd name="connsiteX4" fmla="*/ 0 w 3766727"/>
              <a:gd name="connsiteY4" fmla="*/ 0 h 1015649"/>
              <a:gd name="connsiteX0" fmla="*/ 0 w 3766727"/>
              <a:gd name="connsiteY0" fmla="*/ 0 h 1015649"/>
              <a:gd name="connsiteX1" fmla="*/ 3766727 w 3766727"/>
              <a:gd name="connsiteY1" fmla="*/ 336884 h 1015649"/>
              <a:gd name="connsiteX2" fmla="*/ 3766727 w 3766727"/>
              <a:gd name="connsiteY2" fmla="*/ 1015649 h 1015649"/>
              <a:gd name="connsiteX3" fmla="*/ 0 w 3766727"/>
              <a:gd name="connsiteY3" fmla="*/ 1015649 h 1015649"/>
              <a:gd name="connsiteX4" fmla="*/ 0 w 3766727"/>
              <a:gd name="connsiteY4" fmla="*/ 0 h 1015649"/>
              <a:gd name="connsiteX0" fmla="*/ 72190 w 3766727"/>
              <a:gd name="connsiteY0" fmla="*/ 192506 h 678765"/>
              <a:gd name="connsiteX1" fmla="*/ 3766727 w 3766727"/>
              <a:gd name="connsiteY1" fmla="*/ 0 h 678765"/>
              <a:gd name="connsiteX2" fmla="*/ 3766727 w 3766727"/>
              <a:gd name="connsiteY2" fmla="*/ 678765 h 678765"/>
              <a:gd name="connsiteX3" fmla="*/ 0 w 3766727"/>
              <a:gd name="connsiteY3" fmla="*/ 678765 h 678765"/>
              <a:gd name="connsiteX4" fmla="*/ 72190 w 3766727"/>
              <a:gd name="connsiteY4" fmla="*/ 192506 h 678765"/>
              <a:gd name="connsiteX0" fmla="*/ 72190 w 3766727"/>
              <a:gd name="connsiteY0" fmla="*/ 192506 h 1015649"/>
              <a:gd name="connsiteX1" fmla="*/ 3766727 w 3766727"/>
              <a:gd name="connsiteY1" fmla="*/ 0 h 1015649"/>
              <a:gd name="connsiteX2" fmla="*/ 3694538 w 3766727"/>
              <a:gd name="connsiteY2" fmla="*/ 1015649 h 1015649"/>
              <a:gd name="connsiteX3" fmla="*/ 0 w 3766727"/>
              <a:gd name="connsiteY3" fmla="*/ 678765 h 1015649"/>
              <a:gd name="connsiteX4" fmla="*/ 72190 w 3766727"/>
              <a:gd name="connsiteY4" fmla="*/ 192506 h 1015649"/>
              <a:gd name="connsiteX0" fmla="*/ 216569 w 3911106"/>
              <a:gd name="connsiteY0" fmla="*/ 192506 h 1039712"/>
              <a:gd name="connsiteX1" fmla="*/ 3911106 w 3911106"/>
              <a:gd name="connsiteY1" fmla="*/ 0 h 1039712"/>
              <a:gd name="connsiteX2" fmla="*/ 3838917 w 3911106"/>
              <a:gd name="connsiteY2" fmla="*/ 1015649 h 1039712"/>
              <a:gd name="connsiteX3" fmla="*/ 0 w 3911106"/>
              <a:gd name="connsiteY3" fmla="*/ 1039712 h 1039712"/>
              <a:gd name="connsiteX4" fmla="*/ 216569 w 3911106"/>
              <a:gd name="connsiteY4" fmla="*/ 192506 h 1039712"/>
              <a:gd name="connsiteX0" fmla="*/ 247484 w 3942021"/>
              <a:gd name="connsiteY0" fmla="*/ 192506 h 1039712"/>
              <a:gd name="connsiteX1" fmla="*/ 3942021 w 3942021"/>
              <a:gd name="connsiteY1" fmla="*/ 0 h 1039712"/>
              <a:gd name="connsiteX2" fmla="*/ 3869832 w 3942021"/>
              <a:gd name="connsiteY2" fmla="*/ 1015649 h 1039712"/>
              <a:gd name="connsiteX3" fmla="*/ 30915 w 3942021"/>
              <a:gd name="connsiteY3" fmla="*/ 1039712 h 1039712"/>
              <a:gd name="connsiteX4" fmla="*/ 247484 w 3942021"/>
              <a:gd name="connsiteY4" fmla="*/ 192506 h 1039712"/>
              <a:gd name="connsiteX0" fmla="*/ 88414 w 3975456"/>
              <a:gd name="connsiteY0" fmla="*/ 336885 h 1039712"/>
              <a:gd name="connsiteX1" fmla="*/ 3975456 w 3975456"/>
              <a:gd name="connsiteY1" fmla="*/ 0 h 1039712"/>
              <a:gd name="connsiteX2" fmla="*/ 3903267 w 3975456"/>
              <a:gd name="connsiteY2" fmla="*/ 1015649 h 1039712"/>
              <a:gd name="connsiteX3" fmla="*/ 64350 w 3975456"/>
              <a:gd name="connsiteY3" fmla="*/ 1039712 h 1039712"/>
              <a:gd name="connsiteX4" fmla="*/ 88414 w 3975456"/>
              <a:gd name="connsiteY4" fmla="*/ 336885 h 1039712"/>
              <a:gd name="connsiteX0" fmla="*/ 88414 w 3927329"/>
              <a:gd name="connsiteY0" fmla="*/ 48127 h 750954"/>
              <a:gd name="connsiteX1" fmla="*/ 3927329 w 3927329"/>
              <a:gd name="connsiteY1" fmla="*/ 0 h 750954"/>
              <a:gd name="connsiteX2" fmla="*/ 3903267 w 3927329"/>
              <a:gd name="connsiteY2" fmla="*/ 726891 h 750954"/>
              <a:gd name="connsiteX3" fmla="*/ 64350 w 3927329"/>
              <a:gd name="connsiteY3" fmla="*/ 750954 h 750954"/>
              <a:gd name="connsiteX4" fmla="*/ 88414 w 3927329"/>
              <a:gd name="connsiteY4" fmla="*/ 48127 h 750954"/>
              <a:gd name="connsiteX0" fmla="*/ 88414 w 3975455"/>
              <a:gd name="connsiteY0" fmla="*/ 0 h 702827"/>
              <a:gd name="connsiteX1" fmla="*/ 3975455 w 3975455"/>
              <a:gd name="connsiteY1" fmla="*/ 192504 h 702827"/>
              <a:gd name="connsiteX2" fmla="*/ 3903267 w 3975455"/>
              <a:gd name="connsiteY2" fmla="*/ 678764 h 702827"/>
              <a:gd name="connsiteX3" fmla="*/ 64350 w 3975455"/>
              <a:gd name="connsiteY3" fmla="*/ 702827 h 702827"/>
              <a:gd name="connsiteX4" fmla="*/ 88414 w 3975455"/>
              <a:gd name="connsiteY4" fmla="*/ 0 h 70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5455" h="702827">
                <a:moveTo>
                  <a:pt x="88414" y="0"/>
                </a:moveTo>
                <a:lnTo>
                  <a:pt x="3975455" y="192504"/>
                </a:lnTo>
                <a:lnTo>
                  <a:pt x="3903267" y="678764"/>
                </a:lnTo>
                <a:lnTo>
                  <a:pt x="64350" y="702827"/>
                </a:lnTo>
                <a:cubicBezTo>
                  <a:pt x="-55965" y="420425"/>
                  <a:pt x="16224" y="282402"/>
                  <a:pt x="88414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3" rIns="91426" bIns="45713">
            <a:spAutoFit/>
          </a:bodyPr>
          <a:lstStyle>
            <a:lvl1pPr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2193925" eaLnBrk="0" hangingPunct="0"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2193925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Fig. 1 PRISMA flow chart</a:t>
            </a:r>
            <a:endParaRPr lang="en-US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C:\Users\user\Downloads\pdf2tiff\PRISMA Chart.tif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172200"/>
            <a:ext cx="36576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0" y="6172200"/>
            <a:ext cx="3429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AutoShape 47">
            <a:extLst>
              <a:ext uri="{FF2B5EF4-FFF2-40B4-BE49-F238E27FC236}">
                <a16:creationId xmlns:lc="http://schemas.openxmlformats.org/drawingml/2006/lockedCanvas" xmlns="" xmlns:a16="http://schemas.microsoft.com/office/drawing/2014/main" id="{C887AE52-7E51-5DCD-D1D5-ABB0EFEB8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16230600"/>
            <a:ext cx="6629400" cy="457200"/>
          </a:xfrm>
          <a:prstGeom prst="roundRect">
            <a:avLst>
              <a:gd name="adj" fmla="val 16667"/>
            </a:avLst>
          </a:prstGeom>
          <a:solidFill>
            <a:srgbClr val="2163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/>
          <a:lstStyle/>
          <a:p>
            <a:pPr algn="ctr" fontAlgn="base">
              <a:spcAft>
                <a:spcPts val="0"/>
              </a:spcAft>
            </a:pPr>
            <a:r>
              <a:rPr lang="en-US" sz="2800" b="1" kern="1200" dirty="0">
                <a:solidFill>
                  <a:srgbClr val="FFFFFF"/>
                </a:solidFill>
                <a:effectLst/>
                <a:latin typeface="Arial"/>
                <a:ea typeface="MS PGothic"/>
                <a:cs typeface="Times New Roman"/>
              </a:rPr>
              <a:t>Conclusion and Recommendations </a:t>
            </a:r>
            <a:endParaRPr lang="en-GB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8458200" y="16687800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3" rIns="91426" bIns="45713">
            <a:noAutofit/>
          </a:bodyPr>
          <a:lstStyle/>
          <a:p>
            <a:pPr marL="285750" indent="-285750" algn="l" fontAlgn="base">
              <a:spcBef>
                <a:spcPts val="144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PCC is moderately low in Ethiopia; maternal health services and studies with large SS show high PCC.</a:t>
            </a:r>
          </a:p>
          <a:p>
            <a:pPr marL="285750" indent="-285750" algn="l" fontAlgn="base">
              <a:spcBef>
                <a:spcPts val="144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</a:rPr>
              <a:t>Privacy protection, communication, service access, facility attractiveness, and medication information are key determinants of PCC.</a:t>
            </a:r>
          </a:p>
          <a:p>
            <a:pPr marL="285750" indent="-285750" algn="just" fontAlgn="base">
              <a:spcBef>
                <a:spcPts val="144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Interventions: improving communication, ensuring privacy, and enhancing facility environments can advance PCC in Ethiopia.</a:t>
            </a:r>
            <a:endParaRPr lang="en-GB" sz="18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9" name="Text Box 45"/>
          <p:cNvSpPr txBox="1">
            <a:spLocks noChangeArrowheads="1"/>
          </p:cNvSpPr>
          <p:nvPr/>
        </p:nvSpPr>
        <p:spPr bwMode="auto">
          <a:xfrm>
            <a:off x="8229600" y="20116800"/>
            <a:ext cx="7772400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square" tIns="91440" bIns="91440">
            <a:noAutofit/>
          </a:bodyPr>
          <a:lstStyle/>
          <a:p>
            <a:pPr algn="l" fontAlgn="base">
              <a:spcBef>
                <a:spcPts val="1800"/>
              </a:spcBef>
              <a:spcAft>
                <a:spcPts val="0"/>
              </a:spcAft>
            </a:pPr>
            <a:r>
              <a:rPr lang="en-US" sz="28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</a:rPr>
              <a:t>Acknowledgements</a:t>
            </a:r>
            <a:r>
              <a:rPr lang="en-US" sz="2800" b="1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</a:rPr>
              <a:t>: </a:t>
            </a:r>
            <a:r>
              <a:rPr lang="en-US" sz="24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MS PGothic"/>
                <a:cs typeface="Times New Roman" pitchFamily="18" charset="0"/>
              </a:rPr>
              <a:t>All authors of included studies</a:t>
            </a:r>
            <a:endParaRPr lang="en-GB" sz="2400" dirty="0">
              <a:latin typeface="Times New Roman" pitchFamily="18" charset="0"/>
              <a:ea typeface="MS PGothic"/>
              <a:cs typeface="Times New Roman" pitchFamily="18" charset="0"/>
            </a:endParaRPr>
          </a:p>
        </p:txBody>
      </p:sp>
      <p:sp>
        <p:nvSpPr>
          <p:cNvPr id="21" name="Text Box 25">
            <a:extLst>
              <a:ext uri="{FF2B5EF4-FFF2-40B4-BE49-F238E27FC236}">
                <a16:creationId xmlns="" xmlns:a16="http://schemas.microsoft.com/office/drawing/2014/main" xmlns:lc="http://schemas.openxmlformats.org/drawingml/2006/lockedCanvas" id="{607C668C-0C76-77FA-FA13-0BD593338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1" y="12344401"/>
            <a:ext cx="8000999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3" rIns="91426" bIns="45713">
            <a:noAutofit/>
          </a:bodyPr>
          <a:lstStyle/>
          <a:p>
            <a:pPr lvl="0" algn="l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Design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: A Systematic Review &amp;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Meta-Analysis</a:t>
            </a:r>
            <a:endParaRPr lang="en-GB" sz="2800" dirty="0">
              <a:latin typeface="Times New Roman" pitchFamily="18" charset="0"/>
              <a:ea typeface="MS PGothic"/>
              <a:cs typeface="Times New Roman" pitchFamily="18" charset="0"/>
            </a:endParaRPr>
          </a:p>
          <a:p>
            <a:pPr lvl="0" algn="l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Databases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: Pub-Med, Scopus, WOS, GS</a:t>
            </a:r>
            <a:endParaRPr lang="en-GB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l">
              <a:lnSpc>
                <a:spcPct val="150000"/>
              </a:lnSpc>
              <a:buFont typeface="Wingdings"/>
              <a:buChar char=""/>
              <a:tabLst>
                <a:tab pos="4572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Inclusion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: studies reporting PCC indicators </a:t>
            </a:r>
            <a:endParaRPr lang="en-GB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l">
              <a:lnSpc>
                <a:spcPct val="150000"/>
              </a:lnSpc>
              <a:buFont typeface="Wingdings"/>
              <a:buChar char=""/>
              <a:tabLst>
                <a:tab pos="4572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Analysis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: </a:t>
            </a:r>
            <a:endParaRPr lang="en-GB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1" algn="l">
              <a:lnSpc>
                <a:spcPct val="150000"/>
              </a:lnSpc>
              <a:buFont typeface="Courier New"/>
              <a:buChar char="o"/>
              <a:tabLst>
                <a:tab pos="9144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Random-effects model</a:t>
            </a:r>
            <a:endParaRPr lang="en-GB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1" algn="l">
              <a:lnSpc>
                <a:spcPct val="150000"/>
              </a:lnSpc>
              <a:buFont typeface="Courier New"/>
              <a:buChar char="o"/>
              <a:tabLst>
                <a:tab pos="9144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Heterogeneity assessed using </a:t>
            </a:r>
            <a:r>
              <a:rPr lang="en-US" sz="2800" dirty="0" smtClean="0"/>
              <a:t>I</a:t>
            </a:r>
            <a:r>
              <a:rPr lang="en-US" sz="2800" baseline="30000" dirty="0" smtClean="0"/>
              <a:t>2 </a:t>
            </a:r>
          </a:p>
          <a:p>
            <a:pPr lvl="1" algn="l">
              <a:lnSpc>
                <a:spcPct val="150000"/>
              </a:lnSpc>
              <a:buFont typeface="Courier New"/>
              <a:buChar char="o"/>
              <a:tabLst>
                <a:tab pos="9144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Publication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bias using Egger’s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test</a:t>
            </a:r>
            <a:endParaRPr lang="en-GB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1" algn="l">
              <a:lnSpc>
                <a:spcPct val="150000"/>
              </a:lnSpc>
              <a:buFont typeface="Courier New"/>
              <a:buChar char="o"/>
              <a:tabLst>
                <a:tab pos="9144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Subgroup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analysis: healthcare type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&amp; sample size </a:t>
            </a:r>
          </a:p>
          <a:p>
            <a:pPr lvl="1" algn="l">
              <a:lnSpc>
                <a:spcPct val="150000"/>
              </a:lnSpc>
              <a:buFont typeface="Courier New"/>
              <a:buChar char="o"/>
              <a:tabLst>
                <a:tab pos="9144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Sensitivity analysis: stability &amp; robustness.</a:t>
            </a:r>
            <a:endParaRPr lang="en-GB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l">
              <a:lnSpc>
                <a:spcPct val="150000"/>
              </a:lnSpc>
              <a:buFont typeface="Wingdings"/>
              <a:buChar char=""/>
              <a:tabLst>
                <a:tab pos="4572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Quality Appraisal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: JBI critical appraisal tools</a:t>
            </a:r>
            <a:endParaRPr lang="en-GB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l">
              <a:lnSpc>
                <a:spcPct val="150000"/>
              </a:lnSpc>
              <a:buFont typeface="Wingdings"/>
              <a:buChar char=""/>
              <a:tabLst>
                <a:tab pos="4572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Outcome measures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: Overall PCC proportion &amp;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associated factors (ORs with 95% CI)</a:t>
            </a:r>
            <a:endParaRPr lang="en-GB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826037"/>
              </p:ext>
            </p:extLst>
          </p:nvPr>
        </p:nvGraphicFramePr>
        <p:xfrm>
          <a:off x="8458200" y="11887198"/>
          <a:ext cx="7772399" cy="41148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5987"/>
                <a:gridCol w="2185987"/>
                <a:gridCol w="3400425"/>
              </a:tblGrid>
              <a:tr h="52628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Factors </a:t>
                      </a:r>
                      <a:endParaRPr lang="en-GB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OR (95% CI)</a:t>
                      </a:r>
                      <a:endParaRPr lang="en-GB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Interpretation</a:t>
                      </a:r>
                      <a:endParaRPr lang="en-GB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223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Private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use</a:t>
                      </a:r>
                      <a:endParaRPr lang="en-GB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0.3(0.15-0.62)</a:t>
                      </a:r>
                      <a:endParaRPr lang="en-GB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Private utilization lowers PCC</a:t>
                      </a:r>
                      <a:endParaRPr lang="en-GB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628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Intimation </a:t>
                      </a:r>
                      <a:endParaRPr lang="en-GB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0.31(0.19-0.50)</a:t>
                      </a:r>
                      <a:endParaRPr lang="en-GB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Poor intimation lowers PCC</a:t>
                      </a:r>
                      <a:endParaRPr lang="en-GB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628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Services access</a:t>
                      </a:r>
                      <a:endParaRPr lang="en-GB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3.24(2.40-4.38)</a:t>
                      </a:r>
                      <a:endParaRPr lang="en-GB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Easy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access improves PCC</a:t>
                      </a:r>
                      <a:endParaRPr lang="en-GB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628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Cleanliness </a:t>
                      </a:r>
                      <a:endParaRPr lang="en-GB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1.90(1.35-2.67)</a:t>
                      </a:r>
                      <a:endParaRPr lang="en-GB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Cleanliness increase PCC</a:t>
                      </a:r>
                      <a:endParaRPr lang="en-GB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628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Privacy  protection</a:t>
                      </a:r>
                      <a:endParaRPr lang="en-GB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4.67(1.7-12.85)</a:t>
                      </a:r>
                      <a:endParaRPr lang="en-GB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Strongly influences PCC</a:t>
                      </a:r>
                      <a:endParaRPr lang="en-GB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112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Medication information</a:t>
                      </a:r>
                      <a:endParaRPr lang="en-GB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2.27(1.95-3.78)</a:t>
                      </a:r>
                      <a:endParaRPr lang="en-GB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Information-sharing enhances PCC</a:t>
                      </a:r>
                      <a:endParaRPr lang="en-GB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Text Box 23">
            <a:extLst>
              <a:ext uri="{FF2B5EF4-FFF2-40B4-BE49-F238E27FC236}">
                <a16:creationId xmlns="" xmlns:a16="http://schemas.microsoft.com/office/drawing/2014/main" xmlns:lc="http://schemas.openxmlformats.org/drawingml/2006/lockedCanvas" id="{A7335FDA-A50B-6AF8-A147-8BF92B53F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9144000"/>
            <a:ext cx="8001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3" rIns="91426" bIns="45713">
            <a:noAutofit/>
          </a:bodyPr>
          <a:lstStyle/>
          <a:p>
            <a:pPr marL="342900" indent="-342900" algn="l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Pooled 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PCC level: overall: 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58.33% (95% 54.52-62.15)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 heterogeneity 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/>
              <a:t>I</a:t>
            </a:r>
            <a:r>
              <a:rPr lang="en-US" sz="2800" baseline="30000" dirty="0"/>
              <a:t>2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=93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%, P=0.00)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Subgroup analysis: large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small SS (63.49%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54.5%) &amp; maternal care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curative care (61.19%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53.3%)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Major Factors Associated with PCC</a:t>
            </a:r>
            <a:endParaRPr lang="en-US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21939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21939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2305</TotalTime>
  <Words>399</Words>
  <Application>Microsoft Office PowerPoint</Application>
  <PresentationFormat>Custom</PresentationFormat>
  <Paragraphs>56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SciFor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Posters1st</dc:creator>
  <cp:lastModifiedBy>user</cp:lastModifiedBy>
  <cp:revision>256</cp:revision>
  <dcterms:created xsi:type="dcterms:W3CDTF">2003-12-17T18:44:28Z</dcterms:created>
  <dcterms:modified xsi:type="dcterms:W3CDTF">2025-11-18T11:15:31Z</dcterms:modified>
</cp:coreProperties>
</file>