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147376742" r:id="rId2"/>
    <p:sldId id="1107" r:id="rId3"/>
    <p:sldId id="2147474451" r:id="rId4"/>
    <p:sldId id="2147474462" r:id="rId5"/>
    <p:sldId id="2147474459" r:id="rId6"/>
    <p:sldId id="2147474452" r:id="rId7"/>
    <p:sldId id="2147474453" r:id="rId8"/>
    <p:sldId id="2147474454" r:id="rId9"/>
    <p:sldId id="2147474457" r:id="rId10"/>
    <p:sldId id="2147474458" r:id="rId11"/>
    <p:sldId id="2147474455" r:id="rId12"/>
    <p:sldId id="2147474456" r:id="rId13"/>
    <p:sldId id="2147376067" r:id="rId14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FF9F"/>
    <a:srgbClr val="19FF81"/>
    <a:srgbClr val="A17507"/>
    <a:srgbClr val="F7C547"/>
    <a:srgbClr val="D86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606" y="186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xmlns="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33002" y="3657600"/>
            <a:ext cx="6335595" cy="11464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Simegn Sendek (PhD) </a:t>
            </a:r>
            <a:endParaRPr lang="en-US" dirty="0">
              <a:solidFill>
                <a:srgbClr val="66FF66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19FF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Gondar</a:t>
            </a:r>
            <a:endParaRPr lang="en-US" b="1" dirty="0">
              <a:solidFill>
                <a:srgbClr val="19FF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5162842"/>
            <a:ext cx="12029089" cy="17116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Theme: Translating Research into Action: Strengthening Public Health Systems in Crisis-Affected Settings </a:t>
            </a:r>
          </a:p>
          <a:p>
            <a:pPr algn="ctr">
              <a:lnSpc>
                <a:spcPct val="100000"/>
              </a:lnSpc>
            </a:pP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1" y="1468932"/>
            <a:ext cx="125905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Thriving despite Adversities: 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Building Resilience of Children through School-Based Mental Health Intervention in War Situations  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</a:t>
            </a:r>
            <a:r>
              <a:rPr lang="en-US" sz="3200" dirty="0" smtClean="0"/>
              <a:t>…(</a:t>
            </a:r>
            <a:r>
              <a:rPr lang="en-US" sz="3200" dirty="0"/>
              <a:t>3/3)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128083"/>
            <a:ext cx="12571873" cy="6154712"/>
          </a:xfrm>
        </p:spPr>
        <p:txBody>
          <a:bodyPr>
            <a:noAutofit/>
          </a:bodyPr>
          <a:lstStyle/>
          <a:p>
            <a:pPr marL="338138" indent="-338138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sym typeface="Wingdings 2"/>
              </a:rPr>
              <a:t></a:t>
            </a:r>
            <a:r>
              <a:rPr lang="en-US" sz="2800" dirty="0" smtClean="0"/>
              <a:t>The </a:t>
            </a:r>
            <a:r>
              <a:rPr lang="en-US" sz="2800" dirty="0"/>
              <a:t>intervention results revealed that the experimental </a:t>
            </a:r>
            <a:r>
              <a:rPr lang="en-US" sz="2800" dirty="0" smtClean="0"/>
              <a:t>group  scored </a:t>
            </a:r>
            <a:r>
              <a:rPr lang="en-US" sz="2800" dirty="0"/>
              <a:t>statistically significant higher mean score than control group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indent="-39370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sym typeface="Wingdings 2"/>
              </a:rPr>
              <a:t></a:t>
            </a:r>
            <a:r>
              <a:rPr lang="en-US" sz="2800" dirty="0">
                <a:sym typeface="Wingdings 2"/>
              </a:rPr>
              <a:t> </a:t>
            </a:r>
            <a:r>
              <a:rPr lang="en-US" sz="2800" dirty="0"/>
              <a:t>There is no significant gender and school type (government/private) difference on children’s resilience skills before and after intervention. 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781459"/>
              </p:ext>
            </p:extLst>
          </p:nvPr>
        </p:nvGraphicFramePr>
        <p:xfrm>
          <a:off x="-1" y="2813543"/>
          <a:ext cx="12694922" cy="3052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0138"/>
                <a:gridCol w="1584037"/>
                <a:gridCol w="1584037"/>
                <a:gridCol w="1357745"/>
                <a:gridCol w="1357745"/>
                <a:gridCol w="1018310"/>
                <a:gridCol w="1244600"/>
                <a:gridCol w="1018310"/>
              </a:tblGrid>
              <a:tr h="11394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             Variable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 gridSpan="2">
                  <a:txBody>
                    <a:bodyPr/>
                    <a:lstStyle/>
                    <a:p>
                      <a:pPr marL="0" marR="0" indent="-685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Experimental Group </a:t>
                      </a:r>
                      <a:endParaRPr lang="en-US" sz="2400">
                        <a:effectLst/>
                        <a:latin typeface="+mj-lt"/>
                      </a:endParaRPr>
                    </a:p>
                    <a:p>
                      <a:pPr marL="0" marR="0" indent="-685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(N = 104)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-685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Control Group 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  <a:p>
                      <a:pPr marL="0" marR="0" indent="-685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(N = 101)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j-lt"/>
                        </a:rPr>
                        <a:t>df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t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Sig.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</a:tr>
              <a:tr h="476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M 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SD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M 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SD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5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Pre-intervention Score  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27.11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4.68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28.19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4.86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203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-1.62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.11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</a:tr>
              <a:tr h="66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Post-intervention Score 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29.86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4.22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28.08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4.95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203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j-lt"/>
                        </a:rPr>
                        <a:t>2.77</a:t>
                      </a:r>
                      <a:endParaRPr lang="en-US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.01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6009" marR="96009" marT="0" marB="0"/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9396" y="2268248"/>
            <a:ext cx="12243916" cy="5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564" tIns="58782" rIns="117564" bIns="58782" anchor="ctr">
            <a:spAutoFit/>
          </a:bodyPr>
          <a:lstStyle/>
          <a:p>
            <a:pPr algn="just">
              <a:defRPr/>
            </a:pPr>
            <a:r>
              <a:rPr lang="en-US" sz="2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Changes in Children</a:t>
            </a:r>
            <a:r>
              <a:rPr lang="en-US" sz="2600" b="1" i="1" dirty="0"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Resilience Scores across the Experimental and Control Groups 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416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Conclusions and Recommendations…(1/1)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591" y="1226559"/>
            <a:ext cx="12571873" cy="60280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/>
              <a:t>Majority of children experience mild to moderate mental health problems including depression, anxiety and stress.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/>
              <a:t>School-based mental health intervention constituting soft skills trainings on self-discovery, mind set development, self-efficacy, emotion regulation, problem solving, and social skills significantly increase the resilience of children.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00" dirty="0"/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/>
              <a:t>Thus, it is recommended that:  </a:t>
            </a:r>
          </a:p>
          <a:p>
            <a:pPr marL="633413" indent="-293688">
              <a:buNone/>
              <a:defRPr/>
            </a:pPr>
            <a:r>
              <a:rPr lang="en-US" sz="2800" dirty="0"/>
              <a:t> - Professionals, </a:t>
            </a:r>
            <a:r>
              <a:rPr lang="en-US" sz="2800" dirty="0" smtClean="0"/>
              <a:t>education </a:t>
            </a:r>
            <a:r>
              <a:rPr lang="en-US" sz="2800" dirty="0"/>
              <a:t>offices and organizations working on children should design strategies to strengthen school-based interventions aiming enhance resilience of children.  </a:t>
            </a:r>
          </a:p>
          <a:p>
            <a:pPr marL="633413" indent="-293688">
              <a:buNone/>
              <a:defRPr/>
            </a:pPr>
            <a:endParaRPr lang="en-US" sz="100" dirty="0"/>
          </a:p>
          <a:p>
            <a:pPr marL="633413" indent="-293688">
              <a:buNone/>
              <a:defRPr/>
            </a:pPr>
            <a:r>
              <a:rPr lang="en-US" sz="2800" dirty="0"/>
              <a:t>-  Schools should allocate time for resilience-enhancing intervention programs either by integrating in the regular classes or providing it in the weekends aiming to boost children’s psychological strength.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11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349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AEAE5F-14B2-3823-8615-F8AEF9BD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093E9-EAEC-ABA3-9384-4F253620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Acknowledgements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6346AF-274D-5EAE-FDBC-31D42739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0326" y="1519310"/>
            <a:ext cx="8750984" cy="54109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University of Gondar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School directors and unit leaders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Research participants 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Amhara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Public Health Institute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F9D31A-ACE8-2C51-313D-70B2544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D4EB1-B35C-4A07-6216-7AFE35BD1658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090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13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0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</a:t>
            </a:r>
            <a:r>
              <a:rPr lang="en-US" sz="3200" dirty="0" smtClean="0"/>
              <a:t>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Rationales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23889"/>
            <a:ext cx="12571873" cy="58802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Childhood is a critical period of:  </a:t>
            </a:r>
          </a:p>
          <a:p>
            <a:pPr marL="914400" indent="-457200">
              <a:buFont typeface="Wingdings" pitchFamily="2" charset="2"/>
              <a:buChar char="C"/>
              <a:defRPr/>
            </a:pPr>
            <a:r>
              <a:rPr lang="en-US" dirty="0">
                <a:solidFill>
                  <a:srgbClr val="7030A0"/>
                </a:solidFill>
              </a:rPr>
              <a:t>foundational</a:t>
            </a:r>
            <a:r>
              <a:rPr lang="en-US" dirty="0"/>
              <a:t> architecture/formative stage.  </a:t>
            </a:r>
          </a:p>
          <a:p>
            <a:pPr marL="914400" indent="-457200">
              <a:buFont typeface="Wingdings" pitchFamily="2" charset="2"/>
              <a:buChar char="C"/>
              <a:defRPr/>
            </a:pPr>
            <a:endParaRPr lang="en-US" sz="500" dirty="0"/>
          </a:p>
          <a:p>
            <a:pPr marL="914400" indent="-457200">
              <a:buFont typeface="Wingdings" pitchFamily="2" charset="2"/>
              <a:buChar char="C"/>
              <a:defRPr/>
            </a:pPr>
            <a:r>
              <a:rPr lang="en-US" dirty="0">
                <a:solidFill>
                  <a:srgbClr val="7030A0"/>
                </a:solidFill>
              </a:rPr>
              <a:t>fast changes </a:t>
            </a:r>
            <a:r>
              <a:rPr lang="en-US" dirty="0"/>
              <a:t>in multifaceted developmental dimensions. </a:t>
            </a:r>
          </a:p>
          <a:p>
            <a:pPr marL="914400" indent="-457200">
              <a:buFont typeface="Wingdings" pitchFamily="2" charset="2"/>
              <a:buChar char="C"/>
              <a:defRPr/>
            </a:pPr>
            <a:endParaRPr lang="en-US" sz="500" dirty="0"/>
          </a:p>
          <a:p>
            <a:pPr marL="914400" indent="-457200">
              <a:buFont typeface="Wingdings" pitchFamily="2" charset="2"/>
              <a:buChar char="C"/>
              <a:defRPr/>
            </a:pPr>
            <a:r>
              <a:rPr lang="en-US" dirty="0"/>
              <a:t>abundant </a:t>
            </a:r>
            <a:r>
              <a:rPr lang="en-US" dirty="0">
                <a:solidFill>
                  <a:srgbClr val="7030A0"/>
                </a:solidFill>
              </a:rPr>
              <a:t>opportunity</a:t>
            </a:r>
            <a:r>
              <a:rPr lang="en-US" dirty="0"/>
              <a:t> and/or great </a:t>
            </a:r>
            <a:r>
              <a:rPr lang="en-US" dirty="0">
                <a:solidFill>
                  <a:srgbClr val="7030A0"/>
                </a:solidFill>
              </a:rPr>
              <a:t>susceptibility.</a:t>
            </a:r>
          </a:p>
          <a:p>
            <a:pPr marL="457200" indent="0">
              <a:buFontTx/>
              <a:buNone/>
              <a:defRPr/>
            </a:pPr>
            <a:r>
              <a:rPr lang="en-US" sz="1000" dirty="0"/>
              <a:t> </a:t>
            </a:r>
            <a:endParaRPr lang="en-US" sz="800" dirty="0"/>
          </a:p>
          <a:p>
            <a:pPr marL="914400" indent="-457200">
              <a:buFont typeface="Wingdings" pitchFamily="2" charset="2"/>
              <a:buChar char="C"/>
              <a:defRPr/>
            </a:pPr>
            <a:r>
              <a:rPr lang="en-US" dirty="0"/>
              <a:t>long-lasting profound </a:t>
            </a:r>
            <a:r>
              <a:rPr lang="en-US" dirty="0" err="1">
                <a:solidFill>
                  <a:srgbClr val="7030A0"/>
                </a:solidFill>
              </a:rPr>
              <a:t>promotive</a:t>
            </a:r>
            <a:r>
              <a:rPr lang="en-US" dirty="0">
                <a:solidFill>
                  <a:srgbClr val="7030A0"/>
                </a:solidFill>
              </a:rPr>
              <a:t> or destructive </a:t>
            </a:r>
            <a:r>
              <a:rPr lang="en-US" dirty="0"/>
              <a:t>effect on children overall development in the later years </a:t>
            </a:r>
            <a:r>
              <a:rPr lang="en-US" sz="2400" dirty="0"/>
              <a:t>(</a:t>
            </a:r>
            <a:r>
              <a:rPr lang="en-US" sz="2400" dirty="0" err="1"/>
              <a:t>Nemiro</a:t>
            </a:r>
            <a:r>
              <a:rPr lang="en-US" sz="2400" dirty="0"/>
              <a:t>, </a:t>
            </a:r>
            <a:r>
              <a:rPr lang="en-US" sz="2400" dirty="0" err="1"/>
              <a:t>Hijazi</a:t>
            </a:r>
            <a:r>
              <a:rPr lang="en-US" sz="2400" dirty="0"/>
              <a:t>, O’Connell, Coetzee &amp; Snider, 2022).</a:t>
            </a:r>
          </a:p>
          <a:p>
            <a:pPr marL="914400" indent="-457200">
              <a:buFont typeface="Wingdings" pitchFamily="2" charset="2"/>
              <a:buChar char="C"/>
              <a:defRPr/>
            </a:pPr>
            <a:endParaRPr lang="en-US" sz="600" dirty="0"/>
          </a:p>
          <a:p>
            <a:pPr marL="914400" indent="-457200">
              <a:buFont typeface="Wingdings" pitchFamily="2" charset="2"/>
              <a:buChar char="C"/>
              <a:defRPr/>
            </a:pPr>
            <a:r>
              <a:rPr lang="en-US" sz="2800" dirty="0"/>
              <a:t>Children need </a:t>
            </a:r>
            <a:r>
              <a:rPr lang="en-US" sz="2800" dirty="0">
                <a:solidFill>
                  <a:srgbClr val="7030A0"/>
                </a:solidFill>
              </a:rPr>
              <a:t>safe, stable &amp; nurturing </a:t>
            </a:r>
            <a:r>
              <a:rPr lang="en-US" sz="2800" dirty="0"/>
              <a:t>environment for healthy development in all dimensions. 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1850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</a:t>
            </a:r>
            <a:r>
              <a:rPr lang="en-US" sz="3200" dirty="0" smtClean="0"/>
              <a:t>…(2/3)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153551"/>
            <a:ext cx="12571873" cy="5950634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50" b="1" dirty="0">
                <a:solidFill>
                  <a:srgbClr val="C00000"/>
                </a:solidFill>
              </a:rPr>
              <a:t>Mental health problems among children  (Prevalence</a:t>
            </a:r>
            <a:r>
              <a:rPr lang="en-US" sz="2750" b="1" dirty="0" smtClean="0">
                <a:solidFill>
                  <a:srgbClr val="C00000"/>
                </a:solidFill>
              </a:rPr>
              <a:t>)</a:t>
            </a:r>
            <a:endParaRPr lang="en-US" sz="1000" dirty="0"/>
          </a:p>
          <a:p>
            <a:pPr>
              <a:buFont typeface="Wingdings" pitchFamily="2" charset="2"/>
              <a:buChar char="F"/>
              <a:defRPr/>
            </a:pPr>
            <a:r>
              <a:rPr lang="en-US" sz="2800" dirty="0">
                <a:solidFill>
                  <a:srgbClr val="7030A0"/>
                </a:solidFill>
              </a:rPr>
              <a:t>natural and man-made </a:t>
            </a:r>
            <a:r>
              <a:rPr lang="en-US" sz="2800" dirty="0"/>
              <a:t>adverse conditions disturb the public order that hinder children’s normal development. </a:t>
            </a:r>
            <a:endParaRPr lang="en-US" sz="2800" dirty="0" smtClean="0"/>
          </a:p>
          <a:p>
            <a:pPr>
              <a:buFont typeface="Wingdings" pitchFamily="2" charset="2"/>
              <a:buChar char="F"/>
              <a:defRPr/>
            </a:pPr>
            <a:endParaRPr lang="en-US" sz="400" dirty="0"/>
          </a:p>
          <a:p>
            <a:pPr>
              <a:buFont typeface="Wingdings" pitchFamily="2" charset="2"/>
              <a:buChar char="F"/>
              <a:defRPr/>
            </a:pPr>
            <a:r>
              <a:rPr lang="en-US" sz="2800" dirty="0"/>
              <a:t>Exposure to war and conflict have lasting detrimental impacts on </a:t>
            </a:r>
            <a:r>
              <a:rPr lang="en-US" sz="2800" dirty="0">
                <a:solidFill>
                  <a:srgbClr val="7030A0"/>
                </a:solidFill>
              </a:rPr>
              <a:t>mental </a:t>
            </a:r>
            <a:r>
              <a:rPr lang="en-US" sz="2800" dirty="0" smtClean="0">
                <a:solidFill>
                  <a:srgbClr val="7030A0"/>
                </a:solidFill>
              </a:rPr>
              <a:t> health </a:t>
            </a:r>
            <a:r>
              <a:rPr lang="en-US" sz="2800" dirty="0">
                <a:solidFill>
                  <a:srgbClr val="7030A0"/>
                </a:solidFill>
              </a:rPr>
              <a:t>and resilience </a:t>
            </a:r>
            <a:r>
              <a:rPr lang="en-US" sz="2800" dirty="0"/>
              <a:t>outcomes of children </a:t>
            </a:r>
            <a:r>
              <a:rPr lang="en-US" sz="2400" dirty="0"/>
              <a:t>(</a:t>
            </a:r>
            <a:r>
              <a:rPr lang="en-US" sz="2400" dirty="0" err="1"/>
              <a:t>Nemiro</a:t>
            </a:r>
            <a:r>
              <a:rPr lang="en-US" sz="2400" dirty="0"/>
              <a:t> et al., 2022; UNICEF, 2024</a:t>
            </a:r>
            <a:r>
              <a:rPr lang="en-US" sz="2400" dirty="0" smtClean="0"/>
              <a:t>).</a:t>
            </a:r>
          </a:p>
          <a:p>
            <a:pPr>
              <a:buFont typeface="Wingdings" pitchFamily="2" charset="2"/>
              <a:buChar char="F"/>
              <a:defRPr/>
            </a:pPr>
            <a:endParaRPr lang="en-US" sz="400" dirty="0"/>
          </a:p>
          <a:p>
            <a:pPr>
              <a:buFont typeface="Wingdings" pitchFamily="2" charset="2"/>
              <a:buChar char="F"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one </a:t>
            </a:r>
            <a:r>
              <a:rPr lang="en-US" sz="2800" dirty="0">
                <a:solidFill>
                  <a:srgbClr val="7030A0"/>
                </a:solidFill>
              </a:rPr>
              <a:t>in </a:t>
            </a:r>
            <a:r>
              <a:rPr lang="en-US" sz="2800" dirty="0" smtClean="0">
                <a:solidFill>
                  <a:srgbClr val="7030A0"/>
                </a:solidFill>
              </a:rPr>
              <a:t>8-10 children </a:t>
            </a:r>
            <a:r>
              <a:rPr lang="en-US" sz="2800" dirty="0"/>
              <a:t>met the criteria of mental health problems, </a:t>
            </a:r>
          </a:p>
          <a:p>
            <a:pPr marL="682625" indent="-219075">
              <a:buFontTx/>
              <a:buChar char="-"/>
              <a:defRPr/>
            </a:pPr>
            <a:r>
              <a:rPr lang="en-US" sz="2400" dirty="0">
                <a:solidFill>
                  <a:srgbClr val="7030A0"/>
                </a:solidFill>
              </a:rPr>
              <a:t>half </a:t>
            </a:r>
            <a:r>
              <a:rPr lang="en-US" sz="2400" dirty="0"/>
              <a:t>of the problems emerge before the </a:t>
            </a:r>
            <a:r>
              <a:rPr lang="en-US" sz="2400" dirty="0">
                <a:solidFill>
                  <a:srgbClr val="7030A0"/>
                </a:solidFill>
              </a:rPr>
              <a:t>age of 14 years </a:t>
            </a:r>
            <a:r>
              <a:rPr lang="en-US" sz="2400" dirty="0" smtClean="0"/>
              <a:t>(</a:t>
            </a:r>
            <a:r>
              <a:rPr lang="en-US" sz="2400" dirty="0" err="1"/>
              <a:t>Collishaw</a:t>
            </a:r>
            <a:r>
              <a:rPr lang="en-US" sz="2400" dirty="0"/>
              <a:t> &amp; Sellers, 2020). </a:t>
            </a:r>
            <a:endParaRPr lang="en-US" sz="2400" dirty="0" smtClean="0"/>
          </a:p>
          <a:p>
            <a:pPr marL="463550" indent="0">
              <a:buNone/>
              <a:defRPr/>
            </a:pPr>
            <a:endParaRPr lang="en-US" sz="1050" dirty="0"/>
          </a:p>
          <a:p>
            <a:pPr>
              <a:buFont typeface="Wingdings 2" pitchFamily="18" charset="2"/>
              <a:buChar char="E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EU </a:t>
            </a:r>
            <a:r>
              <a:rPr lang="en-US" sz="2800" dirty="0">
                <a:solidFill>
                  <a:srgbClr val="C00000"/>
                </a:solidFill>
              </a:rPr>
              <a:t>member countries: </a:t>
            </a:r>
            <a:r>
              <a:rPr lang="en-US" sz="2800" dirty="0"/>
              <a:t>11.2 million (13%) of children in 2019 </a:t>
            </a:r>
            <a:r>
              <a:rPr lang="en-US" sz="2400" dirty="0"/>
              <a:t>(UNICEF (2024). </a:t>
            </a:r>
            <a:endParaRPr lang="en-US" sz="2400" dirty="0" smtClean="0"/>
          </a:p>
          <a:p>
            <a:pPr>
              <a:buFont typeface="Wingdings 2" pitchFamily="18" charset="2"/>
              <a:buChar char="E"/>
              <a:defRPr/>
            </a:pPr>
            <a:endParaRPr lang="en-US" sz="600" dirty="0"/>
          </a:p>
          <a:p>
            <a:pPr>
              <a:buFont typeface="Wingdings 2" pitchFamily="18" charset="2"/>
              <a:buChar char="E"/>
              <a:defRPr/>
            </a:pPr>
            <a:r>
              <a:rPr lang="en-US" sz="2800" dirty="0">
                <a:solidFill>
                  <a:srgbClr val="C00000"/>
                </a:solidFill>
              </a:rPr>
              <a:t>Sub-Saharan Africa: </a:t>
            </a:r>
            <a:r>
              <a:rPr lang="en-US" sz="2800" dirty="0"/>
              <a:t>one in every seven children (Adam et al., 2022</a:t>
            </a:r>
            <a:r>
              <a:rPr lang="en-US" sz="2800" dirty="0" smtClean="0"/>
              <a:t>).</a:t>
            </a:r>
          </a:p>
          <a:p>
            <a:pPr>
              <a:buFont typeface="Wingdings 2" pitchFamily="18" charset="2"/>
              <a:buChar char="E"/>
              <a:defRPr/>
            </a:pPr>
            <a:endParaRPr lang="en-US" sz="700" dirty="0"/>
          </a:p>
          <a:p>
            <a:pPr>
              <a:buFont typeface="Wingdings 2" pitchFamily="18" charset="2"/>
              <a:buChar char="E"/>
              <a:defRPr/>
            </a:pPr>
            <a:r>
              <a:rPr lang="en-US" sz="2800" dirty="0">
                <a:solidFill>
                  <a:srgbClr val="C00000"/>
                </a:solidFill>
              </a:rPr>
              <a:t>Ethiopia: </a:t>
            </a:r>
            <a:r>
              <a:rPr lang="en-US" sz="2800" dirty="0"/>
              <a:t>26.25% children (</a:t>
            </a:r>
            <a:r>
              <a:rPr lang="en-US" sz="2800" dirty="0" err="1"/>
              <a:t>Kalkidan</a:t>
            </a:r>
            <a:r>
              <a:rPr lang="en-US" sz="2800" dirty="0"/>
              <a:t> et al., 2023). </a:t>
            </a:r>
          </a:p>
          <a:p>
            <a:pPr>
              <a:buFont typeface="Wingdings" pitchFamily="2" charset="2"/>
              <a:buChar char="F"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4198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</a:t>
            </a:r>
            <a:r>
              <a:rPr lang="en-US" sz="3200" dirty="0" smtClean="0"/>
              <a:t>…(3/3)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The role of Schools: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7030A0"/>
                </a:solidFill>
              </a:rPr>
              <a:t>schools are ideal places </a:t>
            </a:r>
            <a:r>
              <a:rPr lang="en-US" dirty="0"/>
              <a:t>to easily avail mental health services encompassing promotion and prevention </a:t>
            </a:r>
            <a:r>
              <a:rPr lang="en-US" sz="2400" dirty="0"/>
              <a:t>(</a:t>
            </a:r>
            <a:r>
              <a:rPr lang="en-US" sz="2400" dirty="0" err="1"/>
              <a:t>Fazel</a:t>
            </a:r>
            <a:r>
              <a:rPr lang="en-US" sz="2400" dirty="0"/>
              <a:t> et al., 2014; </a:t>
            </a:r>
            <a:r>
              <a:rPr lang="en-US" sz="2400" dirty="0" err="1"/>
              <a:t>Natnael</a:t>
            </a:r>
            <a:r>
              <a:rPr lang="en-US" sz="2400" dirty="0"/>
              <a:t>, 2023; WHO, 2007) </a:t>
            </a:r>
            <a:r>
              <a:rPr lang="en-US" dirty="0"/>
              <a:t>aiming to build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resilience</a:t>
            </a:r>
            <a:r>
              <a:rPr lang="en-US" dirty="0"/>
              <a:t> </a:t>
            </a:r>
            <a:r>
              <a:rPr lang="en-US" sz="2400" dirty="0"/>
              <a:t>(National Mental Health Commission, 2021).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1400" dirty="0"/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for every </a:t>
            </a:r>
            <a:r>
              <a:rPr lang="en-US" dirty="0">
                <a:solidFill>
                  <a:srgbClr val="7030A0"/>
                </a:solidFill>
              </a:rPr>
              <a:t>$1 investment </a:t>
            </a:r>
            <a:r>
              <a:rPr lang="en-US" dirty="0"/>
              <a:t>on school-based mental resilience programs produce </a:t>
            </a:r>
            <a:r>
              <a:rPr lang="en-US" dirty="0">
                <a:solidFill>
                  <a:srgbClr val="7030A0"/>
                </a:solidFill>
              </a:rPr>
              <a:t>$21.5 return </a:t>
            </a:r>
            <a:r>
              <a:rPr lang="en-US" sz="2400" dirty="0"/>
              <a:t>(UNICEF, 2022). </a:t>
            </a:r>
            <a:endParaRPr lang="en-US" dirty="0"/>
          </a:p>
          <a:p>
            <a:pPr>
              <a:buFont typeface="Wingdings" pitchFamily="2" charset="2"/>
              <a:buChar char="ü"/>
              <a:defRPr/>
            </a:pPr>
            <a:endParaRPr lang="en-US" sz="1400" dirty="0"/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School-based mental health promotion and prevention improve psychological wellbeing for children with prolonged exposure to conﬂicts, war, and forced displacement related crisis </a:t>
            </a:r>
            <a:r>
              <a:rPr lang="en-US" sz="2400" dirty="0"/>
              <a:t>(UNICEF, 2022). 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228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A65976-F216-DC3B-5B9F-2446A28A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EE8AC-1644-068A-1475-FC2AE3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Rational…(</a:t>
            </a:r>
            <a:r>
              <a:rPr lang="en-US" sz="3200" dirty="0"/>
              <a:t>1/1)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8BA7B-B966-6A0B-AE20-39BCF41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151563"/>
            <a:ext cx="12697771" cy="61312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C00000"/>
                </a:solidFill>
              </a:rPr>
              <a:t>Existing Gaps </a:t>
            </a:r>
          </a:p>
          <a:p>
            <a:pPr marL="627063" indent="-627063"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.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neglect and de-emphasis </a:t>
            </a:r>
            <a:r>
              <a:rPr lang="en-US" sz="2800" dirty="0"/>
              <a:t>of children's mental health though they are living and learning in disturbing war situation.   </a:t>
            </a:r>
            <a:endParaRPr lang="en-US" sz="900" dirty="0"/>
          </a:p>
          <a:p>
            <a:pPr marL="969962">
              <a:buFont typeface="Wingdings" pitchFamily="2" charset="2"/>
              <a:buChar char="Ä"/>
              <a:defRPr/>
            </a:pPr>
            <a:r>
              <a:rPr lang="en-US" sz="2400" dirty="0"/>
              <a:t>late treatment becomes long-term, more invasive and expensive.  </a:t>
            </a:r>
            <a:endParaRPr lang="en-US" sz="100" dirty="0"/>
          </a:p>
          <a:p>
            <a:pPr marL="573088" indent="-573088"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.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 </a:t>
            </a:r>
            <a:r>
              <a:rPr lang="en-US" sz="2800" dirty="0"/>
              <a:t>mental health services for children seem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visible in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primary schools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dirty="0"/>
              <a:t> </a:t>
            </a:r>
            <a:endParaRPr lang="en-US" sz="100" dirty="0"/>
          </a:p>
          <a:p>
            <a:pPr marL="1079500">
              <a:buFont typeface="Wingdings" pitchFamily="2" charset="2"/>
              <a:buChar char="Ä"/>
              <a:defRPr/>
            </a:pPr>
            <a:r>
              <a:rPr lang="en-US" sz="2400" dirty="0"/>
              <a:t>too little attention to respond to children’s mental health &amp; wellbeing in education settings (UNICEF, 2022). </a:t>
            </a:r>
          </a:p>
          <a:p>
            <a:pPr marL="1079500">
              <a:buFont typeface="Wingdings" pitchFamily="2" charset="2"/>
              <a:buChar char="Ä"/>
              <a:defRPr/>
            </a:pPr>
            <a:r>
              <a:rPr lang="en-US" sz="2400" dirty="0"/>
              <a:t>teachers do not get MHL access (Cortes, 2023) to support children timely (</a:t>
            </a:r>
            <a:r>
              <a:rPr lang="en-US" sz="2400" dirty="0" err="1"/>
              <a:t>Reinke</a:t>
            </a:r>
            <a:r>
              <a:rPr lang="en-US" sz="2400" dirty="0"/>
              <a:t> et al., 2011). </a:t>
            </a:r>
            <a:r>
              <a:rPr lang="en-US" sz="2400" dirty="0">
                <a:sym typeface="Wingdings 2"/>
              </a:rPr>
              <a:t> </a:t>
            </a:r>
            <a:endParaRPr lang="en-US" sz="2400" dirty="0"/>
          </a:p>
          <a:p>
            <a:pPr marL="573088" indent="-573088">
              <a:buFont typeface="Arial" pitchFamily="34" charset="0"/>
              <a:buNone/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.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limited empirical evidences </a:t>
            </a:r>
            <a:r>
              <a:rPr lang="en-US" sz="2800" dirty="0"/>
              <a:t>on child mental health and resilience outcomes.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sym typeface="Wingdings"/>
              </a:rPr>
              <a:t>         </a:t>
            </a:r>
            <a:r>
              <a:rPr lang="en-US" sz="2400" dirty="0">
                <a:sym typeface="Wingdings"/>
              </a:rPr>
              <a:t>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sym typeface="Wingdings"/>
              </a:rPr>
              <a:t> </a:t>
            </a:r>
            <a:r>
              <a:rPr lang="en-US" sz="2400" dirty="0">
                <a:sym typeface="Wingdings"/>
              </a:rPr>
              <a:t>…. particularly </a:t>
            </a:r>
            <a:r>
              <a:rPr lang="en-US" sz="2400" dirty="0"/>
              <a:t>from lower and middle income countries </a:t>
            </a:r>
            <a:r>
              <a:rPr lang="en-US" sz="2400" dirty="0" smtClean="0"/>
              <a:t>(</a:t>
            </a:r>
            <a:r>
              <a:rPr lang="en-US" sz="2400" dirty="0" err="1"/>
              <a:t>Collishaw</a:t>
            </a:r>
            <a:r>
              <a:rPr lang="en-US" sz="2400" dirty="0"/>
              <a:t> &amp; Sellers, 2020). 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4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/>
              <a:t>Thus, the current research aims to examine the status of children’s mental health and impact of soft skills training intervention on their resilience.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EA275F-F99D-02C3-22BC-2E453ADC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D9FC87-94D3-0197-9ADE-08E14B4E43E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0551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5"/>
            <a:ext cx="12571873" cy="6028099"/>
          </a:xfrm>
        </p:spPr>
        <p:txBody>
          <a:bodyPr>
            <a:noAutofit/>
          </a:bodyPr>
          <a:lstStyle/>
          <a:p>
            <a:pPr marL="406400" indent="-406400">
              <a:buFontTx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Study Area: </a:t>
            </a:r>
            <a:r>
              <a:rPr lang="en-US" sz="2800" dirty="0"/>
              <a:t>Gondar City, primary schools.  </a:t>
            </a:r>
          </a:p>
          <a:p>
            <a:pPr marL="406400" indent="-406400">
              <a:buFontTx/>
              <a:buNone/>
              <a:defRPr/>
            </a:pPr>
            <a:r>
              <a:rPr lang="en-US" sz="2800" dirty="0"/>
              <a:t>       - to reach larger number of children that overcome   </a:t>
            </a:r>
          </a:p>
          <a:p>
            <a:pPr marL="406400" indent="-406400">
              <a:buFontTx/>
              <a:buNone/>
              <a:defRPr/>
            </a:pPr>
            <a:r>
              <a:rPr lang="en-US" sz="2800" dirty="0"/>
              <a:t>         barriers of location, time and stigma (O’Reilly et al., 2018). </a:t>
            </a:r>
            <a:endParaRPr lang="en-US" sz="2800" b="1" dirty="0">
              <a:solidFill>
                <a:srgbClr val="FFFF00"/>
              </a:solidFill>
              <a:cs typeface="Times New Roman" pitchFamily="18" charset="0"/>
            </a:endParaRPr>
          </a:p>
          <a:p>
            <a:pPr marL="406400" indent="-406400">
              <a:buFontTx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Approach &amp; Design: </a:t>
            </a:r>
            <a:r>
              <a:rPr lang="en-US" sz="2800" dirty="0"/>
              <a:t>quantitative research approach with cluster randomized controlled trial design.</a:t>
            </a:r>
          </a:p>
          <a:p>
            <a:pPr marL="406400" indent="-406400">
              <a:buFontTx/>
              <a:buNone/>
              <a:defRPr/>
            </a:pPr>
            <a:r>
              <a:rPr lang="en-US" sz="2800" b="1" dirty="0">
                <a:solidFill>
                  <a:srgbClr val="0CEDF8"/>
                </a:solidFill>
                <a:cs typeface="Times New Roman" pitchFamily="18" charset="0"/>
              </a:rPr>
              <a:t>Phases </a:t>
            </a:r>
            <a:r>
              <a:rPr lang="en-US" sz="2800" dirty="0">
                <a:cs typeface="Times New Roman" pitchFamily="18" charset="0"/>
              </a:rPr>
              <a:t>(baseline…. intervention…. post) </a:t>
            </a:r>
          </a:p>
          <a:p>
            <a:pPr marL="406400" indent="-406400">
              <a:buFontTx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Sample: </a:t>
            </a:r>
            <a:r>
              <a:rPr lang="en-US" sz="2800" dirty="0"/>
              <a:t>205 children selected through cluster random sampling.  </a:t>
            </a:r>
          </a:p>
          <a:p>
            <a:pPr marL="406400" indent="-406400">
              <a:buFontTx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Tools: </a:t>
            </a:r>
            <a:r>
              <a:rPr lang="en-US" sz="2800" b="1" dirty="0">
                <a:solidFill>
                  <a:srgbClr val="0070C0"/>
                </a:solidFill>
              </a:rPr>
              <a:t>Questionnaire having rating scales </a:t>
            </a:r>
            <a:endParaRPr lang="en-US" sz="2800" dirty="0">
              <a:solidFill>
                <a:srgbClr val="0070C0"/>
              </a:solidFill>
            </a:endParaRPr>
          </a:p>
          <a:p>
            <a:pPr marL="566738" indent="-219075">
              <a:buFontTx/>
              <a:buChar char="-"/>
              <a:defRPr/>
            </a:pPr>
            <a:r>
              <a:rPr lang="en-US" sz="2800" b="1" i="1" dirty="0"/>
              <a:t>Depression, Anxiety and Stress Scale (DASS-21)</a:t>
            </a:r>
            <a:r>
              <a:rPr lang="en-US" sz="2800" i="1" dirty="0"/>
              <a:t> </a:t>
            </a:r>
          </a:p>
          <a:p>
            <a:pPr marL="566738" indent="-219075">
              <a:buFontTx/>
              <a:buChar char="-"/>
              <a:defRPr/>
            </a:pPr>
            <a:r>
              <a:rPr lang="en-US" sz="2800" b="1" i="1" dirty="0"/>
              <a:t>Child and Youth Resilience Measure (CYRM-28)</a:t>
            </a:r>
          </a:p>
          <a:p>
            <a:pPr marL="347663" indent="-347663"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Analysis: </a:t>
            </a:r>
            <a:r>
              <a:rPr lang="en-US" sz="2800" dirty="0"/>
              <a:t>descriptive statistics (frequency, percentage, mean &amp; SD), and inferential statistics (one sample t-test and independent samples t-test).   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1070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</a:t>
            </a:r>
            <a:r>
              <a:rPr lang="en-US" sz="3200" dirty="0" smtClean="0"/>
              <a:t>…(</a:t>
            </a:r>
            <a:r>
              <a:rPr lang="en-US" sz="3200" dirty="0"/>
              <a:t>1/3)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561514"/>
            <a:ext cx="12571873" cy="5368700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Char char="E"/>
            </a:pPr>
            <a:r>
              <a:rPr lang="en-US" dirty="0"/>
              <a:t>Children scored half of the total score on mental health (depression, anxiety and stress) measure. </a:t>
            </a:r>
          </a:p>
          <a:p>
            <a:pPr marL="0" indent="0">
              <a:buNone/>
            </a:pPr>
            <a:endParaRPr lang="en-US" dirty="0"/>
          </a:p>
          <a:p>
            <a:pPr marL="574675" indent="-234950">
              <a:buFontTx/>
              <a:buChar char="-"/>
            </a:pPr>
            <a:r>
              <a:rPr lang="en-US" dirty="0"/>
              <a:t>No statistically significant difference between government and private school children on their mental health condition. </a:t>
            </a:r>
          </a:p>
          <a:p>
            <a:pPr marL="574675" indent="-234950">
              <a:buFontTx/>
              <a:buChar char="-"/>
            </a:pPr>
            <a:endParaRPr lang="en-US" dirty="0"/>
          </a:p>
          <a:p>
            <a:pPr marL="574675" indent="-234950">
              <a:buFontTx/>
              <a:buChar char="-"/>
            </a:pPr>
            <a:r>
              <a:rPr lang="en-US" dirty="0"/>
              <a:t>Female children scored statistically significant high mean difference than male counterparts on mental health problems.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7046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</a:t>
            </a:r>
            <a:r>
              <a:rPr lang="en-US" sz="3200" dirty="0" smtClean="0"/>
              <a:t>…(</a:t>
            </a:r>
            <a:r>
              <a:rPr lang="en-US" sz="3200" dirty="0"/>
              <a:t>2/3)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5"/>
            <a:ext cx="12571873" cy="58213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74522" y="6825693"/>
            <a:ext cx="5628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i="1" dirty="0"/>
              <a:t>National Mental Health Commission (2021)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100136"/>
            <a:ext cx="11882511" cy="56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360821" y="3424237"/>
            <a:ext cx="4119489" cy="91440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</TotalTime>
  <Words>1045</Words>
  <Application>Microsoft Office PowerPoint</Application>
  <PresentationFormat>Custom</PresentationFormat>
  <Paragraphs>157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Presentation Outlines </vt:lpstr>
      <vt:lpstr>Background…(1/2) </vt:lpstr>
      <vt:lpstr>Background…(2/3) </vt:lpstr>
      <vt:lpstr>Background…(3/3) </vt:lpstr>
      <vt:lpstr>Rational…(1/1) </vt:lpstr>
      <vt:lpstr>Methods …(1/2) </vt:lpstr>
      <vt:lpstr>Results …(1/3) </vt:lpstr>
      <vt:lpstr>Results …(2/3) </vt:lpstr>
      <vt:lpstr>Results …(3/3) </vt:lpstr>
      <vt:lpstr>Conclusions and Recommendations…(1/1) </vt:lpstr>
      <vt:lpstr>Acknowledgements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Simegn Sendek</cp:lastModifiedBy>
  <cp:revision>165</cp:revision>
  <dcterms:created xsi:type="dcterms:W3CDTF">2022-05-05T18:20:50Z</dcterms:created>
  <dcterms:modified xsi:type="dcterms:W3CDTF">2025-11-17T08:50:39Z</dcterms:modified>
</cp:coreProperties>
</file>