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147376742" r:id="rId2"/>
    <p:sldId id="1107" r:id="rId3"/>
    <p:sldId id="2147474451" r:id="rId4"/>
    <p:sldId id="2147474459" r:id="rId5"/>
    <p:sldId id="2147474452" r:id="rId6"/>
    <p:sldId id="2147474453" r:id="rId7"/>
    <p:sldId id="2147474461" r:id="rId8"/>
    <p:sldId id="2147474454" r:id="rId9"/>
    <p:sldId id="2147474457" r:id="rId10"/>
    <p:sldId id="2147474458" r:id="rId11"/>
    <p:sldId id="2147474455" r:id="rId12"/>
    <p:sldId id="2147474460" r:id="rId13"/>
    <p:sldId id="2147474456" r:id="rId14"/>
    <p:sldId id="2147376067" r:id="rId15"/>
  </p:sldIdLst>
  <p:sldSz cx="12801600" cy="77724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1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195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408BE-6B62-4857-AA6A-AED5E6E1A5E7}" type="datetimeFigureOut">
              <a:rPr lang="en-US" smtClean="0"/>
              <a:t>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65413" y="857250"/>
            <a:ext cx="38131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ECE4D-08DF-4459-BE32-FAEB6A123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86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3C95666-BA10-E3DB-00CC-CA66BE0B3D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-1"/>
            <a:ext cx="12801601" cy="7772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8CF19FB4-8D52-EF20-55C5-241FDF119A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29"/>
            <a:ext cx="12801600" cy="7808628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="" xmlns:a16="http://schemas.microsoft.com/office/drawing/2014/main" id="{5A428E48-0330-F113-35C8-4A7A6F700C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588" y="1838812"/>
            <a:ext cx="11887200" cy="1306285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0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="" xmlns:a16="http://schemas.microsoft.com/office/drawing/2014/main" id="{6F1532B6-605F-EF33-ABFE-93D57832B4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57851" y="3605136"/>
            <a:ext cx="10428894" cy="3618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buNone/>
              <a:defRPr sz="24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pPr marL="0" algn="ctr" defTabSz="914400" rtl="0" eaLnBrk="1" latinLnBrk="0" hangingPunct="1">
              <a:lnSpc>
                <a:spcPct val="100000"/>
              </a:lnSpc>
            </a:pPr>
            <a:r>
              <a:rPr lang="en-US" sz="4400" b="1" kern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Translating Research into Action: Strengthening Public Health Systems in Crisis-Affected Settings 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APHI-FHEI/Forum for Higher Education Institutions in Amhara Region 4th Joint International Research Conference</a:t>
            </a:r>
          </a:p>
          <a:p>
            <a:pPr algn="ctr">
              <a:lnSpc>
                <a:spcPct val="150000"/>
              </a:lnSpc>
            </a:pPr>
            <a:r>
              <a:rPr lang="en-US" sz="3200" b="1" i="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December 4-5, 2025, Bahir Dar, Ethiopia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76A417AE-A067-55DB-F7FB-B75172D111F6}"/>
              </a:ext>
            </a:extLst>
          </p:cNvPr>
          <p:cNvCxnSpPr/>
          <p:nvPr userDrawn="1"/>
        </p:nvCxnSpPr>
        <p:spPr>
          <a:xfrm>
            <a:off x="5849102" y="3178887"/>
            <a:ext cx="6665686" cy="0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9BDBA169-65D6-EC81-F7B5-871E7E4A2EC1}"/>
              </a:ext>
            </a:extLst>
          </p:cNvPr>
          <p:cNvSpPr txBox="1">
            <a:spLocks/>
          </p:cNvSpPr>
          <p:nvPr userDrawn="1"/>
        </p:nvSpPr>
        <p:spPr>
          <a:xfrm>
            <a:off x="4196444" y="5414165"/>
            <a:ext cx="6543881" cy="1011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n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37260" indent="-45720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Clr>
                <a:srgbClr val="0070C0"/>
              </a:buClr>
              <a:buSzPct val="95000"/>
              <a:buFont typeface="Wingdings" panose="05000000000000000000" pitchFamily="2" charset="2"/>
              <a:buChar char="n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417320" indent="-45720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Clr>
                <a:srgbClr val="0070C0"/>
              </a:buClr>
              <a:buSzPct val="85000"/>
              <a:buFont typeface="Wingdings" panose="05000000000000000000" pitchFamily="2" charset="2"/>
              <a:buChar char="n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Clr>
                <a:srgbClr val="0070C0"/>
              </a:buClr>
              <a:buSzPct val="75000"/>
              <a:buFont typeface="Wingdings" panose="05000000000000000000" pitchFamily="2" charset="2"/>
              <a:buChar char="n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n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en-US" sz="23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1348CD4-ACC2-419D-E9A0-4FC71F0184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08" y="307178"/>
            <a:ext cx="985989" cy="9859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F58E5BB-D943-B015-0EA6-EDF70B45AC3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3880" y="585289"/>
            <a:ext cx="904423" cy="9044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761EBEE-D058-D76E-9D39-B802D938CCB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91328" y="602058"/>
            <a:ext cx="800480" cy="83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797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96" y="1170971"/>
            <a:ext cx="11790861" cy="5687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81014" y="7396843"/>
            <a:ext cx="1028698" cy="261257"/>
          </a:xfrm>
          <a:prstGeom prst="rect">
            <a:avLst/>
          </a:prstGeom>
        </p:spPr>
        <p:txBody>
          <a:bodyPr/>
          <a:lstStyle>
            <a:lvl1pPr algn="ctr">
              <a:defRPr sz="1600"/>
            </a:lvl1pPr>
          </a:lstStyle>
          <a:p>
            <a:fld id="{B832C571-E1E9-4272-8FFF-6D7AE6E419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AAF80198-3F13-F994-003E-76F364B75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198" y="95510"/>
            <a:ext cx="10615204" cy="102870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B715B3F-F665-58D9-F75D-FAD87C8BC4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395" y="253000"/>
            <a:ext cx="680267" cy="713723"/>
          </a:xfrm>
          <a:prstGeom prst="rect">
            <a:avLst/>
          </a:prstGeom>
        </p:spPr>
      </p:pic>
      <p:sp>
        <p:nvSpPr>
          <p:cNvPr id="8" name="Footer Placeholder 5">
            <a:extLst>
              <a:ext uri="{FF2B5EF4-FFF2-40B4-BE49-F238E27FC236}">
                <a16:creationId xmlns="" xmlns:a16="http://schemas.microsoft.com/office/drawing/2014/main" id="{F5A3A9CF-0779-048F-54E0-6587AC212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8413" y="7281228"/>
            <a:ext cx="5864773" cy="41380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Joint International Annual Research Conference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518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198" y="95510"/>
            <a:ext cx="10615204" cy="102870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95" y="1369257"/>
            <a:ext cx="11790861" cy="56870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81014" y="7396843"/>
            <a:ext cx="1028698" cy="261257"/>
          </a:xfrm>
          <a:prstGeom prst="rect">
            <a:avLst/>
          </a:prstGeom>
        </p:spPr>
        <p:txBody>
          <a:bodyPr/>
          <a:lstStyle>
            <a:lvl1pPr algn="ctr">
              <a:defRPr sz="1600"/>
            </a:lvl1pPr>
          </a:lstStyle>
          <a:p>
            <a:fld id="{B832C571-E1E9-4272-8FFF-6D7AE6E419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73045D0-476E-5586-F473-198613EC68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395" y="253000"/>
            <a:ext cx="680267" cy="713723"/>
          </a:xfrm>
          <a:prstGeom prst="rect">
            <a:avLst/>
          </a:prstGeom>
        </p:spPr>
      </p:pic>
      <p:sp>
        <p:nvSpPr>
          <p:cNvPr id="10" name="Footer Placeholder 5">
            <a:extLst>
              <a:ext uri="{FF2B5EF4-FFF2-40B4-BE49-F238E27FC236}">
                <a16:creationId xmlns="" xmlns:a16="http://schemas.microsoft.com/office/drawing/2014/main" id="{34C426D0-CBDD-D3A1-F1F8-613847B8F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8413" y="7281228"/>
            <a:ext cx="5864773" cy="41380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Joint International Annual Research Conference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573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1937704"/>
            <a:ext cx="11041380" cy="3233102"/>
          </a:xfrm>
          <a:prstGeom prst="rect">
            <a:avLst/>
          </a:prstGeo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5201392"/>
            <a:ext cx="11041380" cy="1700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="" xmlns:a16="http://schemas.microsoft.com/office/drawing/2014/main" id="{EBA93ECA-7D12-6B43-E68C-2ED2F1BBA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8413" y="7281228"/>
            <a:ext cx="5864773" cy="41380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Joint International Annual Research Conference</a:t>
            </a:r>
          </a:p>
          <a:p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="" xmlns:a16="http://schemas.microsoft.com/office/drawing/2014/main" id="{40D3D95C-7F6E-DBEE-6A20-C5CE1CF68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3832" y="7358591"/>
            <a:ext cx="615315" cy="413808"/>
          </a:xfrm>
          <a:prstGeom prst="rect">
            <a:avLst/>
          </a:prstGeom>
        </p:spPr>
        <p:txBody>
          <a:bodyPr/>
          <a:lstStyle/>
          <a:p>
            <a:fld id="{B832C571-E1E9-4272-8FFF-6D7AE6E4191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13A895C-6EE5-18E4-DA6F-1CC057F3F5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114" y="234345"/>
            <a:ext cx="680267" cy="71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188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09" y="1"/>
            <a:ext cx="10614529" cy="118241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427075"/>
            <a:ext cx="5440680" cy="49315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069042"/>
            <a:ext cx="5440680" cy="49315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68413" y="7281228"/>
            <a:ext cx="5864773" cy="41380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Joint International Annual Research Conference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13832" y="7358591"/>
            <a:ext cx="615315" cy="413808"/>
          </a:xfrm>
          <a:prstGeom prst="rect">
            <a:avLst/>
          </a:prstGeom>
        </p:spPr>
        <p:txBody>
          <a:bodyPr/>
          <a:lstStyle/>
          <a:p>
            <a:fld id="{B832C571-E1E9-4272-8FFF-6D7AE6E4191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7B8DE7B-92C3-884C-3C99-FF12A8033B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114" y="234345"/>
            <a:ext cx="680267" cy="71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880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6297"/>
            <a:ext cx="11041380" cy="102240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9" y="1054265"/>
            <a:ext cx="5415676" cy="9337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9" y="1988031"/>
            <a:ext cx="5415676" cy="51351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9141" y="1054265"/>
            <a:ext cx="5442347" cy="9337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9141" y="1988031"/>
            <a:ext cx="5442347" cy="51351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94504F9-EECA-9E24-93AC-3F342D3BF4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6386" y="234345"/>
            <a:ext cx="713723" cy="713723"/>
          </a:xfrm>
          <a:prstGeom prst="rect">
            <a:avLst/>
          </a:prstGeom>
        </p:spPr>
      </p:pic>
      <p:sp>
        <p:nvSpPr>
          <p:cNvPr id="11" name="Footer Placeholder 5">
            <a:extLst>
              <a:ext uri="{FF2B5EF4-FFF2-40B4-BE49-F238E27FC236}">
                <a16:creationId xmlns="" xmlns:a16="http://schemas.microsoft.com/office/drawing/2014/main" id="{D8B3985C-5070-6080-CB96-5576EF7E5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8413" y="7281228"/>
            <a:ext cx="5864773" cy="41380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Joint International Annual Research Conference</a:t>
            </a:r>
          </a:p>
          <a:p>
            <a:endParaRPr lang="en-US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="" xmlns:a16="http://schemas.microsoft.com/office/drawing/2014/main" id="{0670EAA3-95C9-7B02-F3F4-40690EE3E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3832" y="7358591"/>
            <a:ext cx="615315" cy="413808"/>
          </a:xfrm>
          <a:prstGeom prst="rect">
            <a:avLst/>
          </a:prstGeom>
        </p:spPr>
        <p:txBody>
          <a:bodyPr/>
          <a:lstStyle/>
          <a:p>
            <a:fld id="{B832C571-E1E9-4272-8FFF-6D7AE6E419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583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518160"/>
            <a:ext cx="4128849" cy="1813560"/>
          </a:xfrm>
          <a:prstGeom prst="rect">
            <a:avLst/>
          </a:prstGeo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119082"/>
            <a:ext cx="6480810" cy="5523442"/>
          </a:xfrm>
          <a:prstGeom prst="rect">
            <a:avLst/>
          </a:prstGeo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331720"/>
            <a:ext cx="4128849" cy="431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="" xmlns:a16="http://schemas.microsoft.com/office/drawing/2014/main" id="{172FC669-3870-F5E2-C5A3-1B12631EF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8413" y="7281228"/>
            <a:ext cx="5864773" cy="41380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Joint International Annual Research Conference</a:t>
            </a:r>
          </a:p>
          <a:p>
            <a:endParaRPr lang="en-US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="" xmlns:a16="http://schemas.microsoft.com/office/drawing/2014/main" id="{489D3596-3491-164F-3522-E8192E3C3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3832" y="7358591"/>
            <a:ext cx="615315" cy="413808"/>
          </a:xfrm>
          <a:prstGeom prst="rect">
            <a:avLst/>
          </a:prstGeom>
        </p:spPr>
        <p:txBody>
          <a:bodyPr/>
          <a:lstStyle/>
          <a:p>
            <a:fld id="{B832C571-E1E9-4272-8FFF-6D7AE6E4191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B5C09F1-D9A4-9781-0431-C053126791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114" y="234345"/>
            <a:ext cx="680267" cy="71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44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1119082"/>
            <a:ext cx="4128849" cy="1212638"/>
          </a:xfrm>
          <a:prstGeom prst="rect">
            <a:avLst/>
          </a:prstGeo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119082"/>
            <a:ext cx="6480810" cy="552344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331720"/>
            <a:ext cx="4128849" cy="431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BD25129B-53C6-69EC-BB0E-52B8D116D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1014" y="7396843"/>
            <a:ext cx="1028698" cy="261257"/>
          </a:xfrm>
          <a:prstGeom prst="rect">
            <a:avLst/>
          </a:prstGeom>
        </p:spPr>
        <p:txBody>
          <a:bodyPr/>
          <a:lstStyle>
            <a:lvl1pPr algn="ctr">
              <a:defRPr sz="1600"/>
            </a:lvl1pPr>
          </a:lstStyle>
          <a:p>
            <a:fld id="{B832C571-E1E9-4272-8FFF-6D7AE6E419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A6285D6-F9EA-13FE-DD34-C01DBA927F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395" y="253000"/>
            <a:ext cx="680267" cy="713723"/>
          </a:xfrm>
          <a:prstGeom prst="rect">
            <a:avLst/>
          </a:prstGeom>
        </p:spPr>
      </p:pic>
      <p:sp>
        <p:nvSpPr>
          <p:cNvPr id="10" name="Footer Placeholder 5">
            <a:extLst>
              <a:ext uri="{FF2B5EF4-FFF2-40B4-BE49-F238E27FC236}">
                <a16:creationId xmlns="" xmlns:a16="http://schemas.microsoft.com/office/drawing/2014/main" id="{85988C6B-56F2-E145-4A1F-389820F81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8413" y="7281228"/>
            <a:ext cx="5864773" cy="41380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Joint International Annual Research Conference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896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>
            <a:extLst>
              <a:ext uri="{FF2B5EF4-FFF2-40B4-BE49-F238E27FC236}">
                <a16:creationId xmlns="" xmlns:a16="http://schemas.microsoft.com/office/drawing/2014/main" id="{BE168FAD-39F9-C0BD-2034-1614F31CB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3053" y="7361699"/>
            <a:ext cx="1095647" cy="3699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accent1">
                    <a:lumMod val="20000"/>
                    <a:lumOff val="80000"/>
                  </a:schemeClr>
                </a:solidFill>
                <a:latin typeface="Oswald" pitchFamily="2" charset="0"/>
                <a:cs typeface="Arial" panose="020B0604020202020204" pitchFamily="34" charset="0"/>
              </a:defRPr>
            </a:lvl1pPr>
          </a:lstStyle>
          <a:p>
            <a:fld id="{B832C571-E1E9-4272-8FFF-6D7AE6E419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C0F9698-3626-BA4E-4A7C-CE4BD3E9240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599" cy="7772400"/>
          </a:xfrm>
          <a:prstGeom prst="rect">
            <a:avLst/>
          </a:prstGeom>
        </p:spPr>
      </p:pic>
      <p:sp>
        <p:nvSpPr>
          <p:cNvPr id="12" name="Title Placeholder 1">
            <a:extLst>
              <a:ext uri="{FF2B5EF4-FFF2-40B4-BE49-F238E27FC236}">
                <a16:creationId xmlns="" xmlns:a16="http://schemas.microsoft.com/office/drawing/2014/main" id="{020E523C-2A22-0CDF-91B0-B82FB0FAA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28" y="5596"/>
            <a:ext cx="11119758" cy="100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="" xmlns:a16="http://schemas.microsoft.com/office/drawing/2014/main" id="{77C9F33B-B14C-08AE-B34A-B4A7241DE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228" y="1175657"/>
            <a:ext cx="11805558" cy="6074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163CD59D-CA08-449D-DA4F-C87282C89F1D}"/>
              </a:ext>
            </a:extLst>
          </p:cNvPr>
          <p:cNvSpPr/>
          <p:nvPr userDrawn="1"/>
        </p:nvSpPr>
        <p:spPr>
          <a:xfrm>
            <a:off x="11640301" y="7326032"/>
            <a:ext cx="524485" cy="405628"/>
          </a:xfrm>
          <a:prstGeom prst="ellipse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Oswald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163E034-2E6D-89DF-36FD-C943539FDAB6}"/>
              </a:ext>
            </a:extLst>
          </p:cNvPr>
          <p:cNvSpPr txBox="1"/>
          <p:nvPr userDrawn="1"/>
        </p:nvSpPr>
        <p:spPr>
          <a:xfrm>
            <a:off x="342900" y="7361699"/>
            <a:ext cx="4082143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Calibri" panose="020F0502020204030204" pitchFamily="34" charset="0"/>
              <a:buNone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Oswald" pitchFamily="2" charset="0"/>
              </a:rPr>
              <a:t>Copyright ©</a:t>
            </a:r>
            <a:fld id="{10E618D6-A9C6-4B0E-80D4-37CEBBD6F28A}" type="datetimeyyyy">
              <a:rPr lang="en-US" sz="160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Oswald" pitchFamily="2" charset="0"/>
              </a:rPr>
              <a:t>2025</a:t>
            </a:fld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Oswald" pitchFamily="2" charset="0"/>
              </a:rPr>
              <a:t> APHI </a:t>
            </a:r>
          </a:p>
        </p:txBody>
      </p:sp>
    </p:spTree>
    <p:extLst>
      <p:ext uri="{BB962C8B-B14F-4D97-AF65-F5344CB8AC3E}">
        <p14:creationId xmlns:p14="http://schemas.microsoft.com/office/powerpoint/2010/main" val="1714068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8" r:id="rId2"/>
    <p:sldLayoutId id="2147483686" r:id="rId3"/>
    <p:sldLayoutId id="2147483687" r:id="rId4"/>
    <p:sldLayoutId id="2147483688" r:id="rId5"/>
    <p:sldLayoutId id="2147483689" r:id="rId6"/>
    <p:sldLayoutId id="2147483692" r:id="rId7"/>
    <p:sldLayoutId id="2147483693" r:id="rId8"/>
  </p:sldLayoutIdLst>
  <p:hf hdr="0" ftr="0" dt="0"/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5">
              <a:lumMod val="40000"/>
              <a:lumOff val="6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Clr>
          <a:schemeClr val="accent5">
            <a:lumMod val="75000"/>
          </a:schemeClr>
        </a:buClr>
        <a:buFont typeface="Wingdings" panose="05000000000000000000" pitchFamily="2" charset="2"/>
        <a:buChar char="n"/>
        <a:defRPr sz="32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37260" indent="-457200" algn="l" defTabSz="960120" rtl="0" eaLnBrk="1" latinLnBrk="0" hangingPunct="1">
        <a:lnSpc>
          <a:spcPct val="90000"/>
        </a:lnSpc>
        <a:spcBef>
          <a:spcPts val="525"/>
        </a:spcBef>
        <a:buClr>
          <a:srgbClr val="0070C0"/>
        </a:buClr>
        <a:buSzPct val="95000"/>
        <a:buFont typeface="Wingdings" panose="05000000000000000000" pitchFamily="2" charset="2"/>
        <a:buChar char="n"/>
        <a:defRPr sz="32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417320" indent="-457200" algn="l" defTabSz="960120" rtl="0" eaLnBrk="1" latinLnBrk="0" hangingPunct="1">
        <a:lnSpc>
          <a:spcPct val="90000"/>
        </a:lnSpc>
        <a:spcBef>
          <a:spcPts val="525"/>
        </a:spcBef>
        <a:buClr>
          <a:srgbClr val="0070C0"/>
        </a:buClr>
        <a:buSzPct val="85000"/>
        <a:buFont typeface="Wingdings" panose="05000000000000000000" pitchFamily="2" charset="2"/>
        <a:buChar char="n"/>
        <a:defRPr sz="32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Clr>
          <a:srgbClr val="0070C0"/>
        </a:buClr>
        <a:buSzPct val="75000"/>
        <a:buFont typeface="Wingdings" panose="05000000000000000000" pitchFamily="2" charset="2"/>
        <a:buChar char="n"/>
        <a:defRPr sz="32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Clr>
          <a:srgbClr val="0070C0"/>
        </a:buClr>
        <a:buSzPct val="70000"/>
        <a:buFont typeface="Wingdings" panose="05000000000000000000" pitchFamily="2" charset="2"/>
        <a:buChar char="n"/>
        <a:defRPr sz="32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DEE2CF-C4CF-BDC7-0254-BEFD6E3117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2511" y="1640114"/>
            <a:ext cx="11729543" cy="174171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594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594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594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594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594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594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594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594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594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594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Community-Based Cross-Sectional Study on Developmental Delay and Related Factors in 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Children Aged 6–36 Months 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Assosa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City, Western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Ethiopia</a:t>
            </a:r>
            <a:r>
              <a:rPr lang="en-US" sz="2224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24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59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C49E80D-C93F-8DA3-74CF-3F199AE27CE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943429" y="3381829"/>
            <a:ext cx="10174513" cy="142220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Wondaya Fenta Zewdia( MSc in Biostatistics)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Center of Excellence </a:t>
            </a:r>
            <a:r>
              <a:rPr lang="en-US" sz="2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consultant, AA Ethiopia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995C4798-1A70-D32B-C38B-F3715B3BE901}"/>
              </a:ext>
            </a:extLst>
          </p:cNvPr>
          <p:cNvSpPr txBox="1">
            <a:spLocks/>
          </p:cNvSpPr>
          <p:nvPr/>
        </p:nvSpPr>
        <p:spPr>
          <a:xfrm>
            <a:off x="772511" y="4896119"/>
            <a:ext cx="12029089" cy="19783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Conference Theme: Translating Research into Action: Strengthening Public Health Systems in Crisis-Affected Settings </a:t>
            </a:r>
          </a:p>
          <a:p>
            <a:pPr algn="ctr">
              <a:lnSpc>
                <a:spcPct val="100000"/>
              </a:lnSpc>
            </a:pPr>
            <a:endParaRPr lang="en-US" sz="2200" b="1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Amhara Public Health Institute - Forum for Higher Education Institutions in the Amhara Region 4</a:t>
            </a:r>
            <a:r>
              <a:rPr lang="en-US" sz="2200" b="1" baseline="300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Joint International Annual Research Conference </a:t>
            </a:r>
          </a:p>
          <a:p>
            <a:pPr algn="ctr">
              <a:lnSpc>
                <a:spcPct val="150000"/>
              </a:lnSpc>
            </a:pPr>
            <a:r>
              <a:rPr lang="en-US" sz="2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December 4-5, 2025, Bahir Dar, Ethiopia  </a:t>
            </a:r>
          </a:p>
        </p:txBody>
      </p:sp>
    </p:spTree>
    <p:extLst>
      <p:ext uri="{BB962C8B-B14F-4D97-AF65-F5344CB8AC3E}">
        <p14:creationId xmlns:p14="http://schemas.microsoft.com/office/powerpoint/2010/main" val="185712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25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D08286D1-C1F7-C5A5-323A-B210C3A62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9EEA47-846E-DD6A-8F73-E5958257D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429101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Results and Discussion …(3/3)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C94DEA7-04DA-DE98-CD58-744A349C70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9727" y="1254696"/>
            <a:ext cx="12571873" cy="567551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revalence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developmental delay in the studied population was as the mean ASQ-3 score was 166 (31.5%, 95% CI: 26.1%–35.8%), which is a bit higher compared with the 26.7% reported in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Dembecha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District, Northwest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Ethiopia. 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notably higher than the pooled prevalence of 18.83% reported in a meta-analysis of studies from low- and middle-income countries (LMICs) and also exceeds the African regional average of 26.69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Nutritional factors played a central role. Stunting was strongly associated with developmental delay in this study (AOR = 3.08), consistent with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Delbiso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et. (2024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Children born with a birth interval of ≥3 years had a 44% reduced risk of delay. This supports findings from rural Nepal, where short inter-pregnancy intervals were linked to higher risks of adverse developmental outcomes due to maternal nutrient depletion and reduced attention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Giancotti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 et. al) </a:t>
            </a:r>
          </a:p>
          <a:p>
            <a:pPr>
              <a:lnSpc>
                <a:spcPct val="150000"/>
              </a:lnSpc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9BE8ADB-16CF-A37D-D881-99B1BD5D5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10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77B0000-1E1F-74F9-26C5-E537F492FAE2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2541661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7D0D6DD-3D59-0912-BC88-CB5EA42B8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F197D5-DDA1-898F-E8AE-F044302EE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429101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Conclusion and Recommendations …(1/2)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65A091-3606-7E28-55A6-9F7B8B116B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9727" y="1254696"/>
            <a:ext cx="12571873" cy="567551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community-based cross-sectional study revealed a high prevalence (31.5%) of developmental delay among children aged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6–36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months 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Assosa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City, Western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Ethiopia.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affected developmental domains were personal-social, problem-solving, and fine motor skills, highlighting the need for early screening and targeted intervention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or more under-five children and larger family size; maternal health and care indicators such as lack of iron-folic acid supplementation during pregnancy; child characteristics including sex, incomplete immunization, and poor nutritional status (stunting and underweight); as well as socioeconomic and dietary factors, including low household dietary diversity and low wealth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index.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74ED9A9-57B6-B4AF-1071-BB38E5BE2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11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DB4F719-2715-9C21-1FBB-1345971909D1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1349933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7D0D6DD-3D59-0912-BC88-CB5EA42B8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F197D5-DDA1-898F-E8AE-F044302EE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429101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Conclusion and Recommendations …(2/2)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65A091-3606-7E28-55A6-9F7B8B116B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9727" y="1254696"/>
            <a:ext cx="12571873" cy="601391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findings highlight the complex and multifaceted nature of developmental delays, calling for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interventions across health, nutrition, and education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sectors.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Priority should be given to improving maternal health services especially antenatal iron-folic acid supplementation promoting optimal birth spacing, enhancing child nutrition to prevent stunting, increasing immunization coverage, and supporting caregivers through education and early stimulation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resource-limited settings like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Assosa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early developmental screening and targeted responses must be central to child health strategies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Furthermore, longitudinal studies are needed to better understand causal pathways and long-term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outcomes.</a:t>
            </a:r>
          </a:p>
          <a:p>
            <a:pPr>
              <a:lnSpc>
                <a:spcPct val="150000"/>
              </a:lnSpc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74ED9A9-57B6-B4AF-1071-BB38E5BE2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12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DB4F719-2715-9C21-1FBB-1345971909D1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4211555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97AEAE5F-14B2-3823-8615-F8AEF9BDD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2093E9-EAEC-ABA3-9384-4F253620E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429101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Acknowledgement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B6346AF-274D-5EAE-FDBC-31D4273998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9727" y="1254696"/>
            <a:ext cx="12571873" cy="567551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Special Thanks to: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Assossa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University Statistics Department.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Center of Excellence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nternational Consultant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6F9D31A-ACE8-2C51-313D-70B25444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97570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13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42D4EB1-B35C-4A07-6216-7AFE35BD1658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709091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E06481F-61BC-3AAA-A984-6078991DA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96" y="391646"/>
            <a:ext cx="12569805" cy="79421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003" dirty="0">
                <a:solidFill>
                  <a:schemeClr val="bg1"/>
                </a:solidFill>
                <a:latin typeface="Arial Black" panose="020B0A04020102020204" pitchFamily="34" charset="0"/>
              </a:rPr>
              <a:t>THANK YOU</a:t>
            </a:r>
            <a:r>
              <a:rPr lang="en-US" sz="5003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383597B-9FE7-186A-4B94-322417A30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2897" y="7299025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latin typeface="Arial" panose="020B0604020202020204" pitchFamily="34" charset="0"/>
              </a:rPr>
              <a:t>14</a:t>
            </a:fld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37015AF-BD18-7E7F-009D-A109EE4E4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96" y="1365103"/>
            <a:ext cx="12569805" cy="565862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5533511F-6610-481E-D1A2-838FF8284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88221" y="7380754"/>
            <a:ext cx="6832063" cy="499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6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sz="24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43067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454DB9-D77D-6E5A-E278-9D5C89836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429101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Presentation outlines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7CAD9BD-EC9E-6AFF-51AD-7BBD8BE7E0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829" y="1292244"/>
            <a:ext cx="12571873" cy="567551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Background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Objectives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Methods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Result and Discussion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Conclusion and Recommendations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Acknowledgements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C3B0502-AE0A-C397-BBF2-A9CE5A53E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2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606C3D5-0E91-B890-1BB3-785D476FDB57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269277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7ECB499-827D-4CE0-0A0B-617762611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5E9775-6AC6-8F04-5634-32F4721C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306185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Background…(1/2)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9666A9-C234-F0A2-40CE-5386CDA2C0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829" y="1292243"/>
            <a:ext cx="12571873" cy="599055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hildhood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is a critical determinant of a child's future health, educational attainment, and overall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well-being through out entire life.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Developmental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Delay(DD),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characterized by a failure to achieve age-appropriate developmental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milestones(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gross motor, fine motor, language/speech, and social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development) compared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other children of the same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 group.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Globally, 8.4% of children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 5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 years had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2016, out of them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(95%) of these children lived in low-income and middle-income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(LMIC) countries like Ethiopia.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2017, around 250 million children living in LMIC were estimated to be at risk of not achieving their full developmental potential (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Black, Maureen M., et al. 2017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50000"/>
              </a:lnSpc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958C8B9-EAEA-70CC-6DDB-4676DB6AE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57488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3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205C6D4-D099-B881-9FF3-61894CA2858F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2185037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7ECB499-827D-4CE0-0A0B-617762611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5E9775-6AC6-8F04-5634-32F4721C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306185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Background…(2/2)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9666A9-C234-F0A2-40CE-5386CDA2C0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829" y="1292244"/>
            <a:ext cx="12571873" cy="567551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Surprisingly,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30–50% of these delay are not identified until school age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Notably,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Ethiopia,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DD among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children remain a pressing public health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concern, specially in war torn areas in recent  years  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Importantly, DD  in Ethiopia caused by: like  preterm delivery, Environmental(Continuous conflict),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Nutritional status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dietary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intake,  immunization,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behavioral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 of family.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Although, there were no countrywide  study conducted study in Ethiopia , study in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Dembecha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depicted 26.7%, and Motor DD in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Dessie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Town shows 16.31%.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Having this, western part Ethiopia is not yet  of investigated before about this alarming problem.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958C8B9-EAEA-70CC-6DDB-4676DB6AE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4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205C6D4-D099-B881-9FF3-61894CA2858F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322830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4A65976-F216-DC3B-5B9F-2446A28A4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1EE8AC-1644-068A-1475-FC2AE359D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429101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Objectives …(1/1)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A18BA7B-B966-6A0B-AE20-39BCF4130D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829" y="1292244"/>
            <a:ext cx="12571873" cy="567551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 study also assess to prevalence of DD in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Assosa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compare with other region/district of Ethiopia previous study.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also aimed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assess associated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factors related to developmental delay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among children aged 6–36 months at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Assosa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City.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FEA275F-F99D-02C3-22BC-2E453ADC9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5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BD9FC87-94D3-0197-9ADE-08E14B4E43EB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3055167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00CC984-EDAA-331B-2481-F984BE4D9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9CD6A3-764C-C84F-D954-D884BE795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429101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Methods …(1/2)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AF22FB1-114F-A6ED-3F33-0480CA65F6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9727" y="1254696"/>
            <a:ext cx="12571873" cy="567551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community-based cross-sectional study was conducted 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Assosa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City in 2025.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Asosa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is a town in western Ethiopia and the capital of the Benishangul-Gumuz Region of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Ethiopia.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study included children aged 6–36 months who were permanent residents of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Assosa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City.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Children with severe congenital anomalies or known neurological disorders were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Mothers or caregivers who were unavailable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were excluded from our study.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dirty="0" smtClean="0"/>
          </a:p>
          <a:p>
            <a:pPr>
              <a:lnSpc>
                <a:spcPct val="150000"/>
              </a:lnSpc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86CC281-7471-FDD7-B6DE-024B99290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6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D3831A-5AB2-7D02-5960-3F566D69CADB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1107060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00CC984-EDAA-331B-2481-F984BE4D9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9CD6A3-764C-C84F-D954-D884BE795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429101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Methods …(2/2)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AF22FB1-114F-A6ED-3F33-0480CA65F6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9727" y="1254696"/>
            <a:ext cx="12571873" cy="567551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sample size was determined using a single population proportion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formula.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used SRS technique to select individual from each Sub cities.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sample size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determined to be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520.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structured questionnaire was used to collect data from mothers or caregivers.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Written informed consent was obtained in accordance with ethical guidelines, with reference number: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ASU/RD/582/2025.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ogistic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regression was performed to identify candidate variables for the multivariate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86CC281-7471-FDD7-B6DE-024B99290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7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D3831A-5AB2-7D02-5960-3F566D69CADB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3341625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D08286D1-C1F7-C5A5-323A-B210C3A62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9EEA47-846E-DD6A-8F73-E5958257D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429101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Results and Discussion …(1/3)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C94DEA7-04DA-DE98-CD58-744A349C70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9727" y="1254696"/>
            <a:ext cx="12571873" cy="601391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tudy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included 520 children whose age were 6-36 months along with their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mothers,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301(57.8) age of mothers were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rang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30-45,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15(2.98%) were not formally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educated,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total mothers 78(15) had history of alcohol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drunk,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34(6.3) faced severe food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insecurity, 494(95.1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their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immunization,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10(1.9) had chemical exposure during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pregnancy and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total of mothers 427((82.1) had more than three ANC visits, 334(64.3) had made PNC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visit.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Notably 372(71.5) have initiation of breast feeding practice within 24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hours, 278(53.4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HDDS with less than five food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categories,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361(69.4) have taken Exclusive breast feeding for 6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month and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70(13.4) give mixture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sugar.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common area of delay was personal-social (44.4%), followed by problem-solving (31.8%), fine motor (28.6%), communication (28.4%), and gross motor (21.8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%).</a:t>
            </a:r>
          </a:p>
          <a:p>
            <a:pPr>
              <a:lnSpc>
                <a:spcPct val="150000"/>
              </a:lnSpc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9BE8ADB-16CF-A37D-D881-99B1BD5D5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8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77B0000-1E1F-74F9-26C5-E537F492FAE2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3704666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D08286D1-C1F7-C5A5-323A-B210C3A62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9EEA47-846E-DD6A-8F73-E5958257D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429101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Results and Discussion…(2/3)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C94DEA7-04DA-DE98-CD58-744A349C70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9727" y="1254696"/>
            <a:ext cx="12571873" cy="567551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the odds of number of under five children in household were more than or equal to three had 7.272 times increase compared to less than or equal to two [AOR=7.272, 95% CI: (2.735, 19.334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)].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never take Iron folk during pregnancy 2.22 times increase the risk of DD for their children compared to taking mother [AOR=2.22, 95% CI: (1.59, 5.04)].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hild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never complete their immunization were increase the risk of DD by 1.452 times [AOR=1.452, 95% CI :( 1.258, 1.852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].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hild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take less than five food categories 2.41 times exposed to the risk of DD than taking [AOR=2.41,95 CI: (1.42, 4.09)].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importantly a child who are stunted were 3.08 times increase the risk of DD compared to non- stunted child[AOR=3.08,95% CI:(1.78, 5.320]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9BE8ADB-16CF-A37D-D881-99B1BD5D5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9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77B0000-1E1F-74F9-26C5-E537F492FAE2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766416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2751</TotalTime>
  <Words>1256</Words>
  <Application>Microsoft Office PowerPoint</Application>
  <PresentationFormat>Custom</PresentationFormat>
  <Paragraphs>100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Calibri</vt:lpstr>
      <vt:lpstr>Gill Sans MT</vt:lpstr>
      <vt:lpstr>Oswald</vt:lpstr>
      <vt:lpstr>Times New Roman</vt:lpstr>
      <vt:lpstr>Wingdings</vt:lpstr>
      <vt:lpstr>Office Theme</vt:lpstr>
      <vt:lpstr>     A Community-Based Cross-Sectional Study on Developmental Delay and Related Factors in  Children Aged 6–36 Months in Assosa City, Western Ethiopia </vt:lpstr>
      <vt:lpstr>Presentation outlines </vt:lpstr>
      <vt:lpstr>Background…(1/2) </vt:lpstr>
      <vt:lpstr>Background…(2/2) </vt:lpstr>
      <vt:lpstr>Objectives …(1/1) </vt:lpstr>
      <vt:lpstr>Methods …(1/2) </vt:lpstr>
      <vt:lpstr>Methods …(2/2) </vt:lpstr>
      <vt:lpstr>Results and Discussion …(1/3) </vt:lpstr>
      <vt:lpstr>Results and Discussion…(2/3) </vt:lpstr>
      <vt:lpstr>Results and Discussion …(3/3) </vt:lpstr>
      <vt:lpstr>Conclusion and Recommendations …(1/2) </vt:lpstr>
      <vt:lpstr>Conclusion and Recommendations …(2/2) </vt:lpstr>
      <vt:lpstr>Acknowledgement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Tesfahun Taddege</dc:creator>
  <cp:lastModifiedBy>Microsoft account</cp:lastModifiedBy>
  <cp:revision>178</cp:revision>
  <dcterms:created xsi:type="dcterms:W3CDTF">2022-05-05T18:20:50Z</dcterms:created>
  <dcterms:modified xsi:type="dcterms:W3CDTF">2025-11-18T12:21:05Z</dcterms:modified>
</cp:coreProperties>
</file>