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16670310" r:id="rId3"/>
    <p:sldId id="1107" r:id="rId4"/>
    <p:sldId id="16768019" r:id="rId5"/>
    <p:sldId id="16768027" r:id="rId6"/>
    <p:sldId id="16768020" r:id="rId7"/>
    <p:sldId id="16768021" r:id="rId8"/>
    <p:sldId id="16768029" r:id="rId9"/>
    <p:sldId id="16768022" r:id="rId10"/>
    <p:sldId id="16768031" r:id="rId11"/>
    <p:sldId id="16768030" r:id="rId12"/>
    <p:sldId id="16768023" r:id="rId13"/>
    <p:sldId id="16768028" r:id="rId14"/>
    <p:sldId id="16768024" r:id="rId15"/>
    <p:sldId id="16669635" r:id="rId16"/>
  </p:sldIdLst>
  <p:sldSz cx="12801600" cy="7772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0" d="100"/>
          <a:sy n="100" d="100"/>
        </p:scale>
        <p:origin x="798"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1956" y="7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DE408BE-6B62-4857-AA6A-AED5E6E1A5E7}" type="datetimeFigureOut">
              <a:rPr lang="en-US" smtClean="0"/>
            </a:fld>
            <a:endParaRPr lang="en-US"/>
          </a:p>
        </p:txBody>
      </p:sp>
      <p:sp>
        <p:nvSpPr>
          <p:cNvPr id="4" name="Slide Image Placeholder 3"/>
          <p:cNvSpPr>
            <a:spLocks noGrp="1" noRot="1" noChangeAspect="1"/>
          </p:cNvSpPr>
          <p:nvPr>
            <p:ph type="sldImg" idx="2"/>
          </p:nvPr>
        </p:nvSpPr>
        <p:spPr>
          <a:xfrm>
            <a:off x="2665413" y="857250"/>
            <a:ext cx="381317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F6ECE4D-08DF-4459-BE32-FAEB6A123C9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1"/>
            <a:ext cx="12801601" cy="77724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229"/>
            <a:ext cx="12801600" cy="7808628"/>
          </a:xfrm>
          <a:prstGeom prst="rect">
            <a:avLst/>
          </a:prstGeom>
        </p:spPr>
      </p:pic>
      <p:sp>
        <p:nvSpPr>
          <p:cNvPr id="18" name="Title 1"/>
          <p:cNvSpPr>
            <a:spLocks noGrp="1"/>
          </p:cNvSpPr>
          <p:nvPr>
            <p:ph type="ctrTitle"/>
          </p:nvPr>
        </p:nvSpPr>
        <p:spPr>
          <a:xfrm>
            <a:off x="627588" y="1838812"/>
            <a:ext cx="11887200" cy="1306285"/>
          </a:xfrm>
          <a:prstGeom prst="rect">
            <a:avLst/>
          </a:prstGeom>
        </p:spPr>
        <p:txBody>
          <a:bodyPr anchor="b">
            <a:normAutofit/>
          </a:bodyPr>
          <a:lstStyle>
            <a:lvl1pPr algn="r">
              <a:defRPr sz="4000">
                <a:solidFill>
                  <a:schemeClr val="bg1">
                    <a:lumMod val="95000"/>
                  </a:schemeClr>
                </a:solidFill>
                <a:latin typeface="Arial" panose="020B0604020202020204" pitchFamily="34" charset="0"/>
                <a:cs typeface="Arial" panose="020B0604020202020204" pitchFamily="34" charset="0"/>
              </a:defRPr>
            </a:lvl1pPr>
          </a:lstStyle>
          <a:p>
            <a:r>
              <a:rPr lang="en-US" dirty="0"/>
              <a:t>Click to edit Master title style</a:t>
            </a:r>
            <a:endParaRPr lang="en-US" dirty="0"/>
          </a:p>
        </p:txBody>
      </p:sp>
      <p:sp>
        <p:nvSpPr>
          <p:cNvPr id="19" name="Subtitle 2"/>
          <p:cNvSpPr>
            <a:spLocks noGrp="1"/>
          </p:cNvSpPr>
          <p:nvPr>
            <p:ph type="subTitle" idx="1" hasCustomPrompt="1"/>
          </p:nvPr>
        </p:nvSpPr>
        <p:spPr>
          <a:xfrm>
            <a:off x="1757851" y="3605136"/>
            <a:ext cx="10428894" cy="3618057"/>
          </a:xfrm>
          <a:prstGeom prst="rect">
            <a:avLst/>
          </a:prstGeom>
        </p:spPr>
        <p:txBody>
          <a:bodyPr>
            <a:normAutofit/>
          </a:bodyPr>
          <a:lstStyle>
            <a:lvl1pPr marL="0" indent="0" algn="ctr" defTabSz="914400" rtl="0" eaLnBrk="1" latinLnBrk="0" hangingPunct="1">
              <a:lnSpc>
                <a:spcPct val="100000"/>
              </a:lnSpc>
              <a:buNone/>
              <a:defRPr sz="2400">
                <a:solidFill>
                  <a:schemeClr val="bg1">
                    <a:lumMod val="95000"/>
                  </a:schemeClr>
                </a:solidFill>
                <a:latin typeface="Arial" panose="020B0604020202020204" pitchFamily="34" charset="0"/>
                <a:cs typeface="Arial" panose="020B0604020202020204" pitchFamily="34" charset="0"/>
              </a:defRPr>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pPr marL="0" algn="ctr" defTabSz="914400" rtl="0" eaLnBrk="1" latinLnBrk="0" hangingPunct="1">
              <a:lnSpc>
                <a:spcPct val="100000"/>
              </a:lnSpc>
            </a:pPr>
            <a:r>
              <a:rPr lang="en-US" sz="4400" b="1" kern="1200" dirty="0">
                <a:solidFill>
                  <a:schemeClr val="accent4">
                    <a:lumMod val="20000"/>
                    <a:lumOff val="80000"/>
                  </a:schemeClr>
                </a:solidFill>
                <a:latin typeface="Times New Roman" panose="02020603050405020304" pitchFamily="18" charset="0"/>
                <a:ea typeface="+mn-ea"/>
                <a:cs typeface="Times New Roman" panose="02020603050405020304" pitchFamily="18" charset="0"/>
              </a:rPr>
              <a:t>Translating Research into Action: Strengthening Public Health Systems in Crisis-Affected Settings </a:t>
            </a:r>
            <a:endParaRPr lang="en-US" sz="4400" b="1" kern="1200" dirty="0">
              <a:solidFill>
                <a:schemeClr val="accent4">
                  <a:lumMod val="20000"/>
                  <a:lumOff val="80000"/>
                </a:schemeClr>
              </a:solidFill>
              <a:latin typeface="Times New Roman" panose="02020603050405020304" pitchFamily="18" charset="0"/>
              <a:ea typeface="+mn-ea"/>
              <a:cs typeface="Times New Roman" panose="02020603050405020304" pitchFamily="18" charset="0"/>
            </a:endParaRPr>
          </a:p>
          <a:p>
            <a:pPr algn="ctr">
              <a:lnSpc>
                <a:spcPct val="150000"/>
              </a:lnSpc>
            </a:pPr>
            <a:r>
              <a:rPr lang="en-US" sz="3200" b="1" dirty="0">
                <a:solidFill>
                  <a:schemeClr val="accent4">
                    <a:lumMod val="20000"/>
                    <a:lumOff val="80000"/>
                  </a:schemeClr>
                </a:solidFill>
                <a:latin typeface="Times New Roman" panose="02020603050405020304" pitchFamily="18" charset="0"/>
                <a:cs typeface="Times New Roman" panose="02020603050405020304" pitchFamily="18" charset="0"/>
              </a:rPr>
              <a:t>APHI-FHEI/Forum for Higher Education Institutions in Amhara Region 4th Joint International Research Conference</a:t>
            </a:r>
            <a:endParaRPr lang="en-US" sz="3200" b="1" dirty="0">
              <a:solidFill>
                <a:schemeClr val="accent4">
                  <a:lumMod val="20000"/>
                  <a:lumOff val="80000"/>
                </a:schemeClr>
              </a:solidFill>
              <a:latin typeface="Times New Roman" panose="02020603050405020304" pitchFamily="18" charset="0"/>
              <a:cs typeface="Times New Roman" panose="02020603050405020304" pitchFamily="18" charset="0"/>
            </a:endParaRPr>
          </a:p>
          <a:p>
            <a:pPr algn="ctr">
              <a:lnSpc>
                <a:spcPct val="150000"/>
              </a:lnSpc>
            </a:pPr>
            <a:r>
              <a:rPr lang="en-US" sz="3200" b="1" i="0" dirty="0">
                <a:solidFill>
                  <a:schemeClr val="accent4">
                    <a:lumMod val="20000"/>
                    <a:lumOff val="80000"/>
                  </a:schemeClr>
                </a:solidFill>
                <a:effectLst/>
                <a:latin typeface="Times New Roman" panose="02020603050405020304" pitchFamily="18" charset="0"/>
                <a:cs typeface="Times New Roman" panose="02020603050405020304" pitchFamily="18" charset="0"/>
              </a:rPr>
              <a:t>December 4-5, 2025, Bahir Dar, Ethiopia</a:t>
            </a:r>
            <a:endParaRPr lang="en-US" dirty="0"/>
          </a:p>
        </p:txBody>
      </p:sp>
      <p:cxnSp>
        <p:nvCxnSpPr>
          <p:cNvPr id="20" name="Straight Connector 19"/>
          <p:cNvCxnSpPr/>
          <p:nvPr userDrawn="1"/>
        </p:nvCxnSpPr>
        <p:spPr>
          <a:xfrm>
            <a:off x="5849102" y="3178887"/>
            <a:ext cx="6665686" cy="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7" name="Subtitle 2"/>
          <p:cNvSpPr txBox="1"/>
          <p:nvPr userDrawn="1"/>
        </p:nvSpPr>
        <p:spPr>
          <a:xfrm>
            <a:off x="4196444" y="5414165"/>
            <a:ext cx="6543881" cy="1011996"/>
          </a:xfrm>
          <a:prstGeom prst="rect">
            <a:avLst/>
          </a:prstGeom>
        </p:spPr>
        <p:txBody>
          <a:bodyPr vert="horz" lIns="91440" tIns="45720" rIns="91440" bIns="45720" rtlCol="0">
            <a:normAutofit/>
          </a:bodyPr>
          <a:lstStyle>
            <a:lvl1pPr marL="240030" indent="-240030" algn="l" defTabSz="960120" rtl="0" eaLnBrk="1" latinLnBrk="0" hangingPunct="1">
              <a:lnSpc>
                <a:spcPct val="90000"/>
              </a:lnSpc>
              <a:spcBef>
                <a:spcPts val="1050"/>
              </a:spcBef>
              <a:buClr>
                <a:schemeClr val="accent5">
                  <a:lumMod val="75000"/>
                </a:schemeClr>
              </a:buClr>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1pPr>
            <a:lvl2pPr marL="937260" indent="-457200" algn="l" defTabSz="960120" rtl="0" eaLnBrk="1" latinLnBrk="0" hangingPunct="1">
              <a:lnSpc>
                <a:spcPct val="90000"/>
              </a:lnSpc>
              <a:spcBef>
                <a:spcPts val="525"/>
              </a:spcBef>
              <a:buClr>
                <a:srgbClr val="0070C0"/>
              </a:buClr>
              <a:buSzPct val="9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2pPr>
            <a:lvl3pPr marL="1417320" indent="-457200" algn="l" defTabSz="960120" rtl="0" eaLnBrk="1" latinLnBrk="0" hangingPunct="1">
              <a:lnSpc>
                <a:spcPct val="90000"/>
              </a:lnSpc>
              <a:spcBef>
                <a:spcPts val="525"/>
              </a:spcBef>
              <a:buClr>
                <a:srgbClr val="0070C0"/>
              </a:buClr>
              <a:buSzPct val="8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3pPr>
            <a:lvl4pPr marL="1680210" indent="-240030" algn="l" defTabSz="960120" rtl="0" eaLnBrk="1" latinLnBrk="0" hangingPunct="1">
              <a:lnSpc>
                <a:spcPct val="90000"/>
              </a:lnSpc>
              <a:spcBef>
                <a:spcPts val="525"/>
              </a:spcBef>
              <a:buClr>
                <a:srgbClr val="0070C0"/>
              </a:buClr>
              <a:buSzPct val="7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4pPr>
            <a:lvl5pPr marL="2160270" indent="-240030" algn="l" defTabSz="960120" rtl="0" eaLnBrk="1" latinLnBrk="0" hangingPunct="1">
              <a:lnSpc>
                <a:spcPct val="90000"/>
              </a:lnSpc>
              <a:spcBef>
                <a:spcPts val="525"/>
              </a:spcBef>
              <a:buClr>
                <a:srgbClr val="0070C0"/>
              </a:buClr>
              <a:buSzPct val="70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buFont typeface="Wingdings" panose="05000000000000000000" pitchFamily="2" charset="2"/>
              <a:buNone/>
            </a:pPr>
            <a:endParaRPr lang="en-US" sz="2300" b="1" dirty="0">
              <a:solidFill>
                <a:schemeClr val="accent1">
                  <a:lumMod val="20000"/>
                  <a:lumOff val="8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0108" y="307178"/>
            <a:ext cx="985989" cy="985989"/>
          </a:xfrm>
          <a:prstGeom prst="rect">
            <a:avLst/>
          </a:prstGeom>
        </p:spPr>
      </p:pic>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a:xfrm>
            <a:off x="5833880" y="585289"/>
            <a:ext cx="904423" cy="904423"/>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a:xfrm>
            <a:off x="11091328" y="602058"/>
            <a:ext cx="800480" cy="8398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96" y="1170971"/>
            <a:ext cx="11790861" cy="5687030"/>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Slide Number Placeholder 5"/>
          <p:cNvSpPr>
            <a:spLocks noGrp="1"/>
          </p:cNvSpPr>
          <p:nvPr>
            <p:ph type="sldNum" sz="quarter" idx="12"/>
          </p:nvPr>
        </p:nvSpPr>
        <p:spPr>
          <a:xfrm>
            <a:off x="11381014" y="7396843"/>
            <a:ext cx="1028698" cy="261257"/>
          </a:xfrm>
          <a:prstGeom prst="rect">
            <a:avLst/>
          </a:prstGeom>
        </p:spPr>
        <p:txBody>
          <a:bodyPr/>
          <a:lstStyle>
            <a:lvl1pPr algn="ctr">
              <a:defRPr sz="1600"/>
            </a:lvl1pPr>
          </a:lstStyle>
          <a:p>
            <a:fld id="{B832C571-E1E9-4272-8FFF-6D7AE6E41910}" type="slidenum">
              <a:rPr lang="en-US" smtClean="0"/>
            </a:fld>
            <a:endParaRPr lang="en-US" dirty="0"/>
          </a:p>
        </p:txBody>
      </p:sp>
      <p:sp>
        <p:nvSpPr>
          <p:cNvPr id="5" name="Title 1"/>
          <p:cNvSpPr>
            <a:spLocks noGrp="1"/>
          </p:cNvSpPr>
          <p:nvPr>
            <p:ph type="title"/>
          </p:nvPr>
        </p:nvSpPr>
        <p:spPr>
          <a:xfrm>
            <a:off x="1093198" y="95510"/>
            <a:ext cx="10615204" cy="1028701"/>
          </a:xfrm>
          <a:prstGeom prst="rect">
            <a:avLst/>
          </a:prstGeom>
        </p:spPr>
        <p:txBody>
          <a:bodyPr/>
          <a:lstStyle/>
          <a:p>
            <a:r>
              <a:rPr lang="en-US" dirty="0"/>
              <a:t>Click to edit Master 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212395" y="253000"/>
            <a:ext cx="680267" cy="713723"/>
          </a:xfrm>
          <a:prstGeom prst="rect">
            <a:avLst/>
          </a:prstGeom>
        </p:spPr>
      </p:pic>
      <p:sp>
        <p:nvSpPr>
          <p:cNvPr id="8" name="Footer Placeholder 5"/>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endParaRPr lang="en-US" dirty="0">
              <a:solidFill>
                <a:schemeClr val="bg1"/>
              </a:solidFill>
              <a:latin typeface="Times New Roman" panose="02020603050405020304" pitchFamily="18" charset="0"/>
              <a:cs typeface="Times New Roman" panose="02020603050405020304" pitchFamily="18" charset="0"/>
            </a:endParaRPr>
          </a:p>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198" y="95510"/>
            <a:ext cx="10615204" cy="1028701"/>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357595" y="1369257"/>
            <a:ext cx="11790861" cy="5687030"/>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Slide Number Placeholder 5"/>
          <p:cNvSpPr>
            <a:spLocks noGrp="1"/>
          </p:cNvSpPr>
          <p:nvPr>
            <p:ph type="sldNum" sz="quarter" idx="12"/>
          </p:nvPr>
        </p:nvSpPr>
        <p:spPr>
          <a:xfrm>
            <a:off x="11381014" y="7396843"/>
            <a:ext cx="1028698" cy="261257"/>
          </a:xfrm>
          <a:prstGeom prst="rect">
            <a:avLst/>
          </a:prstGeom>
        </p:spPr>
        <p:txBody>
          <a:bodyPr/>
          <a:lstStyle>
            <a:lvl1pPr algn="ctr">
              <a:defRPr sz="1600"/>
            </a:lvl1pPr>
          </a:lstStyle>
          <a:p>
            <a:fld id="{B832C571-E1E9-4272-8FFF-6D7AE6E41910}" type="slidenum">
              <a:rPr lang="en-US" smtClean="0"/>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212395" y="253000"/>
            <a:ext cx="680267" cy="713723"/>
          </a:xfrm>
          <a:prstGeom prst="rect">
            <a:avLst/>
          </a:prstGeom>
        </p:spPr>
      </p:pic>
      <p:sp>
        <p:nvSpPr>
          <p:cNvPr id="10" name="Footer Placeholder 5"/>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endParaRPr lang="en-US" dirty="0">
              <a:solidFill>
                <a:schemeClr val="bg1"/>
              </a:solidFill>
              <a:latin typeface="Times New Roman" panose="02020603050405020304" pitchFamily="18" charset="0"/>
              <a:cs typeface="Times New Roman" panose="02020603050405020304" pitchFamily="18" charset="0"/>
            </a:endParaRPr>
          </a:p>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1937704"/>
            <a:ext cx="11041380" cy="3233102"/>
          </a:xfrm>
          <a:prstGeom prst="rect">
            <a:avLst/>
          </a:prstGeom>
        </p:spPr>
        <p:txBody>
          <a:bodyPr anchor="b"/>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873443" y="5201392"/>
            <a:ext cx="11041380" cy="1700212"/>
          </a:xfrm>
          <a:prstGeom prst="rect">
            <a:avLst/>
          </a:prstGeom>
        </p:spPr>
        <p:txBody>
          <a:bodyPr/>
          <a:lstStyle>
            <a:lvl1pPr marL="0" indent="0">
              <a:buNone/>
              <a:defRPr sz="2520">
                <a:solidFill>
                  <a:schemeClr val="tx1">
                    <a:tint val="7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a:t>Click to edit Master text styles</a:t>
            </a:r>
            <a:endParaRPr lang="en-US"/>
          </a:p>
        </p:txBody>
      </p:sp>
      <p:sp>
        <p:nvSpPr>
          <p:cNvPr id="7" name="Footer Placeholder 5"/>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endParaRPr lang="en-US" dirty="0">
              <a:solidFill>
                <a:schemeClr val="bg1"/>
              </a:solidFill>
              <a:latin typeface="Times New Roman" panose="02020603050405020304" pitchFamily="18" charset="0"/>
              <a:cs typeface="Times New Roman" panose="02020603050405020304" pitchFamily="18" charset="0"/>
            </a:endParaRPr>
          </a:p>
          <a:p>
            <a:endParaRPr lang="en-US" dirty="0"/>
          </a:p>
        </p:txBody>
      </p:sp>
      <p:sp>
        <p:nvSpPr>
          <p:cNvPr id="8" name="Slide Number Placeholder 6"/>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83114" y="234345"/>
            <a:ext cx="680267" cy="71372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0109" y="1"/>
            <a:ext cx="10614529" cy="1182413"/>
          </a:xfrm>
          <a:prstGeom prst="rect">
            <a:avLst/>
          </a:prstGeom>
        </p:spPr>
        <p:txBody>
          <a:bodyPr/>
          <a:lstStyle/>
          <a:p>
            <a:r>
              <a:rPr lang="en-US" dirty="0"/>
              <a:t>Click to edit Master title style</a:t>
            </a:r>
            <a:endParaRPr lang="en-US" dirty="0"/>
          </a:p>
        </p:txBody>
      </p:sp>
      <p:sp>
        <p:nvSpPr>
          <p:cNvPr id="3" name="Content Placeholder 2"/>
          <p:cNvSpPr>
            <a:spLocks noGrp="1"/>
          </p:cNvSpPr>
          <p:nvPr>
            <p:ph sz="half" idx="1"/>
          </p:nvPr>
        </p:nvSpPr>
        <p:spPr>
          <a:xfrm>
            <a:off x="880110" y="2427075"/>
            <a:ext cx="5440680" cy="4931516"/>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480810" y="2069042"/>
            <a:ext cx="5440680" cy="4931516"/>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Footer Placeholder 5"/>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endParaRPr lang="en-US" dirty="0">
              <a:solidFill>
                <a:schemeClr val="bg1"/>
              </a:solidFill>
              <a:latin typeface="Times New Roman" panose="02020603050405020304" pitchFamily="18" charset="0"/>
              <a:cs typeface="Times New Roman" panose="02020603050405020304" pitchFamily="18" charset="0"/>
            </a:endParaRPr>
          </a:p>
          <a:p>
            <a:endParaRPr lang="en-US" dirty="0"/>
          </a:p>
        </p:txBody>
      </p:sp>
      <p:sp>
        <p:nvSpPr>
          <p:cNvPr id="7" name="Slide Number Placeholder 6"/>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83114" y="234345"/>
            <a:ext cx="680267" cy="71372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0110" y="6297"/>
            <a:ext cx="11041380" cy="1022404"/>
          </a:xfrm>
          <a:prstGeom prst="rect">
            <a:avLst/>
          </a:prstGeom>
        </p:spPr>
        <p:txBody>
          <a:bodyPr/>
          <a:lstStyle/>
          <a:p>
            <a:r>
              <a:rPr lang="en-US" dirty="0"/>
              <a:t>Click to edit Master title style</a:t>
            </a:r>
            <a:endParaRPr lang="en-US" dirty="0"/>
          </a:p>
        </p:txBody>
      </p:sp>
      <p:sp>
        <p:nvSpPr>
          <p:cNvPr id="3" name="Text Placeholder 2"/>
          <p:cNvSpPr>
            <a:spLocks noGrp="1"/>
          </p:cNvSpPr>
          <p:nvPr>
            <p:ph type="body" idx="1"/>
          </p:nvPr>
        </p:nvSpPr>
        <p:spPr>
          <a:xfrm>
            <a:off x="880109" y="1054265"/>
            <a:ext cx="5415676" cy="933767"/>
          </a:xfrm>
          <a:prstGeom prst="rect">
            <a:avLst/>
          </a:prstGeo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880109" y="1988031"/>
            <a:ext cx="5415676" cy="5135199"/>
          </a:xfrm>
          <a:prstGeom prst="rect">
            <a:avLst/>
          </a:prstGeo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6479141" y="1054265"/>
            <a:ext cx="5442347" cy="933767"/>
          </a:xfrm>
          <a:prstGeom prst="rect">
            <a:avLst/>
          </a:prstGeo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endParaRPr lang="en-US"/>
          </a:p>
        </p:txBody>
      </p:sp>
      <p:sp>
        <p:nvSpPr>
          <p:cNvPr id="6" name="Content Placeholder 5"/>
          <p:cNvSpPr>
            <a:spLocks noGrp="1"/>
          </p:cNvSpPr>
          <p:nvPr>
            <p:ph sz="quarter" idx="4"/>
          </p:nvPr>
        </p:nvSpPr>
        <p:spPr>
          <a:xfrm>
            <a:off x="6479141" y="1988031"/>
            <a:ext cx="5442347" cy="5135199"/>
          </a:xfrm>
          <a:prstGeom prst="rect">
            <a:avLst/>
          </a:prstGeo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pic>
        <p:nvPicPr>
          <p:cNvPr id="10" name="Picture 9"/>
          <p:cNvPicPr>
            <a:picLocks noChangeAspect="1"/>
          </p:cNvPicPr>
          <p:nvPr userDrawn="1"/>
        </p:nvPicPr>
        <p:blipFill>
          <a:blip r:embed="rId2"/>
          <a:stretch>
            <a:fillRect/>
          </a:stretch>
        </p:blipFill>
        <p:spPr>
          <a:xfrm>
            <a:off x="166386" y="234345"/>
            <a:ext cx="713723" cy="713723"/>
          </a:xfrm>
          <a:prstGeom prst="rect">
            <a:avLst/>
          </a:prstGeom>
        </p:spPr>
      </p:pic>
      <p:sp>
        <p:nvSpPr>
          <p:cNvPr id="11" name="Footer Placeholder 5"/>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endParaRPr lang="en-US" dirty="0">
              <a:solidFill>
                <a:schemeClr val="bg1"/>
              </a:solidFill>
              <a:latin typeface="Times New Roman" panose="02020603050405020304" pitchFamily="18" charset="0"/>
              <a:cs typeface="Times New Roman" panose="02020603050405020304" pitchFamily="18" charset="0"/>
            </a:endParaRPr>
          </a:p>
          <a:p>
            <a:endParaRPr lang="en-US" dirty="0"/>
          </a:p>
        </p:txBody>
      </p:sp>
      <p:sp>
        <p:nvSpPr>
          <p:cNvPr id="12" name="Slide Number Placeholder 6"/>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518160"/>
            <a:ext cx="4128849" cy="1813560"/>
          </a:xfrm>
          <a:prstGeom prst="rect">
            <a:avLst/>
          </a:prstGeom>
        </p:spPr>
        <p:txBody>
          <a:bodyPr anchor="b"/>
          <a:lstStyle>
            <a:lvl1pPr>
              <a:defRPr sz="3360"/>
            </a:lvl1pPr>
          </a:lstStyle>
          <a:p>
            <a:r>
              <a:rPr lang="en-US"/>
              <a:t>Click to edit Master title style</a:t>
            </a:r>
            <a:endParaRPr lang="en-US" dirty="0"/>
          </a:p>
        </p:txBody>
      </p:sp>
      <p:sp>
        <p:nvSpPr>
          <p:cNvPr id="3" name="Content Placeholder 2"/>
          <p:cNvSpPr>
            <a:spLocks noGrp="1"/>
          </p:cNvSpPr>
          <p:nvPr>
            <p:ph idx="1"/>
          </p:nvPr>
        </p:nvSpPr>
        <p:spPr>
          <a:xfrm>
            <a:off x="5442347" y="1119082"/>
            <a:ext cx="6480810" cy="5523442"/>
          </a:xfrm>
          <a:prstGeom prst="rect">
            <a:avLst/>
          </a:prstGeo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81778" y="2331720"/>
            <a:ext cx="4128849" cy="4319800"/>
          </a:xfrm>
          <a:prstGeom prst="rect">
            <a:avLst/>
          </a:prstGeo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endParaRPr lang="en-US"/>
          </a:p>
        </p:txBody>
      </p:sp>
      <p:sp>
        <p:nvSpPr>
          <p:cNvPr id="8" name="Footer Placeholder 5"/>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endParaRPr lang="en-US" dirty="0">
              <a:solidFill>
                <a:schemeClr val="bg1"/>
              </a:solidFill>
              <a:latin typeface="Times New Roman" panose="02020603050405020304" pitchFamily="18" charset="0"/>
              <a:cs typeface="Times New Roman" panose="02020603050405020304" pitchFamily="18" charset="0"/>
            </a:endParaRPr>
          </a:p>
          <a:p>
            <a:endParaRPr lang="en-US" dirty="0"/>
          </a:p>
        </p:txBody>
      </p:sp>
      <p:sp>
        <p:nvSpPr>
          <p:cNvPr id="9" name="Slide Number Placeholder 6"/>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83114" y="234345"/>
            <a:ext cx="680267" cy="71372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1119082"/>
            <a:ext cx="4128849" cy="1212638"/>
          </a:xfrm>
          <a:prstGeom prst="rect">
            <a:avLst/>
          </a:prstGeom>
        </p:spPr>
        <p:txBody>
          <a:bodyPr anchor="b"/>
          <a:lstStyle>
            <a:lvl1pPr>
              <a:defRPr sz="3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119082"/>
            <a:ext cx="6480810" cy="5523442"/>
          </a:xfrm>
          <a:prstGeom prst="rect">
            <a:avLst/>
          </a:prstGeo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a:t>Click icon to add picture</a:t>
            </a:r>
            <a:endParaRPr lang="en-US" dirty="0"/>
          </a:p>
        </p:txBody>
      </p:sp>
      <p:sp>
        <p:nvSpPr>
          <p:cNvPr id="4" name="Text Placeholder 3"/>
          <p:cNvSpPr>
            <a:spLocks noGrp="1"/>
          </p:cNvSpPr>
          <p:nvPr>
            <p:ph type="body" sz="half" idx="2"/>
          </p:nvPr>
        </p:nvSpPr>
        <p:spPr>
          <a:xfrm>
            <a:off x="881778" y="2331720"/>
            <a:ext cx="4128849" cy="4319800"/>
          </a:xfrm>
          <a:prstGeom prst="rect">
            <a:avLst/>
          </a:prstGeo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endParaRPr lang="en-US"/>
          </a:p>
        </p:txBody>
      </p:sp>
      <p:sp>
        <p:nvSpPr>
          <p:cNvPr id="8" name="Slide Number Placeholder 5"/>
          <p:cNvSpPr>
            <a:spLocks noGrp="1"/>
          </p:cNvSpPr>
          <p:nvPr>
            <p:ph type="sldNum" sz="quarter" idx="12"/>
          </p:nvPr>
        </p:nvSpPr>
        <p:spPr>
          <a:xfrm>
            <a:off x="11381014" y="7396843"/>
            <a:ext cx="1028698" cy="261257"/>
          </a:xfrm>
          <a:prstGeom prst="rect">
            <a:avLst/>
          </a:prstGeom>
        </p:spPr>
        <p:txBody>
          <a:bodyPr/>
          <a:lstStyle>
            <a:lvl1pPr algn="ctr">
              <a:defRPr sz="1600"/>
            </a:lvl1pPr>
          </a:lstStyle>
          <a:p>
            <a:fld id="{B832C571-E1E9-4272-8FFF-6D7AE6E41910}" type="slidenum">
              <a:rPr lang="en-US" smtClean="0"/>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212395" y="253000"/>
            <a:ext cx="680267" cy="713723"/>
          </a:xfrm>
          <a:prstGeom prst="rect">
            <a:avLst/>
          </a:prstGeom>
        </p:spPr>
      </p:pic>
      <p:sp>
        <p:nvSpPr>
          <p:cNvPr id="10" name="Footer Placeholder 5"/>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endParaRPr lang="en-US" dirty="0">
              <a:solidFill>
                <a:schemeClr val="bg1"/>
              </a:solidFill>
              <a:latin typeface="Times New Roman" panose="02020603050405020304" pitchFamily="18" charset="0"/>
              <a:cs typeface="Times New Roman" panose="02020603050405020304" pitchFamily="18" charset="0"/>
            </a:endParaRPr>
          </a:p>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lide Number Placeholder 5"/>
          <p:cNvSpPr>
            <a:spLocks noGrp="1"/>
          </p:cNvSpPr>
          <p:nvPr>
            <p:ph type="sldNum" sz="quarter" idx="4"/>
          </p:nvPr>
        </p:nvSpPr>
        <p:spPr>
          <a:xfrm>
            <a:off x="11363053" y="7361699"/>
            <a:ext cx="1095647" cy="369961"/>
          </a:xfrm>
          <a:prstGeom prst="rect">
            <a:avLst/>
          </a:prstGeom>
        </p:spPr>
        <p:txBody>
          <a:bodyPr vert="horz" lIns="91440" tIns="45720" rIns="91440" bIns="45720" rtlCol="0" anchor="ctr"/>
          <a:lstStyle>
            <a:lvl1pPr algn="ctr">
              <a:defRPr sz="1600">
                <a:solidFill>
                  <a:schemeClr val="accent1">
                    <a:lumMod val="20000"/>
                    <a:lumOff val="80000"/>
                  </a:schemeClr>
                </a:solidFill>
                <a:latin typeface="Oswald" pitchFamily="2" charset="0"/>
                <a:cs typeface="Arial" panose="020B0604020202020204" pitchFamily="34" charset="0"/>
              </a:defRPr>
            </a:lvl1pPr>
          </a:lstStyle>
          <a:p>
            <a:fld id="{B832C571-E1E9-4272-8FFF-6D7AE6E41910}" type="slidenum">
              <a:rPr lang="en-US" smtClean="0"/>
            </a:fld>
            <a:endParaRPr lang="en-US" dirty="0"/>
          </a:p>
        </p:txBody>
      </p:sp>
      <p:pic>
        <p:nvPicPr>
          <p:cNvPr id="3" name="Pictur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801599" cy="7772400"/>
          </a:xfrm>
          <a:prstGeom prst="rect">
            <a:avLst/>
          </a:prstGeom>
        </p:spPr>
      </p:pic>
      <p:sp>
        <p:nvSpPr>
          <p:cNvPr id="12" name="Title Placeholder 1"/>
          <p:cNvSpPr>
            <a:spLocks noGrp="1"/>
          </p:cNvSpPr>
          <p:nvPr>
            <p:ph type="title"/>
          </p:nvPr>
        </p:nvSpPr>
        <p:spPr>
          <a:xfrm>
            <a:off x="359228" y="5596"/>
            <a:ext cx="11119758" cy="1006775"/>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13" name="Text Placeholder 2"/>
          <p:cNvSpPr>
            <a:spLocks noGrp="1"/>
          </p:cNvSpPr>
          <p:nvPr>
            <p:ph type="body" idx="1"/>
          </p:nvPr>
        </p:nvSpPr>
        <p:spPr>
          <a:xfrm>
            <a:off x="359228" y="1175657"/>
            <a:ext cx="11805558" cy="6074229"/>
          </a:xfrm>
          <a:prstGeom prst="rect">
            <a:avLst/>
          </a:prstGeom>
        </p:spPr>
        <p:txBody>
          <a:bodyPr vert="horz" lIns="91440" tIns="45720" rIns="91440" bIns="45720" rtlCol="0">
            <a:normAutofit/>
          </a:bodyPr>
          <a:lstStyle/>
          <a:p>
            <a:pPr lvl="0"/>
            <a:r>
              <a:rPr lang="en-US" dirty="0"/>
              <a:t> 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 Fourth level</a:t>
            </a:r>
            <a:endParaRPr lang="en-US" dirty="0"/>
          </a:p>
          <a:p>
            <a:pPr lvl="4"/>
            <a:r>
              <a:rPr lang="en-US" dirty="0"/>
              <a:t> Fifth level</a:t>
            </a:r>
            <a:endParaRPr lang="en-US" dirty="0"/>
          </a:p>
        </p:txBody>
      </p:sp>
      <p:sp>
        <p:nvSpPr>
          <p:cNvPr id="14" name="Oval 13"/>
          <p:cNvSpPr/>
          <p:nvPr userDrawn="1"/>
        </p:nvSpPr>
        <p:spPr>
          <a:xfrm>
            <a:off x="11640301" y="7326032"/>
            <a:ext cx="524485" cy="405628"/>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Oswald" pitchFamily="2" charset="0"/>
            </a:endParaRPr>
          </a:p>
        </p:txBody>
      </p:sp>
      <p:sp>
        <p:nvSpPr>
          <p:cNvPr id="15" name="TextBox 14"/>
          <p:cNvSpPr txBox="1"/>
          <p:nvPr userDrawn="1"/>
        </p:nvSpPr>
        <p:spPr>
          <a:xfrm>
            <a:off x="342900" y="7361699"/>
            <a:ext cx="4082143" cy="365760"/>
          </a:xfrm>
          <a:prstGeom prst="rect">
            <a:avLst/>
          </a:prstGeom>
          <a:noFill/>
        </p:spPr>
        <p:txBody>
          <a:bodyPr wrap="square" rtlCol="0">
            <a:spAutoFit/>
          </a:bodyPr>
          <a:lstStyle/>
          <a:p>
            <a:pPr marL="0" indent="0">
              <a:buFont typeface="Calibri" panose="020F0502020204030204" pitchFamily="34" charset="0"/>
              <a:buNone/>
            </a:pPr>
            <a:r>
              <a:rPr lang="en-US" sz="1600" dirty="0">
                <a:solidFill>
                  <a:schemeClr val="accent1">
                    <a:lumMod val="20000"/>
                    <a:lumOff val="80000"/>
                  </a:schemeClr>
                </a:solidFill>
                <a:latin typeface="Oswald" pitchFamily="2" charset="0"/>
              </a:rPr>
              <a:t>Copyright ©</a:t>
            </a:r>
            <a:fld id="{10E618D6-A9C6-4B0E-80D4-37CEBBD6F28A}" type="datetimeyyyy">
              <a:rPr lang="en-US" sz="1600" smtClean="0">
                <a:solidFill>
                  <a:schemeClr val="accent1">
                    <a:lumMod val="20000"/>
                    <a:lumOff val="80000"/>
                  </a:schemeClr>
                </a:solidFill>
                <a:latin typeface="Oswald" pitchFamily="2" charset="0"/>
              </a:rPr>
            </a:fld>
            <a:r>
              <a:rPr lang="en-US" sz="1600" dirty="0">
                <a:solidFill>
                  <a:schemeClr val="accent1">
                    <a:lumMod val="20000"/>
                    <a:lumOff val="80000"/>
                  </a:schemeClr>
                </a:solidFill>
                <a:latin typeface="Oswald" pitchFamily="2" charset="0"/>
              </a:rPr>
              <a:t> APHI </a:t>
            </a:r>
            <a:endParaRPr lang="en-US" sz="1600" dirty="0">
              <a:solidFill>
                <a:schemeClr val="accent1">
                  <a:lumMod val="20000"/>
                  <a:lumOff val="80000"/>
                </a:schemeClr>
              </a:solidFill>
              <a:latin typeface="Oswald"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60120" rtl="0" eaLnBrk="1" latinLnBrk="0" hangingPunct="1">
        <a:lnSpc>
          <a:spcPct val="90000"/>
        </a:lnSpc>
        <a:spcBef>
          <a:spcPct val="0"/>
        </a:spcBef>
        <a:buNone/>
        <a:defRPr sz="3600" b="1" kern="1200">
          <a:solidFill>
            <a:schemeClr val="accent5">
              <a:lumMod val="40000"/>
              <a:lumOff val="60000"/>
            </a:schemeClr>
          </a:solidFill>
          <a:latin typeface="Arial" panose="020B0604020202020204" pitchFamily="34" charset="0"/>
          <a:ea typeface="+mj-ea"/>
          <a:cs typeface="Arial" panose="020B0604020202020204" pitchFamily="34" charset="0"/>
        </a:defRPr>
      </a:lvl1pPr>
    </p:titleStyle>
    <p:bodyStyle>
      <a:lvl1pPr marL="240030" indent="-240030" algn="l" defTabSz="960120" rtl="0" eaLnBrk="1" latinLnBrk="0" hangingPunct="1">
        <a:lnSpc>
          <a:spcPct val="90000"/>
        </a:lnSpc>
        <a:spcBef>
          <a:spcPts val="1050"/>
        </a:spcBef>
        <a:buClr>
          <a:schemeClr val="accent5">
            <a:lumMod val="75000"/>
          </a:schemeClr>
        </a:buClr>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1pPr>
      <a:lvl2pPr marL="937260" indent="-457200" algn="l" defTabSz="960120" rtl="0" eaLnBrk="1" latinLnBrk="0" hangingPunct="1">
        <a:lnSpc>
          <a:spcPct val="90000"/>
        </a:lnSpc>
        <a:spcBef>
          <a:spcPts val="525"/>
        </a:spcBef>
        <a:buClr>
          <a:srgbClr val="0070C0"/>
        </a:buClr>
        <a:buSzPct val="9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2pPr>
      <a:lvl3pPr marL="1417320" indent="-457200" algn="l" defTabSz="960120" rtl="0" eaLnBrk="1" latinLnBrk="0" hangingPunct="1">
        <a:lnSpc>
          <a:spcPct val="90000"/>
        </a:lnSpc>
        <a:spcBef>
          <a:spcPts val="525"/>
        </a:spcBef>
        <a:buClr>
          <a:srgbClr val="0070C0"/>
        </a:buClr>
        <a:buSzPct val="8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3pPr>
      <a:lvl4pPr marL="1680210" indent="-240030" algn="l" defTabSz="960120" rtl="0" eaLnBrk="1" latinLnBrk="0" hangingPunct="1">
        <a:lnSpc>
          <a:spcPct val="90000"/>
        </a:lnSpc>
        <a:spcBef>
          <a:spcPts val="525"/>
        </a:spcBef>
        <a:buClr>
          <a:srgbClr val="0070C0"/>
        </a:buClr>
        <a:buSzPct val="7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4pPr>
      <a:lvl5pPr marL="2160270" indent="-240030" algn="l" defTabSz="960120" rtl="0" eaLnBrk="1" latinLnBrk="0" hangingPunct="1">
        <a:lnSpc>
          <a:spcPct val="90000"/>
        </a:lnSpc>
        <a:spcBef>
          <a:spcPts val="525"/>
        </a:spcBef>
        <a:buClr>
          <a:srgbClr val="0070C0"/>
        </a:buClr>
        <a:buSzPct val="70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4.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12.png"/><Relationship Id="rId3" Type="http://schemas.openxmlformats.org/officeDocument/2006/relationships/tags" Target="../tags/tag1.xml"/><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120" y="1296670"/>
            <a:ext cx="12177395" cy="1887855"/>
          </a:xfrm>
        </p:spPr>
        <p:txBody>
          <a:bodyPr>
            <a:noAutofit/>
          </a:bodyPr>
          <a:lstStyle/>
          <a:p>
            <a:pPr algn="ctr">
              <a:lnSpc>
                <a:spcPct val="100000"/>
              </a:lnSpc>
            </a:pPr>
            <a:br>
              <a:rPr lang="en-US" sz="2595" dirty="0">
                <a:latin typeface="Times New Roman" panose="02020603050405020304" pitchFamily="18" charset="0"/>
                <a:cs typeface="Times New Roman" panose="02020603050405020304" pitchFamily="18" charset="0"/>
              </a:rPr>
            </a:br>
            <a:r>
              <a:rPr lang="en-US" altLang="en-US" sz="3200" dirty="0">
                <a:solidFill>
                  <a:schemeClr val="bg1"/>
                </a:solidFill>
                <a:latin typeface="Times New Roman" panose="02020603050405020304" pitchFamily="18" charset="0"/>
                <a:cs typeface="Times New Roman" panose="02020603050405020304" pitchFamily="18" charset="0"/>
                <a:sym typeface="+mn-ea"/>
              </a:rPr>
              <a:t>Exploring the Lived Experiences and Coping Strategies of Mental Health Caregivers in Gondar Ethiopia: Implications for Supportive Intervention</a:t>
            </a:r>
            <a:endParaRPr lang="en-US" altLang="en-US" sz="3200" dirty="0">
              <a:solidFill>
                <a:schemeClr val="bg1"/>
              </a:solidFill>
              <a:latin typeface="Times New Roman" panose="02020603050405020304" pitchFamily="18" charset="0"/>
              <a:cs typeface="Times New Roman" panose="02020603050405020304" pitchFamily="18" charset="0"/>
              <a:sym typeface="+mn-ea"/>
            </a:endParaRPr>
          </a:p>
        </p:txBody>
      </p:sp>
      <p:sp>
        <p:nvSpPr>
          <p:cNvPr id="3" name="Subtitle 2"/>
          <p:cNvSpPr>
            <a:spLocks noGrp="1"/>
          </p:cNvSpPr>
          <p:nvPr>
            <p:ph type="subTitle" idx="4294967295"/>
          </p:nvPr>
        </p:nvSpPr>
        <p:spPr>
          <a:xfrm>
            <a:off x="1757680" y="3184525"/>
            <a:ext cx="7712075" cy="890905"/>
          </a:xfrm>
          <a:prstGeom prst="rect">
            <a:avLst/>
          </a:prstGeom>
        </p:spPr>
        <p:txBody>
          <a:bodyPr>
            <a:noAutofit/>
          </a:bodyPr>
          <a:lstStyle/>
          <a:p>
            <a:pPr marL="0" indent="0" algn="ctr">
              <a:buNone/>
            </a:pPr>
            <a:r>
              <a:rPr lang="en-US" sz="2800" dirty="0">
                <a:solidFill>
                  <a:schemeClr val="bg1"/>
                </a:solidFill>
                <a:latin typeface="Times New Roman" panose="02020603050405020304" pitchFamily="18" charset="0"/>
                <a:cs typeface="Times New Roman" panose="02020603050405020304" pitchFamily="18" charset="0"/>
              </a:rPr>
              <a:t>Author(s): Shegaye Shumet, Ejigu Gebeye</a:t>
            </a:r>
            <a:endParaRPr lang="en-US" sz="2800" dirty="0">
              <a:solidFill>
                <a:schemeClr val="bg1"/>
              </a:solidFill>
              <a:latin typeface="Times New Roman" panose="02020603050405020304" pitchFamily="18" charset="0"/>
              <a:cs typeface="Times New Roman" panose="02020603050405020304" pitchFamily="18" charset="0"/>
            </a:endParaRPr>
          </a:p>
          <a:p>
            <a:pPr marL="0" indent="0" algn="ctr">
              <a:buNone/>
            </a:pPr>
            <a:r>
              <a:rPr lang="en-US" sz="2800" dirty="0">
                <a:solidFill>
                  <a:schemeClr val="bg1"/>
                </a:solidFill>
                <a:latin typeface="Times New Roman" panose="02020603050405020304" pitchFamily="18" charset="0"/>
                <a:cs typeface="Times New Roman" panose="02020603050405020304" pitchFamily="18" charset="0"/>
              </a:rPr>
              <a:t>Affiliation (s): CMHS, University of Gondar</a:t>
            </a:r>
            <a:endParaRPr lang="en-US" sz="2800" dirty="0">
              <a:solidFill>
                <a:schemeClr val="bg1"/>
              </a:solidFill>
              <a:latin typeface="Times New Roman" panose="02020603050405020304" pitchFamily="18" charset="0"/>
              <a:cs typeface="Times New Roman" panose="02020603050405020304" pitchFamily="18" charset="0"/>
            </a:endParaRPr>
          </a:p>
          <a:p>
            <a:pPr marL="0" indent="0" algn="ctr">
              <a:lnSpc>
                <a:spcPct val="100000"/>
              </a:lnSpc>
              <a:buNone/>
            </a:pPr>
            <a:endPar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Date Placeholder 5"/>
          <p:cNvSpPr txBox="1"/>
          <p:nvPr/>
        </p:nvSpPr>
        <p:spPr>
          <a:xfrm>
            <a:off x="473710" y="4238625"/>
            <a:ext cx="12028805" cy="254825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2800" b="1" dirty="0">
                <a:solidFill>
                  <a:schemeClr val="accent4">
                    <a:lumMod val="20000"/>
                    <a:lumOff val="80000"/>
                  </a:schemeClr>
                </a:solidFill>
                <a:latin typeface="Times New Roman" panose="02020603050405020304" pitchFamily="18" charset="0"/>
                <a:cs typeface="Times New Roman" panose="02020603050405020304" pitchFamily="18" charset="0"/>
              </a:rPr>
              <a:t>Conference Theme: Translating Research into Action: Strengthening Public Health Systems in Crisis-Affected Settings </a:t>
            </a:r>
            <a:endParaRPr lang="en-US" sz="2800" b="1" dirty="0">
              <a:solidFill>
                <a:schemeClr val="accent4">
                  <a:lumMod val="20000"/>
                  <a:lumOff val="80000"/>
                </a:schemeClr>
              </a:solidFill>
              <a:latin typeface="Times New Roman" panose="02020603050405020304" pitchFamily="18" charset="0"/>
              <a:cs typeface="Times New Roman" panose="02020603050405020304" pitchFamily="18" charset="0"/>
            </a:endParaRPr>
          </a:p>
          <a:p>
            <a:pPr algn="ctr">
              <a:lnSpc>
                <a:spcPct val="100000"/>
              </a:lnSpc>
            </a:pPr>
            <a:endParaRPr lang="en-US" sz="2200" b="1" dirty="0">
              <a:solidFill>
                <a:schemeClr val="accent4">
                  <a:lumMod val="20000"/>
                  <a:lumOff val="80000"/>
                </a:schemeClr>
              </a:solidFill>
              <a:latin typeface="Times New Roman" panose="02020603050405020304" pitchFamily="18" charset="0"/>
              <a:cs typeface="Times New Roman" panose="02020603050405020304" pitchFamily="18" charset="0"/>
            </a:endParaRPr>
          </a:p>
          <a:p>
            <a:pPr algn="ctr"/>
            <a:r>
              <a:rPr lang="en-US" sz="2200" b="1" dirty="0">
                <a:solidFill>
                  <a:schemeClr val="accent4">
                    <a:lumMod val="20000"/>
                    <a:lumOff val="80000"/>
                  </a:schemeClr>
                </a:solidFill>
                <a:latin typeface="Times New Roman" panose="02020603050405020304" pitchFamily="18" charset="0"/>
                <a:cs typeface="Times New Roman" panose="02020603050405020304" pitchFamily="18" charset="0"/>
              </a:rPr>
              <a:t>Amhara Public Health Institute - Forum for Higher Education Institutions in the Amhara Region 4</a:t>
            </a:r>
            <a:r>
              <a:rPr lang="en-US" sz="2200" b="1" baseline="30000" dirty="0">
                <a:solidFill>
                  <a:schemeClr val="accent4">
                    <a:lumMod val="20000"/>
                    <a:lumOff val="80000"/>
                  </a:schemeClr>
                </a:solidFill>
                <a:latin typeface="Times New Roman" panose="02020603050405020304" pitchFamily="18" charset="0"/>
                <a:cs typeface="Times New Roman" panose="02020603050405020304" pitchFamily="18" charset="0"/>
              </a:rPr>
              <a:t>th</a:t>
            </a:r>
            <a:r>
              <a:rPr lang="en-US" sz="2200" b="1" dirty="0">
                <a:solidFill>
                  <a:schemeClr val="accent4">
                    <a:lumMod val="20000"/>
                    <a:lumOff val="80000"/>
                  </a:schemeClr>
                </a:solidFill>
                <a:latin typeface="Times New Roman" panose="02020603050405020304" pitchFamily="18" charset="0"/>
                <a:cs typeface="Times New Roman" panose="02020603050405020304" pitchFamily="18" charset="0"/>
              </a:rPr>
              <a:t> Joint International Annual Research Conference </a:t>
            </a:r>
            <a:endParaRPr lang="en-US" sz="2200" b="1" dirty="0">
              <a:solidFill>
                <a:schemeClr val="accent4">
                  <a:lumMod val="20000"/>
                  <a:lumOff val="80000"/>
                </a:schemeClr>
              </a:solidFill>
              <a:latin typeface="Times New Roman" panose="02020603050405020304" pitchFamily="18" charset="0"/>
              <a:cs typeface="Times New Roman" panose="02020603050405020304" pitchFamily="18" charset="0"/>
            </a:endParaRPr>
          </a:p>
          <a:p>
            <a:pPr algn="ctr">
              <a:lnSpc>
                <a:spcPct val="150000"/>
              </a:lnSpc>
            </a:pPr>
            <a:r>
              <a:rPr lang="en-US" sz="2200" b="1" dirty="0">
                <a:solidFill>
                  <a:schemeClr val="accent4">
                    <a:lumMod val="20000"/>
                    <a:lumOff val="80000"/>
                  </a:schemeClr>
                </a:solidFill>
                <a:latin typeface="Times New Roman" panose="02020603050405020304" pitchFamily="18" charset="0"/>
                <a:cs typeface="Times New Roman" panose="02020603050405020304" pitchFamily="18" charset="0"/>
              </a:rPr>
              <a:t>December 4-5, 2025, Bahir Dar, Ethiopia  </a:t>
            </a:r>
            <a:endParaRPr lang="en-US" sz="2200" b="1" dirty="0">
              <a:solidFill>
                <a:schemeClr val="accent4">
                  <a:lumMod val="20000"/>
                  <a:lumOff val="8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8250" advClick="0"/>
    </mc:Choice>
    <mc:Fallback>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dirty="0">
                <a:sym typeface="+mn-ea"/>
              </a:rPr>
              <a:t>  </a:t>
            </a:r>
            <a:r>
              <a:rPr lang="en-US" dirty="0">
                <a:sym typeface="+mn-ea"/>
              </a:rPr>
              <a:t>Results and Discussion …(3/3)  </a:t>
            </a:r>
            <a:endParaRPr lang="en-US"/>
          </a:p>
        </p:txBody>
      </p:sp>
      <p:pic>
        <p:nvPicPr>
          <p:cNvPr id="7" name="Content Placeholder 4"/>
          <p:cNvPicPr>
            <a:picLocks noChangeAspect="1"/>
          </p:cNvPicPr>
          <p:nvPr>
            <p:ph sz="half" idx="1"/>
          </p:nvPr>
        </p:nvPicPr>
        <p:blipFill>
          <a:blip r:embed="rId1"/>
          <a:stretch>
            <a:fillRect/>
          </a:stretch>
        </p:blipFill>
        <p:spPr>
          <a:xfrm>
            <a:off x="86995" y="1116330"/>
            <a:ext cx="5706745" cy="4408170"/>
          </a:xfrm>
          <a:prstGeom prst="rect">
            <a:avLst/>
          </a:prstGeom>
        </p:spPr>
      </p:pic>
      <p:pic>
        <p:nvPicPr>
          <p:cNvPr id="6" name="Content Placeholder 5"/>
          <p:cNvPicPr>
            <a:picLocks noChangeAspect="1"/>
          </p:cNvPicPr>
          <p:nvPr>
            <p:ph sz="half" idx="2"/>
          </p:nvPr>
        </p:nvPicPr>
        <p:blipFill>
          <a:blip r:embed="rId2"/>
          <a:stretch>
            <a:fillRect/>
          </a:stretch>
        </p:blipFill>
        <p:spPr>
          <a:xfrm>
            <a:off x="4798695" y="1024255"/>
            <a:ext cx="8002905" cy="6019165"/>
          </a:xfrm>
          <a:prstGeom prst="rect">
            <a:avLst/>
          </a:prstGeom>
        </p:spPr>
      </p:pic>
      <p:sp>
        <p:nvSpPr>
          <p:cNvPr id="5" name="Slide Number Placeholder 4"/>
          <p:cNvSpPr>
            <a:spLocks noGrp="1"/>
          </p:cNvSpPr>
          <p:nvPr>
            <p:ph type="sldNum" sz="quarter" idx="12"/>
          </p:nvPr>
        </p:nvSpPr>
        <p:spPr/>
        <p:txBody>
          <a:bodyPr/>
          <a:p>
            <a:r>
              <a:rPr lang="en-US" sz="2400" dirty="0">
                <a:latin typeface="Times New Roman" panose="02020603050405020304" pitchFamily="18" charset="0"/>
                <a:cs typeface="Times New Roman" panose="02020603050405020304" pitchFamily="18" charset="0"/>
              </a:rPr>
              <a:t>10</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 y="429260"/>
            <a:ext cx="11817350" cy="360680"/>
          </a:xfrm>
        </p:spPr>
        <p:txBody>
          <a:bodyPr>
            <a:normAutofit fontScale="90000"/>
          </a:bodyPr>
          <a:lstStyle/>
          <a:p>
            <a:pPr algn="ctr"/>
            <a:r>
              <a:rPr lang="en-US" sz="3200" dirty="0"/>
              <a:t>Conclusion and Recommendations …(1/2)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229870" y="928370"/>
            <a:ext cx="12571730" cy="6002020"/>
          </a:xfrm>
        </p:spPr>
        <p:txBody>
          <a:bodyPr>
            <a:noAutofit/>
          </a:bodyPr>
          <a:lstStyle/>
          <a:p>
            <a:pPr marL="285750" indent="-285750" algn="just">
              <a:lnSpc>
                <a:spcPct val="13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mn-ea"/>
              </a:rPr>
              <a:t>Family caregivers were having low adaptive coping compared to general population. </a:t>
            </a:r>
            <a:endParaRPr lang="en-US" sz="2400" dirty="0">
              <a:latin typeface="Times New Roman" panose="02020603050405020304" pitchFamily="18" charset="0"/>
              <a:cs typeface="Times New Roman" panose="02020603050405020304" pitchFamily="18" charset="0"/>
            </a:endParaRPr>
          </a:p>
          <a:p>
            <a:pPr marL="285750" indent="-285750" algn="just">
              <a:lnSpc>
                <a:spcPct val="13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mn-ea"/>
              </a:rPr>
              <a:t>Caregivers used both adaptive and maladaptive coping. </a:t>
            </a:r>
            <a:endParaRPr lang="en-US" sz="2400" dirty="0">
              <a:latin typeface="Times New Roman" panose="02020603050405020304" pitchFamily="18" charset="0"/>
              <a:cs typeface="Times New Roman" panose="02020603050405020304" pitchFamily="18" charset="0"/>
            </a:endParaRPr>
          </a:p>
          <a:p>
            <a:pPr marL="285750" indent="-285750" algn="just">
              <a:lnSpc>
                <a:spcPct val="13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mn-ea"/>
              </a:rPr>
              <a:t>Being a farmer, female, age, and long duration of illness, higher number of admissions have an effect with adaptive coping</a:t>
            </a:r>
            <a:endParaRPr lang="en-US" sz="2400" dirty="0">
              <a:latin typeface="Times New Roman" panose="02020603050405020304" pitchFamily="18" charset="0"/>
              <a:cs typeface="Times New Roman" panose="02020603050405020304" pitchFamily="18" charset="0"/>
            </a:endParaRPr>
          </a:p>
          <a:p>
            <a:pPr marL="285750" indent="-285750" algn="just">
              <a:lnSpc>
                <a:spcPct val="13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mn-ea"/>
              </a:rPr>
              <a:t>Comorbid medical illnesses, caregivers' literacy levels, being a farmer,  female,  age, duration of the patient's illness, and the number of hospital admissions, history of physical abuse, job loss due to caregiving, symptom relapse, and previous hospitalization have an effect on maladaptive coping . </a:t>
            </a:r>
            <a:endParaRPr lang="en-US" sz="2400" dirty="0">
              <a:latin typeface="Times New Roman" panose="02020603050405020304" pitchFamily="18" charset="0"/>
              <a:cs typeface="Times New Roman" panose="02020603050405020304" pitchFamily="18" charset="0"/>
            </a:endParaRPr>
          </a:p>
          <a:p>
            <a:pPr marL="285750" indent="-285750" algn="just">
              <a:lnSpc>
                <a:spcPct val="13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mn-ea"/>
              </a:rPr>
              <a:t>Furthermore, caregiving burden and psychological distress have a direct positive effect on maladaptive coping, while social support has a direct negative effect on maladaptive coping.</a:t>
            </a:r>
            <a:endParaRPr lang="en-US" sz="2400" dirty="0">
              <a:latin typeface="Times New Roman" panose="02020603050405020304" pitchFamily="18" charset="0"/>
              <a:cs typeface="Times New Roman" panose="02020603050405020304" pitchFamily="18" charset="0"/>
            </a:endParaRPr>
          </a:p>
          <a:p>
            <a:pPr>
              <a:lnSpc>
                <a:spcPct val="130000"/>
              </a:lnSpc>
            </a:pPr>
            <a:endParaRPr lang="en-US" sz="24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fld>
            <a:endParaRPr lang="en-US" b="1" dirty="0">
              <a:solidFill>
                <a:schemeClr val="bg1"/>
              </a:solidFill>
              <a:latin typeface="Arial" panose="020B0604020202020204" pitchFamily="34" charset="0"/>
            </a:endParaRPr>
          </a:p>
        </p:txBody>
      </p:sp>
      <p:sp>
        <p:nvSpPr>
          <p:cNvPr id="6" name="TextBox 5"/>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endParaRPr lang="en-US"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 y="429260"/>
            <a:ext cx="11817350" cy="473075"/>
          </a:xfrm>
        </p:spPr>
        <p:txBody>
          <a:bodyPr>
            <a:normAutofit fontScale="90000"/>
          </a:bodyPr>
          <a:lstStyle/>
          <a:p>
            <a:pPr algn="ctr"/>
            <a:r>
              <a:rPr lang="en-US" sz="3200" dirty="0"/>
              <a:t>Conclusion and Recommendations …(2/2)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229727" y="1254696"/>
            <a:ext cx="12571873" cy="5675518"/>
          </a:xfrm>
        </p:spPr>
        <p:txBody>
          <a:bodyPr>
            <a:noAutofit/>
          </a:bodyPr>
          <a:lstStyle/>
          <a:p>
            <a:pPr marL="0" indent="0">
              <a:lnSpc>
                <a:spcPct val="40000"/>
              </a:lnSpc>
              <a:buNone/>
            </a:pPr>
            <a:r>
              <a:rPr lang="en-US" altLang="en-US" sz="2400" b="1">
                <a:latin typeface="Times New Roman" panose="02020603050405020304" pitchFamily="18" charset="0"/>
                <a:cs typeface="Times New Roman" panose="02020603050405020304" pitchFamily="18" charset="0"/>
                <a:sym typeface="+mn-ea"/>
              </a:rPr>
              <a:t>For Health Care Professionals:</a:t>
            </a:r>
            <a:endParaRPr lang="en-US" altLang="en-US" sz="240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sym typeface="+mn-ea"/>
              </a:rPr>
              <a:t>Provide psychological support to caregivers, especially those facing symptom relapses or abuse.</a:t>
            </a:r>
            <a:endParaRPr lang="en-US" altLang="en-US" sz="240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sym typeface="+mn-ea"/>
              </a:rPr>
              <a:t>Address stigma in early stages of illness to promote adaptive coping.</a:t>
            </a:r>
            <a:endParaRPr lang="en-US" altLang="en-US" sz="2400">
              <a:latin typeface="Times New Roman" panose="02020603050405020304" pitchFamily="18" charset="0"/>
              <a:cs typeface="Times New Roman" panose="02020603050405020304" pitchFamily="18" charset="0"/>
              <a:sym typeface="+mn-ea"/>
            </a:endParaRPr>
          </a:p>
          <a:p>
            <a:pPr marL="0" indent="0">
              <a:lnSpc>
                <a:spcPct val="150000"/>
              </a:lnSpc>
              <a:buFont typeface="Arial" panose="020B0604020202020204" pitchFamily="34" charset="0"/>
              <a:buNone/>
            </a:pPr>
            <a:r>
              <a:rPr lang="en-US" altLang="en-US" sz="2400" b="1">
                <a:latin typeface="Times New Roman" panose="02020603050405020304" pitchFamily="18" charset="0"/>
                <a:cs typeface="Times New Roman" panose="02020603050405020304" pitchFamily="18" charset="0"/>
                <a:sym typeface="+mn-ea"/>
              </a:rPr>
              <a:t>For Ministry of Health:</a:t>
            </a:r>
            <a:endParaRPr lang="en-US" altLang="en-US" sz="240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sym typeface="+mn-ea"/>
              </a:rPr>
              <a:t>Implement preventive mental health programs to strengthen caregivers’ coping strategies alongside patient care.</a:t>
            </a:r>
            <a:endParaRPr lang="en-US" altLang="en-US" sz="2400">
              <a:latin typeface="Times New Roman" panose="02020603050405020304" pitchFamily="18" charset="0"/>
              <a:cs typeface="Times New Roman" panose="02020603050405020304" pitchFamily="18" charset="0"/>
            </a:endParaRPr>
          </a:p>
          <a:p>
            <a:pPr marL="0" indent="0">
              <a:lnSpc>
                <a:spcPct val="150000"/>
              </a:lnSpc>
              <a:buNone/>
            </a:pPr>
            <a:r>
              <a:rPr lang="en-US" altLang="en-US" sz="2400" b="1">
                <a:latin typeface="Times New Roman" panose="02020603050405020304" pitchFamily="18" charset="0"/>
                <a:cs typeface="Times New Roman" panose="02020603050405020304" pitchFamily="18" charset="0"/>
                <a:sym typeface="+mn-ea"/>
              </a:rPr>
              <a:t>For Researchers:</a:t>
            </a:r>
            <a:endParaRPr lang="en-US" altLang="en-US" sz="240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sym typeface="+mn-ea"/>
              </a:rPr>
              <a:t>Conduct longitudinal studies to examine how clinical factors influence caregivers’ mental health and coping over time.</a:t>
            </a:r>
            <a:endParaRPr lang="en-US" sz="2400" b="1" dirty="0">
              <a:latin typeface="Times New Roman" panose="02020603050405020304" pitchFamily="18" charset="0"/>
              <a:cs typeface="Times New Roman" panose="02020603050405020304" pitchFamily="18" charset="0"/>
            </a:endParaRPr>
          </a:p>
          <a:p>
            <a:pPr marL="0" indent="0">
              <a:lnSpc>
                <a:spcPct val="150000"/>
              </a:lnSpc>
              <a:buNone/>
            </a:pPr>
            <a:endParaRPr lang="en-US" sz="24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fld>
            <a:endParaRPr lang="en-US" b="1" dirty="0">
              <a:solidFill>
                <a:schemeClr val="bg1"/>
              </a:solidFill>
              <a:latin typeface="Arial" panose="020B0604020202020204" pitchFamily="34" charset="0"/>
            </a:endParaRPr>
          </a:p>
        </p:txBody>
      </p:sp>
      <p:sp>
        <p:nvSpPr>
          <p:cNvPr id="6" name="TextBox 5"/>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endParaRPr lang="en-US"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 y="134620"/>
            <a:ext cx="11817350" cy="767715"/>
          </a:xfrm>
        </p:spPr>
        <p:txBody>
          <a:bodyPr>
            <a:normAutofit/>
          </a:bodyPr>
          <a:lstStyle/>
          <a:p>
            <a:pPr algn="ctr"/>
            <a:r>
              <a:rPr lang="en-US" sz="3200" dirty="0"/>
              <a:t>Acknowledgement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229727" y="1254696"/>
            <a:ext cx="12571873" cy="5675518"/>
          </a:xfrm>
        </p:spPr>
        <p:txBody>
          <a:bodyPr>
            <a:noAutofit/>
          </a:bodyPr>
          <a:lstStyle/>
          <a:p>
            <a:pPr marL="285750" indent="-285750">
              <a:lnSpc>
                <a:spcPct val="150000"/>
              </a:lnSpc>
              <a:buFont typeface="Arial" panose="020B0604020202020204" pitchFamily="34" charset="0"/>
              <a:buChar char="•"/>
            </a:pPr>
            <a:r>
              <a:rPr lang="en-US">
                <a:latin typeface="Times New Roman" panose="02020603050405020304" pitchFamily="18" charset="0"/>
                <a:cs typeface="Times New Roman" panose="02020603050405020304" pitchFamily="18" charset="0"/>
                <a:sym typeface="+mn-ea"/>
              </a:rPr>
              <a:t>Study participants</a:t>
            </a:r>
            <a:endParaRPr lang="en-US">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atin typeface="Times New Roman" panose="02020603050405020304" pitchFamily="18" charset="0"/>
                <a:cs typeface="Times New Roman" panose="02020603050405020304" pitchFamily="18" charset="0"/>
                <a:sym typeface="+mn-ea"/>
              </a:rPr>
              <a:t>Data collectors</a:t>
            </a:r>
            <a:endParaRPr lang="en-US">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atin typeface="Times New Roman" panose="02020603050405020304" pitchFamily="18" charset="0"/>
                <a:cs typeface="Times New Roman" panose="02020603050405020304" pitchFamily="18" charset="0"/>
                <a:sym typeface="+mn-ea"/>
              </a:rPr>
              <a:t>University of Gondar</a:t>
            </a:r>
            <a:endParaRPr lang="en-US">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atin typeface="Times New Roman" panose="02020603050405020304" pitchFamily="18" charset="0"/>
                <a:cs typeface="Times New Roman" panose="02020603050405020304" pitchFamily="18" charset="0"/>
                <a:sym typeface="+mn-ea"/>
              </a:rPr>
              <a:t>Mr. Ejigu Gebeye</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10481310" y="7343299"/>
            <a:ext cx="2880360" cy="397570"/>
          </a:xfrm>
        </p:spPr>
        <p:txBody>
          <a:bodyPr/>
          <a:lstStyle/>
          <a:p>
            <a:fld id="{B832C571-E1E9-4272-8FFF-6D7AE6E41910}" type="slidenum">
              <a:rPr lang="en-US" b="1">
                <a:solidFill>
                  <a:schemeClr val="bg1"/>
                </a:solidFill>
                <a:latin typeface="Arial" panose="020B0604020202020204" pitchFamily="34" charset="0"/>
              </a:rPr>
            </a:fld>
            <a:endParaRPr lang="en-US" b="1" dirty="0">
              <a:solidFill>
                <a:schemeClr val="bg1"/>
              </a:solidFill>
              <a:latin typeface="Arial" panose="020B0604020202020204" pitchFamily="34" charset="0"/>
            </a:endParaRPr>
          </a:p>
        </p:txBody>
      </p:sp>
      <p:sp>
        <p:nvSpPr>
          <p:cNvPr id="6" name="TextBox 5"/>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endParaRPr lang="en-US"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896" y="391646"/>
            <a:ext cx="12569805" cy="794217"/>
          </a:xfrm>
        </p:spPr>
        <p:txBody>
          <a:bodyPr>
            <a:noAutofit/>
          </a:bodyPr>
          <a:lstStyle/>
          <a:p>
            <a:pPr marL="0" indent="0" algn="ctr">
              <a:buNone/>
            </a:pPr>
            <a:r>
              <a:rPr lang="en-US" sz="5005" dirty="0">
                <a:solidFill>
                  <a:schemeClr val="bg1"/>
                </a:solidFill>
                <a:latin typeface="Arial Black" panose="020B0A04020102020204" pitchFamily="34" charset="0"/>
              </a:rPr>
              <a:t>THANK YOU</a:t>
            </a:r>
            <a:r>
              <a:rPr lang="en-US" sz="5005" b="1" dirty="0">
                <a:solidFill>
                  <a:schemeClr val="bg1"/>
                </a:solidFill>
                <a:effectLst>
                  <a:outerShdw blurRad="38100" dist="38100" dir="2700000" algn="tl">
                    <a:srgbClr val="000000">
                      <a:alpha val="43137"/>
                    </a:srgbClr>
                  </a:outerShdw>
                </a:effectLst>
                <a:latin typeface="Gill Sans MT" panose="020B0502020104020203" pitchFamily="34" charset="0"/>
              </a:rPr>
              <a:t> </a:t>
            </a:r>
            <a:endParaRPr lang="en-US" sz="5005" b="1"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
        <p:nvSpPr>
          <p:cNvPr id="4" name="Slide Number Placeholder 3"/>
          <p:cNvSpPr>
            <a:spLocks noGrp="1"/>
          </p:cNvSpPr>
          <p:nvPr>
            <p:ph type="sldNum" sz="quarter" idx="12"/>
          </p:nvPr>
        </p:nvSpPr>
        <p:spPr>
          <a:xfrm>
            <a:off x="10422897" y="7299025"/>
            <a:ext cx="2880360" cy="383381"/>
          </a:xfrm>
        </p:spPr>
        <p:txBody>
          <a:bodyPr/>
          <a:lstStyle/>
          <a:p>
            <a:fld id="{B832C571-E1E9-4272-8FFF-6D7AE6E41910}" type="slidenum">
              <a:rPr lang="en-US" b="1">
                <a:latin typeface="Arial" panose="020B0604020202020204" pitchFamily="34" charset="0"/>
              </a:rPr>
            </a:fld>
            <a:endParaRPr lang="en-US" sz="18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1"/>
          <a:stretch>
            <a:fillRect/>
          </a:stretch>
        </p:blipFill>
        <p:spPr>
          <a:xfrm>
            <a:off x="105896" y="1365103"/>
            <a:ext cx="12569805" cy="5658625"/>
          </a:xfrm>
          <a:prstGeom prst="rect">
            <a:avLst/>
          </a:prstGeom>
        </p:spPr>
      </p:pic>
      <p:sp>
        <p:nvSpPr>
          <p:cNvPr id="2" name="Footer Placeholder 1"/>
          <p:cNvSpPr>
            <a:spLocks noGrp="1"/>
          </p:cNvSpPr>
          <p:nvPr>
            <p:ph type="ftr" sz="quarter" idx="11"/>
          </p:nvPr>
        </p:nvSpPr>
        <p:spPr>
          <a:xfrm>
            <a:off x="4288221" y="7380754"/>
            <a:ext cx="6832063" cy="499461"/>
          </a:xfrm>
          <a:prstGeom prst="rect">
            <a:avLst/>
          </a:prstGeom>
        </p:spPr>
        <p:txBody>
          <a:bodyPr vert="horz" lIns="91440" tIns="45720" rIns="91440" bIns="45720" rtlCol="0" anchor="ctr"/>
          <a:lstStyle>
            <a:defPPr>
              <a:defRPr lang="en-US"/>
            </a:defPPr>
            <a:lvl1pPr marL="0" algn="ctr" defTabSz="457200" rtl="0" eaLnBrk="1" latinLnBrk="0" hangingPunct="1">
              <a:defRPr sz="13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endParaRPr lang="en-US" sz="2400" dirty="0">
              <a:solidFill>
                <a:schemeClr val="bg1"/>
              </a:solidFill>
              <a:latin typeface="Times New Roman" panose="02020603050405020304" pitchFamily="18" charset="0"/>
              <a:cs typeface="Times New Roman" panose="02020603050405020304" pitchFamily="18" charset="0"/>
            </a:endParaRPr>
          </a:p>
          <a:p>
            <a:pPr algn="ctr">
              <a:lnSpc>
                <a:spcPct val="150000"/>
              </a:lnSpc>
            </a:pPr>
            <a:r>
              <a:rPr lang="en-US" sz="2400" dirty="0">
                <a:solidFill>
                  <a:schemeClr val="bg1"/>
                </a:solidFill>
                <a:latin typeface="Times New Roman" panose="02020603050405020304" pitchFamily="18" charset="0"/>
                <a:cs typeface="Times New Roman" panose="02020603050405020304" pitchFamily="18" charset="0"/>
              </a:rPr>
              <a:t>APHI-FHEIA 4</a:t>
            </a:r>
            <a:r>
              <a:rPr lang="en-US" sz="2400" baseline="30000" dirty="0">
                <a:solidFill>
                  <a:schemeClr val="bg1"/>
                </a:solidFill>
                <a:latin typeface="Times New Roman" panose="02020603050405020304" pitchFamily="18" charset="0"/>
                <a:cs typeface="Times New Roman" panose="02020603050405020304" pitchFamily="18" charset="0"/>
              </a:rPr>
              <a:t>th </a:t>
            </a:r>
            <a:r>
              <a:rPr lang="en-US" sz="2400" dirty="0">
                <a:solidFill>
                  <a:schemeClr val="bg1"/>
                </a:solidFill>
                <a:latin typeface="Times New Roman" panose="02020603050405020304" pitchFamily="18" charset="0"/>
                <a:cs typeface="Times New Roman" panose="02020603050405020304" pitchFamily="18" charset="0"/>
              </a:rPr>
              <a:t>Joint International Annual Research Conference</a:t>
            </a:r>
            <a:endParaRPr lang="en-US" sz="2400" dirty="0">
              <a:solidFill>
                <a:schemeClr val="bg1"/>
              </a:solidFill>
              <a:latin typeface="Times New Roman" panose="02020603050405020304" pitchFamily="18" charset="0"/>
              <a:cs typeface="Times New Roman" panose="02020603050405020304" pitchFamily="18" charset="0"/>
            </a:endParaRPr>
          </a:p>
          <a:p>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29" y="429101"/>
            <a:ext cx="11817661" cy="765091"/>
          </a:xfrm>
        </p:spPr>
        <p:txBody>
          <a:bodyPr>
            <a:normAutofit/>
          </a:bodyPr>
          <a:lstStyle/>
          <a:p>
            <a:pPr algn="ctr"/>
            <a:r>
              <a:rPr lang="en-US" sz="3200" dirty="0"/>
              <a:t>Presentation outlines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03829" y="1292244"/>
            <a:ext cx="12571873" cy="5675518"/>
          </a:xfrm>
        </p:spPr>
        <p:txBody>
          <a:bodyPr>
            <a:noAutofit/>
          </a:bodyPr>
          <a:lstStyle/>
          <a:p>
            <a:pPr>
              <a:lnSpc>
                <a:spcPct val="150000"/>
              </a:lnSpc>
            </a:pPr>
            <a:r>
              <a:rPr lang="en-US" b="1" dirty="0">
                <a:solidFill>
                  <a:schemeClr val="accent1">
                    <a:lumMod val="75000"/>
                  </a:schemeClr>
                </a:solidFill>
              </a:rPr>
              <a:t>Background</a:t>
            </a:r>
            <a:endParaRPr lang="en-US" b="1" dirty="0">
              <a:solidFill>
                <a:schemeClr val="accent1">
                  <a:lumMod val="75000"/>
                </a:schemeClr>
              </a:solidFill>
            </a:endParaRPr>
          </a:p>
          <a:p>
            <a:pPr>
              <a:lnSpc>
                <a:spcPct val="150000"/>
              </a:lnSpc>
            </a:pPr>
            <a:r>
              <a:rPr lang="en-US" b="1" dirty="0">
                <a:solidFill>
                  <a:schemeClr val="accent1">
                    <a:lumMod val="75000"/>
                  </a:schemeClr>
                </a:solidFill>
              </a:rPr>
              <a:t> Objectives</a:t>
            </a:r>
            <a:endParaRPr lang="en-US" b="1" dirty="0">
              <a:solidFill>
                <a:schemeClr val="accent1">
                  <a:lumMod val="75000"/>
                </a:schemeClr>
              </a:solidFill>
            </a:endParaRPr>
          </a:p>
          <a:p>
            <a:pPr>
              <a:lnSpc>
                <a:spcPct val="150000"/>
              </a:lnSpc>
            </a:pPr>
            <a:r>
              <a:rPr lang="en-US" b="1" dirty="0">
                <a:solidFill>
                  <a:schemeClr val="accent1">
                    <a:lumMod val="75000"/>
                  </a:schemeClr>
                </a:solidFill>
              </a:rPr>
              <a:t> Methods</a:t>
            </a:r>
            <a:endParaRPr lang="en-US" b="1" dirty="0">
              <a:solidFill>
                <a:schemeClr val="accent1">
                  <a:lumMod val="75000"/>
                </a:schemeClr>
              </a:solidFill>
            </a:endParaRPr>
          </a:p>
          <a:p>
            <a:pPr>
              <a:lnSpc>
                <a:spcPct val="150000"/>
              </a:lnSpc>
            </a:pPr>
            <a:r>
              <a:rPr lang="en-US" b="1" dirty="0">
                <a:solidFill>
                  <a:schemeClr val="accent1">
                    <a:lumMod val="75000"/>
                  </a:schemeClr>
                </a:solidFill>
              </a:rPr>
              <a:t> Result and Discussion</a:t>
            </a:r>
            <a:endParaRPr lang="en-US" b="1" dirty="0">
              <a:solidFill>
                <a:schemeClr val="accent1">
                  <a:lumMod val="75000"/>
                </a:schemeClr>
              </a:solidFill>
            </a:endParaRPr>
          </a:p>
          <a:p>
            <a:pPr>
              <a:lnSpc>
                <a:spcPct val="150000"/>
              </a:lnSpc>
            </a:pPr>
            <a:r>
              <a:rPr lang="en-US" b="1" dirty="0">
                <a:solidFill>
                  <a:schemeClr val="accent1">
                    <a:lumMod val="75000"/>
                  </a:schemeClr>
                </a:solidFill>
              </a:rPr>
              <a:t> Conclusion and Recommendations</a:t>
            </a:r>
            <a:endParaRPr lang="en-US" b="1" dirty="0">
              <a:solidFill>
                <a:schemeClr val="accent1">
                  <a:lumMod val="75000"/>
                </a:schemeClr>
              </a:solidFill>
            </a:endParaRPr>
          </a:p>
          <a:p>
            <a:pPr>
              <a:lnSpc>
                <a:spcPct val="150000"/>
              </a:lnSpc>
            </a:pPr>
            <a:r>
              <a:rPr lang="en-US" b="1" dirty="0">
                <a:solidFill>
                  <a:schemeClr val="accent1">
                    <a:lumMod val="75000"/>
                  </a:schemeClr>
                </a:solidFill>
              </a:rPr>
              <a:t> Acknowledgements</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fld>
            <a:endParaRPr lang="en-US" b="1" dirty="0">
              <a:solidFill>
                <a:schemeClr val="bg1"/>
              </a:solidFill>
              <a:latin typeface="Arial" panose="020B0604020202020204" pitchFamily="34" charset="0"/>
            </a:endParaRPr>
          </a:p>
        </p:txBody>
      </p:sp>
      <p:sp>
        <p:nvSpPr>
          <p:cNvPr id="6" name="TextBox 5"/>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7" name="Text Box 6"/>
          <p:cNvSpPr txBox="1"/>
          <p:nvPr/>
        </p:nvSpPr>
        <p:spPr>
          <a:xfrm>
            <a:off x="845820" y="7585710"/>
            <a:ext cx="4267200" cy="368300"/>
          </a:xfrm>
          <a:prstGeom prst="rect">
            <a:avLst/>
          </a:prstGeom>
          <a:noFill/>
        </p:spPr>
        <p:txBody>
          <a:bodyPr wrap="square" rtlCol="0">
            <a:spAutoFit/>
          </a:bodyPr>
          <a:p>
            <a:endParaRPr lang="en-US"/>
          </a:p>
        </p:txBody>
      </p:sp>
      <p:sp>
        <p:nvSpPr>
          <p:cNvPr id="5" name="Text Box 4"/>
          <p:cNvSpPr txBox="1"/>
          <p:nvPr/>
        </p:nvSpPr>
        <p:spPr>
          <a:xfrm>
            <a:off x="3021330" y="7487285"/>
            <a:ext cx="4267200" cy="368300"/>
          </a:xfrm>
          <a:prstGeom prst="rect">
            <a:avLst/>
          </a:prstGeom>
          <a:noFill/>
        </p:spPr>
        <p:txBody>
          <a:bodyPr wrap="square" rtlCol="0">
            <a:spAutoFit/>
          </a:bodyPr>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 y="306070"/>
            <a:ext cx="11817350" cy="596265"/>
          </a:xfrm>
        </p:spPr>
        <p:txBody>
          <a:bodyPr>
            <a:normAutofit/>
          </a:bodyPr>
          <a:lstStyle/>
          <a:p>
            <a:pPr algn="ctr"/>
            <a:r>
              <a:rPr lang="en-US" sz="3200" dirty="0"/>
              <a:t>Background…(1/2)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04140" y="1073785"/>
            <a:ext cx="12571730" cy="5894070"/>
          </a:xfrm>
        </p:spPr>
        <p:txBody>
          <a:bodyPr>
            <a:noAutofit/>
          </a:bodyPr>
          <a:lstStyle/>
          <a:p>
            <a:pPr marL="285750" indent="-285750" algn="just">
              <a:lnSpc>
                <a:spcPct val="150000"/>
              </a:lnSpc>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sym typeface="+mn-ea"/>
              </a:rPr>
              <a:t>Coping- the conscious effort to manage and adapt to stress, adversity, or challenging situations that exceed an individual's immediate resources (</a:t>
            </a:r>
            <a:r>
              <a:rPr lang="en-US" altLang="en-US" sz="2400">
                <a:solidFill>
                  <a:srgbClr val="FF0000"/>
                </a:solidFill>
                <a:latin typeface="Times New Roman" panose="02020603050405020304" pitchFamily="18" charset="0"/>
                <a:cs typeface="Times New Roman" panose="02020603050405020304" pitchFamily="18" charset="0"/>
                <a:sym typeface="+mn-ea"/>
              </a:rPr>
              <a:t>Folkman and Moskowitz, 2004</a:t>
            </a:r>
            <a:r>
              <a:rPr lang="en-US" altLang="en-US" sz="2400">
                <a:latin typeface="Times New Roman" panose="02020603050405020304" pitchFamily="18" charset="0"/>
                <a:cs typeface="Times New Roman" panose="02020603050405020304" pitchFamily="18" charset="0"/>
                <a:sym typeface="+mn-ea"/>
              </a:rPr>
              <a:t>).</a:t>
            </a:r>
            <a:endParaRPr lang="en-US" altLang="en-US" sz="240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sym typeface="+mn-ea"/>
              </a:rPr>
              <a:t>Caregiving creates substantial physical, emotional, and financial demands, exposing caregivers to high levels of burden, chronic stress, and burnout risk (</a:t>
            </a:r>
            <a:r>
              <a:rPr lang="en-US" altLang="en-US" sz="2400">
                <a:solidFill>
                  <a:srgbClr val="FF0000"/>
                </a:solidFill>
                <a:latin typeface="Times New Roman" panose="02020603050405020304" pitchFamily="18" charset="0"/>
                <a:cs typeface="Times New Roman" panose="02020603050405020304" pitchFamily="18" charset="0"/>
                <a:sym typeface="+mn-ea"/>
              </a:rPr>
              <a:t>Janardhana et al., 2015; Chadda, 2014</a:t>
            </a:r>
            <a:r>
              <a:rPr lang="en-US" altLang="en-US" sz="2400">
                <a:latin typeface="Times New Roman" panose="02020603050405020304" pitchFamily="18" charset="0"/>
                <a:cs typeface="Times New Roman" panose="02020603050405020304" pitchFamily="18" charset="0"/>
                <a:sym typeface="+mn-ea"/>
              </a:rPr>
              <a:t>).</a:t>
            </a:r>
            <a:endParaRPr lang="en-US" altLang="en-US" sz="240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sym typeface="+mn-ea"/>
              </a:rPr>
              <a:t>Caregiver coping strategies directly influence both patient outcomes and caregiver well-being (</a:t>
            </a:r>
            <a:r>
              <a:rPr lang="en-US" altLang="en-US" sz="2400">
                <a:solidFill>
                  <a:srgbClr val="FF0000"/>
                </a:solidFill>
                <a:latin typeface="Times New Roman" panose="02020603050405020304" pitchFamily="18" charset="0"/>
                <a:cs typeface="Times New Roman" panose="02020603050405020304" pitchFamily="18" charset="0"/>
                <a:sym typeface="+mn-ea"/>
              </a:rPr>
              <a:t>Wang et al., 2021; Mohamed et al., 2023</a:t>
            </a:r>
            <a:r>
              <a:rPr lang="en-US" altLang="en-US" sz="2400">
                <a:latin typeface="Times New Roman" panose="02020603050405020304" pitchFamily="18" charset="0"/>
                <a:cs typeface="Times New Roman" panose="02020603050405020304" pitchFamily="18" charset="0"/>
                <a:sym typeface="+mn-ea"/>
              </a:rPr>
              <a:t>).</a:t>
            </a:r>
            <a:endParaRPr lang="en-US" altLang="en-US" sz="240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sym typeface="+mn-ea"/>
              </a:rPr>
              <a:t>Research reveals significant cultural and contextual differences in coping strategy utilization across populations (</a:t>
            </a:r>
            <a:r>
              <a:rPr lang="en-US" altLang="en-US" sz="2400">
                <a:solidFill>
                  <a:srgbClr val="FF0000"/>
                </a:solidFill>
                <a:latin typeface="Times New Roman" panose="02020603050405020304" pitchFamily="18" charset="0"/>
                <a:cs typeface="Times New Roman" panose="02020603050405020304" pitchFamily="18" charset="0"/>
                <a:sym typeface="+mn-ea"/>
              </a:rPr>
              <a:t>Walke et al., 2018,Kamarulbahri et al., 2022</a:t>
            </a:r>
            <a:r>
              <a:rPr lang="en-US" altLang="en-US" sz="2400">
                <a:latin typeface="Times New Roman" panose="02020603050405020304" pitchFamily="18" charset="0"/>
                <a:cs typeface="Times New Roman" panose="02020603050405020304" pitchFamily="18" charset="0"/>
                <a:sym typeface="+mn-ea"/>
              </a:rPr>
              <a:t>)</a:t>
            </a:r>
            <a:endParaRPr lang="en-US" altLang="en-US" sz="2400">
              <a:latin typeface="Times New Roman" panose="02020603050405020304" pitchFamily="18" charset="0"/>
              <a:cs typeface="Times New Roman" panose="02020603050405020304" pitchFamily="18" charset="0"/>
              <a:sym typeface="+mn-ea"/>
            </a:endParaRPr>
          </a:p>
          <a:p>
            <a:pPr marL="0" indent="0" algn="just">
              <a:lnSpc>
                <a:spcPct val="150000"/>
              </a:lnSpc>
              <a:buFont typeface="Arial" panose="020B0604020202020204" pitchFamily="34" charset="0"/>
              <a:buNone/>
            </a:pPr>
            <a:endParaRPr lang="en-US" altLang="en-US" sz="2400">
              <a:latin typeface="Times New Roman" panose="02020603050405020304" pitchFamily="18" charset="0"/>
              <a:cs typeface="Times New Roman" panose="02020603050405020304" pitchFamily="18" charset="0"/>
            </a:endParaRPr>
          </a:p>
          <a:p>
            <a:pPr marL="285750" indent="-285750" algn="just">
              <a:lnSpc>
                <a:spcPct val="100000"/>
              </a:lnSpc>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10481310" y="7357488"/>
            <a:ext cx="2880360" cy="383381"/>
          </a:xfrm>
        </p:spPr>
        <p:txBody>
          <a:bodyPr/>
          <a:lstStyle/>
          <a:p>
            <a:fld id="{B832C571-E1E9-4272-8FFF-6D7AE6E41910}" type="slidenum">
              <a:rPr lang="en-US" b="1">
                <a:solidFill>
                  <a:schemeClr val="bg1"/>
                </a:solidFill>
                <a:latin typeface="Arial" panose="020B0604020202020204" pitchFamily="34" charset="0"/>
              </a:rPr>
            </a:fld>
            <a:endParaRPr lang="en-US" b="1" dirty="0">
              <a:solidFill>
                <a:schemeClr val="bg1"/>
              </a:solidFill>
              <a:latin typeface="Arial" panose="020B0604020202020204" pitchFamily="34" charset="0"/>
            </a:endParaRPr>
          </a:p>
        </p:txBody>
      </p:sp>
      <p:sp>
        <p:nvSpPr>
          <p:cNvPr id="6" name="TextBox 5"/>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endParaRPr lang="en-US"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29" y="306185"/>
            <a:ext cx="11817661" cy="765091"/>
          </a:xfrm>
        </p:spPr>
        <p:txBody>
          <a:bodyPr>
            <a:normAutofit/>
          </a:bodyPr>
          <a:lstStyle/>
          <a:p>
            <a:pPr algn="ctr"/>
            <a:r>
              <a:rPr lang="en-US" sz="3200" dirty="0"/>
              <a:t>Background…(2/2)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04140" y="1070610"/>
            <a:ext cx="12571730" cy="5897245"/>
          </a:xfrm>
        </p:spPr>
        <p:txBody>
          <a:bodyPr>
            <a:noAutofit/>
          </a:bodyPr>
          <a:lstStyle/>
          <a:p>
            <a:pPr marL="285750" indent="-285750" algn="just">
              <a:lnSpc>
                <a:spcPct val="150000"/>
              </a:lnSpc>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sym typeface="+mn-ea"/>
              </a:rPr>
              <a:t>Key determinants: age, gender, caregiver burden, physical health status, social support availability, and exposure to disruptive patient behaviors (</a:t>
            </a:r>
            <a:r>
              <a:rPr lang="en-US" altLang="en-US" sz="2400">
                <a:solidFill>
                  <a:srgbClr val="FF0000"/>
                </a:solidFill>
                <a:latin typeface="Times New Roman" panose="02020603050405020304" pitchFamily="18" charset="0"/>
                <a:cs typeface="Times New Roman" panose="02020603050405020304" pitchFamily="18" charset="0"/>
                <a:sym typeface="+mn-ea"/>
              </a:rPr>
              <a:t>Thakur et al., 2022</a:t>
            </a:r>
            <a:r>
              <a:rPr lang="en-US" altLang="en-US" sz="2400">
                <a:latin typeface="Times New Roman" panose="02020603050405020304" pitchFamily="18" charset="0"/>
                <a:cs typeface="Times New Roman" panose="02020603050405020304" pitchFamily="18" charset="0"/>
                <a:sym typeface="+mn-ea"/>
              </a:rPr>
              <a:t>).</a:t>
            </a:r>
            <a:endParaRPr lang="en-US" altLang="en-US" sz="2400">
              <a:latin typeface="Times New Roman" panose="02020603050405020304" pitchFamily="18" charset="0"/>
              <a:cs typeface="Times New Roman" panose="02020603050405020304" pitchFamily="18" charset="0"/>
              <a:sym typeface="+mn-ea"/>
            </a:endParaRPr>
          </a:p>
          <a:p>
            <a:pPr marL="285750" indent="-285750" algn="just">
              <a:lnSpc>
                <a:spcPct val="150000"/>
              </a:lnSpc>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sym typeface="+mn-ea"/>
              </a:rPr>
              <a:t> Impact of maladaptive Coping</a:t>
            </a:r>
            <a:endParaRPr lang="en-US" altLang="en-US" sz="2400">
              <a:latin typeface="Times New Roman" panose="02020603050405020304" pitchFamily="18" charset="0"/>
              <a:cs typeface="Times New Roman" panose="02020603050405020304" pitchFamily="18" charset="0"/>
            </a:endParaRPr>
          </a:p>
          <a:p>
            <a:pPr marL="800100" lvl="1" indent="-342900" algn="just">
              <a:lnSpc>
                <a:spcPct val="150000"/>
              </a:lnSpc>
              <a:buFont typeface="Wingdings" panose="05000000000000000000" charset="0"/>
              <a:buChar char="ü"/>
            </a:pPr>
            <a:r>
              <a:rPr lang="en-US" altLang="en-US" sz="2400">
                <a:latin typeface="Times New Roman" panose="02020603050405020304" pitchFamily="18" charset="0"/>
                <a:cs typeface="Times New Roman" panose="02020603050405020304" pitchFamily="18" charset="0"/>
                <a:sym typeface="+mn-ea"/>
              </a:rPr>
              <a:t>Physical Health Deterioration</a:t>
            </a:r>
            <a:r>
              <a:rPr lang="en-US" altLang="en-US" sz="2400" b="1">
                <a:latin typeface="Times New Roman" panose="02020603050405020304" pitchFamily="18" charset="0"/>
                <a:cs typeface="Times New Roman" panose="02020603050405020304" pitchFamily="18" charset="0"/>
                <a:sym typeface="+mn-ea"/>
              </a:rPr>
              <a:t> </a:t>
            </a:r>
            <a:r>
              <a:rPr lang="en-US" altLang="en-US" sz="2400">
                <a:latin typeface="Times New Roman" panose="02020603050405020304" pitchFamily="18" charset="0"/>
                <a:cs typeface="Times New Roman" panose="02020603050405020304" pitchFamily="18" charset="0"/>
                <a:sym typeface="+mn-ea"/>
              </a:rPr>
              <a:t>(</a:t>
            </a:r>
            <a:r>
              <a:rPr lang="en-US" altLang="en-US" sz="2400">
                <a:solidFill>
                  <a:srgbClr val="FF0000"/>
                </a:solidFill>
                <a:latin typeface="Times New Roman" panose="02020603050405020304" pitchFamily="18" charset="0"/>
                <a:cs typeface="Times New Roman" panose="02020603050405020304" pitchFamily="18" charset="0"/>
                <a:sym typeface="+mn-ea"/>
              </a:rPr>
              <a:t>Wang et al., 2021; Moges et al., 2021</a:t>
            </a:r>
            <a:r>
              <a:rPr lang="en-US" altLang="en-US" sz="2400">
                <a:latin typeface="Times New Roman" panose="02020603050405020304" pitchFamily="18" charset="0"/>
                <a:cs typeface="Times New Roman" panose="02020603050405020304" pitchFamily="18" charset="0"/>
                <a:sym typeface="+mn-ea"/>
              </a:rPr>
              <a:t>)</a:t>
            </a:r>
            <a:endParaRPr lang="en-US" altLang="en-US" sz="2400">
              <a:latin typeface="Times New Roman" panose="02020603050405020304" pitchFamily="18" charset="0"/>
              <a:cs typeface="Times New Roman" panose="02020603050405020304" pitchFamily="18" charset="0"/>
              <a:sym typeface="+mn-ea"/>
            </a:endParaRPr>
          </a:p>
          <a:p>
            <a:pPr marL="800100" lvl="1" indent="-342900" algn="just">
              <a:lnSpc>
                <a:spcPct val="150000"/>
              </a:lnSpc>
              <a:buFont typeface="Wingdings" panose="05000000000000000000" charset="0"/>
              <a:buChar char="ü"/>
            </a:pPr>
            <a:r>
              <a:rPr lang="en-US" altLang="en-US" sz="2400">
                <a:latin typeface="Times New Roman" panose="02020603050405020304" pitchFamily="18" charset="0"/>
                <a:cs typeface="Times New Roman" panose="02020603050405020304" pitchFamily="18" charset="0"/>
                <a:sym typeface="+mn-ea"/>
              </a:rPr>
              <a:t>Quality of Care Decline</a:t>
            </a:r>
            <a:r>
              <a:rPr lang="en-US" altLang="en-US" sz="2400" b="1">
                <a:latin typeface="Times New Roman" panose="02020603050405020304" pitchFamily="18" charset="0"/>
                <a:cs typeface="Times New Roman" panose="02020603050405020304" pitchFamily="18" charset="0"/>
                <a:sym typeface="+mn-ea"/>
              </a:rPr>
              <a:t> </a:t>
            </a:r>
            <a:r>
              <a:rPr lang="en-US" altLang="en-US" sz="2400">
                <a:latin typeface="Times New Roman" panose="02020603050405020304" pitchFamily="18" charset="0"/>
                <a:cs typeface="Times New Roman" panose="02020603050405020304" pitchFamily="18" charset="0"/>
                <a:sym typeface="+mn-ea"/>
              </a:rPr>
              <a:t>(</a:t>
            </a:r>
            <a:r>
              <a:rPr lang="en-US" altLang="en-US" sz="2400">
                <a:solidFill>
                  <a:srgbClr val="FF0000"/>
                </a:solidFill>
                <a:latin typeface="Times New Roman" panose="02020603050405020304" pitchFamily="18" charset="0"/>
                <a:cs typeface="Times New Roman" panose="02020603050405020304" pitchFamily="18" charset="0"/>
                <a:sym typeface="+mn-ea"/>
              </a:rPr>
              <a:t>Kazemi et al., 2021</a:t>
            </a:r>
            <a:r>
              <a:rPr lang="en-US" altLang="en-US" sz="2400">
                <a:latin typeface="Times New Roman" panose="02020603050405020304" pitchFamily="18" charset="0"/>
                <a:cs typeface="Times New Roman" panose="02020603050405020304" pitchFamily="18" charset="0"/>
                <a:sym typeface="+mn-ea"/>
              </a:rPr>
              <a:t>)</a:t>
            </a:r>
            <a:endParaRPr lang="en-US" altLang="en-US" sz="240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altLang="en-US" sz="2400" b="1">
                <a:latin typeface="Times New Roman" panose="02020603050405020304" pitchFamily="18" charset="0"/>
                <a:cs typeface="Times New Roman" panose="02020603050405020304" pitchFamily="18" charset="0"/>
                <a:sym typeface="+mn-ea"/>
              </a:rPr>
              <a:t> </a:t>
            </a:r>
            <a:r>
              <a:rPr lang="en-US" altLang="en-US" sz="2400">
                <a:latin typeface="Times New Roman" panose="02020603050405020304" pitchFamily="18" charset="0"/>
                <a:cs typeface="Times New Roman" panose="02020603050405020304" pitchFamily="18" charset="0"/>
                <a:sym typeface="+mn-ea"/>
              </a:rPr>
              <a:t>Despite the significant challenges faced by family caregivers in Ethiopia, there remain gaps in understanding the coping strategies they employ</a:t>
            </a:r>
            <a:endParaRPr lang="en-US" altLang="en-US" sz="240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sym typeface="+mn-ea"/>
              </a:rPr>
              <a:t>So, this study aimed to assess explore lived experiences, coping strategies and determinants among  family caregivers at UoG CSH, north west Ethiopia.</a:t>
            </a:r>
            <a:endParaRPr lang="en-US" altLang="en-US" sz="2400">
              <a:latin typeface="Times New Roman" panose="02020603050405020304" pitchFamily="18" charset="0"/>
              <a:cs typeface="Times New Roman" panose="02020603050405020304" pitchFamily="18" charset="0"/>
            </a:endParaRPr>
          </a:p>
          <a:p>
            <a:pPr marL="0" indent="0">
              <a:lnSpc>
                <a:spcPct val="150000"/>
              </a:lnSpc>
              <a:buNone/>
            </a:pPr>
            <a:endParaRPr lang="en-US" sz="24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fld>
            <a:endParaRPr lang="en-US" b="1" dirty="0">
              <a:solidFill>
                <a:schemeClr val="bg1"/>
              </a:solidFill>
              <a:latin typeface="Arial" panose="020B0604020202020204" pitchFamily="34" charset="0"/>
            </a:endParaRPr>
          </a:p>
        </p:txBody>
      </p:sp>
      <p:sp>
        <p:nvSpPr>
          <p:cNvPr id="6" name="TextBox 5"/>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endParaRPr lang="en-US"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29" y="429101"/>
            <a:ext cx="11817661" cy="765091"/>
          </a:xfrm>
        </p:spPr>
        <p:txBody>
          <a:bodyPr>
            <a:normAutofit/>
          </a:bodyPr>
          <a:lstStyle/>
          <a:p>
            <a:pPr algn="ctr"/>
            <a:r>
              <a:rPr lang="en-US" sz="3200" dirty="0"/>
              <a:t>Objectives …(1/1)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04140" y="1096010"/>
            <a:ext cx="12571730" cy="5871845"/>
          </a:xfrm>
        </p:spPr>
        <p:txBody>
          <a:bodyPr>
            <a:noAutofit/>
          </a:bodyPr>
          <a:lstStyle/>
          <a:p>
            <a:pPr marL="0" indent="0">
              <a:lnSpc>
                <a:spcPct val="150000"/>
              </a:lnSpc>
              <a:buNone/>
            </a:pPr>
            <a:r>
              <a:rPr lang="en-US" sz="2400" b="1" dirty="0">
                <a:latin typeface="Times New Roman" panose="02020603050405020304" pitchFamily="18" charset="0"/>
                <a:cs typeface="Times New Roman" panose="02020603050405020304" pitchFamily="18" charset="0"/>
                <a:sym typeface="+mn-ea"/>
              </a:rPr>
              <a:t>General objective</a:t>
            </a:r>
            <a:endParaRPr lang="en-US" sz="2400" b="1"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sym typeface="+mn-ea"/>
              </a:rPr>
              <a:t>To explore lived experiences, assess coping strategy to stress and its determinants  among family care givers of people with mental illness at University of Gondar Comprehensive and specialized Hospital, northwest Ethiopia, 2024.</a:t>
            </a:r>
            <a:endParaRPr lang="en-US" sz="2400" dirty="0">
              <a:solidFill>
                <a:srgbClr val="00B0F0"/>
              </a:solidFill>
              <a:latin typeface="Times New Roman" panose="02020603050405020304" pitchFamily="18" charset="0"/>
              <a:cs typeface="Times New Roman" panose="02020603050405020304" pitchFamily="18" charset="0"/>
            </a:endParaRPr>
          </a:p>
          <a:p>
            <a:pPr marL="0" indent="0">
              <a:lnSpc>
                <a:spcPct val="150000"/>
              </a:lnSpc>
              <a:buNone/>
            </a:pPr>
            <a:r>
              <a:rPr lang="en-US" sz="2400" b="1" dirty="0">
                <a:latin typeface="Times New Roman" panose="02020603050405020304" pitchFamily="18" charset="0"/>
                <a:cs typeface="Times New Roman" panose="02020603050405020304" pitchFamily="18" charset="0"/>
                <a:sym typeface="+mn-ea"/>
              </a:rPr>
              <a:t>Specific objectives</a:t>
            </a:r>
            <a:endParaRPr lang="en-US" sz="2400" b="1"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mn-ea"/>
              </a:rPr>
              <a:t>To assess coping strategy of family care givers of people with mental illness</a:t>
            </a:r>
            <a:endParaRPr lang="en-US" sz="24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mn-ea"/>
              </a:rPr>
              <a:t>To identify determinants for coping strategy among family care givers of people with mental illness</a:t>
            </a:r>
            <a:endParaRPr lang="en-US" sz="24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mn-ea"/>
              </a:rPr>
              <a:t>To explore lived experience of family care givers of people with mental illness</a:t>
            </a:r>
            <a:endParaRPr lang="en-US" sz="2400" dirty="0">
              <a:latin typeface="Times New Roman" panose="02020603050405020304" pitchFamily="18" charset="0"/>
              <a:cs typeface="Times New Roman" panose="02020603050405020304" pitchFamily="18" charset="0"/>
            </a:endParaRPr>
          </a:p>
          <a:p>
            <a:pPr marL="0" indent="0">
              <a:lnSpc>
                <a:spcPct val="150000"/>
              </a:lnSpc>
              <a:buNone/>
            </a:pPr>
            <a:endParaRPr lang="en-US" sz="24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fld>
            <a:endParaRPr lang="en-US" b="1" dirty="0">
              <a:solidFill>
                <a:schemeClr val="bg1"/>
              </a:solidFill>
              <a:latin typeface="Arial" panose="020B0604020202020204" pitchFamily="34" charset="0"/>
            </a:endParaRPr>
          </a:p>
        </p:txBody>
      </p:sp>
      <p:sp>
        <p:nvSpPr>
          <p:cNvPr id="6" name="TextBox 5"/>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endParaRPr lang="en-US"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29" y="429101"/>
            <a:ext cx="11817661" cy="765091"/>
          </a:xfrm>
        </p:spPr>
        <p:txBody>
          <a:bodyPr>
            <a:normAutofit/>
          </a:bodyPr>
          <a:lstStyle/>
          <a:p>
            <a:pPr algn="ctr"/>
            <a:r>
              <a:rPr lang="en-US" sz="3200" dirty="0"/>
              <a:t>Methods …(1/2)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sz="half" idx="1"/>
          </p:nvPr>
        </p:nvGraphicFramePr>
        <p:xfrm>
          <a:off x="229727" y="1254696"/>
          <a:ext cx="12571730" cy="2682875"/>
        </p:xfrm>
        <a:graphic>
          <a:graphicData uri="http://schemas.openxmlformats.org/drawingml/2006/table">
            <a:tbl>
              <a:tblPr firstRow="1" bandRow="1">
                <a:tableStyleId>{E8B1032C-EA38-4F05-BA0D-38AFFFC7BED3}</a:tableStyleId>
              </a:tblPr>
              <a:tblGrid>
                <a:gridCol w="1262380"/>
                <a:gridCol w="1094740"/>
                <a:gridCol w="1636395"/>
                <a:gridCol w="3387090"/>
                <a:gridCol w="2640965"/>
                <a:gridCol w="2550160"/>
              </a:tblGrid>
              <a:tr h="945515">
                <a:tc>
                  <a:txBody>
                    <a:bodyPr/>
                    <a:p>
                      <a:r>
                        <a:rPr lang="en-GB" sz="1800" b="0" dirty="0">
                          <a:latin typeface="Times New Roman" panose="02020603050405020304" pitchFamily="18" charset="0"/>
                          <a:cs typeface="Times New Roman" panose="02020603050405020304" pitchFamily="18" charset="0"/>
                          <a:sym typeface="+mn-ea"/>
                        </a:rPr>
                        <a:t>Design </a:t>
                      </a:r>
                      <a:endParaRPr lang="en-GB" sz="1800" b="0" dirty="0">
                        <a:latin typeface="Times New Roman" panose="02020603050405020304" pitchFamily="18" charset="0"/>
                        <a:cs typeface="Times New Roman" panose="02020603050405020304" pitchFamily="18" charset="0"/>
                      </a:endParaRPr>
                    </a:p>
                    <a:p>
                      <a:endParaRPr lang="en-GB" sz="1800" b="0" dirty="0">
                        <a:latin typeface="Times New Roman" panose="02020603050405020304" pitchFamily="18" charset="0"/>
                        <a:cs typeface="Times New Roman" panose="02020603050405020304" pitchFamily="18" charset="0"/>
                      </a:endParaRPr>
                    </a:p>
                  </a:txBody>
                  <a:tcPr/>
                </a:tc>
                <a:tc>
                  <a:txBody>
                    <a:bodyPr/>
                    <a:p>
                      <a:r>
                        <a:rPr lang="en-GB" sz="1800" b="0" dirty="0">
                          <a:latin typeface="Times New Roman" panose="02020603050405020304" pitchFamily="18" charset="0"/>
                          <a:cs typeface="Times New Roman" panose="02020603050405020304" pitchFamily="18" charset="0"/>
                          <a:sym typeface="+mn-ea"/>
                        </a:rPr>
                        <a:t>Settings and period</a:t>
                      </a:r>
                      <a:endParaRPr lang="en-GB" sz="1800" b="0" dirty="0">
                        <a:latin typeface="Times New Roman" panose="02020603050405020304" pitchFamily="18" charset="0"/>
                        <a:cs typeface="Times New Roman" panose="02020603050405020304" pitchFamily="18" charset="0"/>
                        <a:sym typeface="+mn-ea"/>
                      </a:endParaRPr>
                    </a:p>
                  </a:txBody>
                  <a:tcPr>
                    <a:lnR w="12700" cmpd="sng">
                      <a:solidFill>
                        <a:schemeClr val="tx1"/>
                      </a:solidFill>
                      <a:prstDash val="solid"/>
                    </a:lnR>
                  </a:tcPr>
                </a:tc>
                <a:tc>
                  <a:txBody>
                    <a:bodyPr/>
                    <a:p>
                      <a:pPr>
                        <a:buNone/>
                      </a:pPr>
                      <a:r>
                        <a:rPr lang="en-GB" sz="1800" b="0" dirty="0">
                          <a:latin typeface="Times New Roman" panose="02020603050405020304" pitchFamily="18" charset="0"/>
                          <a:cs typeface="Times New Roman" panose="02020603050405020304" pitchFamily="18" charset="0"/>
                          <a:sym typeface="+mn-ea"/>
                        </a:rPr>
                        <a:t>Population</a:t>
                      </a:r>
                      <a:endParaRPr lang="en-GB" sz="1800" b="0" dirty="0">
                        <a:latin typeface="Times New Roman" panose="02020603050405020304" pitchFamily="18" charset="0"/>
                        <a:cs typeface="Times New Roman" panose="02020603050405020304" pitchFamily="18" charset="0"/>
                      </a:endParaRPr>
                    </a:p>
                    <a:p>
                      <a:pPr>
                        <a:buNone/>
                      </a:pPr>
                      <a:endParaRPr lang="en-GB" sz="1800" b="0" dirty="0">
                        <a:latin typeface="Times New Roman" panose="02020603050405020304" pitchFamily="18" charset="0"/>
                        <a:cs typeface="Times New Roman" panose="02020603050405020304" pitchFamily="18" charset="0"/>
                      </a:endParaRPr>
                    </a:p>
                  </a:txBody>
                  <a:tcPr>
                    <a:lnR w="12700" cmpd="sng">
                      <a:solidFill>
                        <a:schemeClr val="tx1"/>
                      </a:solidFill>
                      <a:prstDash val="solid"/>
                    </a:lnR>
                  </a:tcPr>
                </a:tc>
                <a:tc>
                  <a:txBody>
                    <a:bodyPr/>
                    <a:p>
                      <a:pPr>
                        <a:buNone/>
                      </a:pPr>
                      <a:r>
                        <a:rPr lang="en-US" altLang="en-GB" sz="1800" b="0" dirty="0">
                          <a:latin typeface="Times New Roman" panose="02020603050405020304" pitchFamily="18" charset="0"/>
                          <a:cs typeface="Times New Roman" panose="02020603050405020304" pitchFamily="18" charset="0"/>
                        </a:rPr>
                        <a:t>sampling </a:t>
                      </a:r>
                      <a:endParaRPr lang="en-US" altLang="en-GB" sz="1800" b="0" dirty="0">
                        <a:latin typeface="Times New Roman" panose="02020603050405020304" pitchFamily="18" charset="0"/>
                        <a:cs typeface="Times New Roman" panose="02020603050405020304" pitchFamily="18" charset="0"/>
                      </a:endParaRPr>
                    </a:p>
                  </a:txBody>
                  <a:tcPr>
                    <a:lnR w="12700" cmpd="sng">
                      <a:solidFill>
                        <a:schemeClr val="tx1"/>
                      </a:solidFill>
                      <a:prstDash val="solid"/>
                    </a:lnR>
                  </a:tcPr>
                </a:tc>
                <a:tc>
                  <a:txBody>
                    <a:bodyPr/>
                    <a:p>
                      <a:pPr>
                        <a:buNone/>
                      </a:pPr>
                      <a:r>
                        <a:rPr lang="en-US" altLang="en-GB" sz="1800" b="0" dirty="0">
                          <a:latin typeface="Times New Roman" panose="02020603050405020304" pitchFamily="18" charset="0"/>
                          <a:cs typeface="Times New Roman" panose="02020603050405020304" pitchFamily="18" charset="0"/>
                          <a:sym typeface="+mn-ea"/>
                        </a:rPr>
                        <a:t>Variables</a:t>
                      </a:r>
                      <a:endParaRPr lang="en-US" altLang="en-GB" sz="1800" b="0" dirty="0">
                        <a:latin typeface="Times New Roman" panose="02020603050405020304" pitchFamily="18" charset="0"/>
                        <a:cs typeface="Times New Roman" panose="02020603050405020304" pitchFamily="18" charset="0"/>
                      </a:endParaRPr>
                    </a:p>
                    <a:p>
                      <a:pPr>
                        <a:buNone/>
                      </a:pPr>
                      <a:endParaRPr lang="en-US" altLang="en-GB" sz="1800" b="0" dirty="0">
                        <a:latin typeface="Times New Roman" panose="02020603050405020304" pitchFamily="18" charset="0"/>
                        <a:cs typeface="Times New Roman" panose="02020603050405020304" pitchFamily="18" charset="0"/>
                      </a:endParaRPr>
                    </a:p>
                  </a:txBody>
                  <a:tcPr>
                    <a:lnR w="12700" cmpd="sng">
                      <a:solidFill>
                        <a:schemeClr val="tx1"/>
                      </a:solidFill>
                      <a:prstDash val="solid"/>
                    </a:lnR>
                  </a:tcPr>
                </a:tc>
                <a:tc>
                  <a:txBody>
                    <a:bodyPr/>
                    <a:p>
                      <a:pPr>
                        <a:buNone/>
                      </a:pPr>
                      <a:r>
                        <a:rPr lang="en-US" altLang="en-GB" sz="1800" b="0" dirty="0">
                          <a:latin typeface="Times New Roman" panose="02020603050405020304" pitchFamily="18" charset="0"/>
                          <a:cs typeface="Times New Roman" panose="02020603050405020304" pitchFamily="18" charset="0"/>
                        </a:rPr>
                        <a:t>Data collection tools</a:t>
                      </a:r>
                      <a:endParaRPr lang="en-US" altLang="en-GB" sz="1800" b="0"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tcPr>
                </a:tc>
              </a:tr>
              <a:tr h="1523365">
                <a:tc>
                  <a:txBody>
                    <a:bodyPr/>
                    <a:p>
                      <a:r>
                        <a:rPr lang="en-US" altLang="en-GB" sz="1800" dirty="0">
                          <a:latin typeface="Times New Roman" panose="02020603050405020304" pitchFamily="18" charset="0"/>
                          <a:cs typeface="Times New Roman" panose="02020603050405020304" pitchFamily="18" charset="0"/>
                          <a:sym typeface="+mn-ea"/>
                        </a:rPr>
                        <a:t>Parallel mixed method approach</a:t>
                      </a:r>
                      <a:endParaRPr lang="en-US" altLang="en-GB" sz="1800" dirty="0">
                        <a:latin typeface="Times New Roman" panose="02020603050405020304" pitchFamily="18" charset="0"/>
                        <a:cs typeface="Times New Roman" panose="02020603050405020304" pitchFamily="18" charset="0"/>
                      </a:endParaRPr>
                    </a:p>
                    <a:p>
                      <a:endParaRPr lang="en-US" altLang="en-GB" sz="1800" b="0" dirty="0">
                        <a:latin typeface="Times New Roman" panose="02020603050405020304" pitchFamily="18" charset="0"/>
                        <a:cs typeface="Times New Roman" panose="02020603050405020304" pitchFamily="18" charset="0"/>
                      </a:endParaRPr>
                    </a:p>
                  </a:txBody>
                  <a:tcPr>
                    <a:solidFill>
                      <a:schemeClr val="bg1">
                        <a:alpha val="20000"/>
                      </a:schemeClr>
                    </a:solidFill>
                  </a:tcPr>
                </a:tc>
                <a:tc>
                  <a:txBody>
                    <a:bodyPr/>
                    <a:p>
                      <a:r>
                        <a:rPr lang="en-US" altLang="en-GB" sz="1800" dirty="0">
                          <a:latin typeface="Times New Roman" panose="02020603050405020304" pitchFamily="18" charset="0"/>
                          <a:cs typeface="Times New Roman" panose="02020603050405020304" pitchFamily="18" charset="0"/>
                        </a:rPr>
                        <a:t> </a:t>
                      </a:r>
                      <a:r>
                        <a:rPr lang="en-US" altLang="en-GB" sz="1800" dirty="0">
                          <a:latin typeface="Times New Roman" panose="02020603050405020304" pitchFamily="18" charset="0"/>
                          <a:cs typeface="Times New Roman" panose="02020603050405020304" pitchFamily="18" charset="0"/>
                          <a:sym typeface="+mn-ea"/>
                        </a:rPr>
                        <a:t>UOG CS</a:t>
                      </a:r>
                      <a:r>
                        <a:rPr lang="en-US" altLang="en-GB" sz="1800" dirty="0" err="1">
                          <a:latin typeface="Times New Roman" panose="02020603050405020304" pitchFamily="18" charset="0"/>
                          <a:cs typeface="Times New Roman" panose="02020603050405020304" pitchFamily="18" charset="0"/>
                          <a:sym typeface="+mn-ea"/>
                        </a:rPr>
                        <a:t>H Jun and July, 2024 </a:t>
                      </a:r>
                      <a:endParaRPr lang="en-US" altLang="en-GB" sz="1800" dirty="0">
                        <a:latin typeface="Times New Roman" panose="02020603050405020304" pitchFamily="18" charset="0"/>
                        <a:cs typeface="Times New Roman" panose="02020603050405020304" pitchFamily="18" charset="0"/>
                      </a:endParaRPr>
                    </a:p>
                    <a:p>
                      <a:endParaRPr lang="en-US" altLang="en-GB" sz="1800" dirty="0">
                        <a:latin typeface="Times New Roman" panose="02020603050405020304" pitchFamily="18" charset="0"/>
                        <a:cs typeface="Times New Roman" panose="02020603050405020304" pitchFamily="18" charset="0"/>
                      </a:endParaRPr>
                    </a:p>
                  </a:txBody>
                  <a:tcPr>
                    <a:lnR w="12700" cmpd="sng">
                      <a:solidFill>
                        <a:schemeClr val="tx1"/>
                      </a:solidFill>
                      <a:prstDash val="solid"/>
                    </a:lnR>
                    <a:solidFill>
                      <a:schemeClr val="bg1">
                        <a:alpha val="20000"/>
                      </a:schemeClr>
                    </a:solidFill>
                  </a:tcPr>
                </a:tc>
                <a:tc>
                  <a:txBody>
                    <a:bodyPr/>
                    <a:p>
                      <a:pPr>
                        <a:buNone/>
                      </a:pPr>
                      <a:r>
                        <a:rPr lang="en-US" altLang="en-GB" sz="1800" dirty="0">
                          <a:latin typeface="Times New Roman" panose="02020603050405020304" pitchFamily="18" charset="0"/>
                          <a:cs typeface="Times New Roman" panose="02020603050405020304" pitchFamily="18" charset="0"/>
                          <a:sym typeface="+mn-ea"/>
                        </a:rPr>
                        <a:t>All family care givers during data collection time</a:t>
                      </a:r>
                      <a:endParaRPr lang="en-US" altLang="en-GB" sz="1800" dirty="0">
                        <a:latin typeface="Times New Roman" panose="02020603050405020304" pitchFamily="18" charset="0"/>
                        <a:cs typeface="Times New Roman" panose="02020603050405020304" pitchFamily="18" charset="0"/>
                        <a:sym typeface="+mn-ea"/>
                      </a:endParaRPr>
                    </a:p>
                    <a:p>
                      <a:pPr>
                        <a:buNone/>
                      </a:pPr>
                      <a:endParaRPr lang="en-US" altLang="en-GB" sz="1800" dirty="0">
                        <a:latin typeface="Times New Roman" panose="02020603050405020304" pitchFamily="18" charset="0"/>
                        <a:cs typeface="Times New Roman" panose="02020603050405020304" pitchFamily="18" charset="0"/>
                        <a:sym typeface="+mn-ea"/>
                      </a:endParaRPr>
                    </a:p>
                  </a:txBody>
                  <a:tcPr>
                    <a:lnR w="12700" cmpd="sng">
                      <a:solidFill>
                        <a:schemeClr val="tx1"/>
                      </a:solidFill>
                      <a:prstDash val="solid"/>
                    </a:lnR>
                    <a:solidFill>
                      <a:schemeClr val="bg1">
                        <a:alpha val="20000"/>
                      </a:schemeClr>
                    </a:solidFill>
                  </a:tcPr>
                </a:tc>
                <a:tc>
                  <a:txBody>
                    <a:bodyPr/>
                    <a:p>
                      <a:pPr algn="just">
                        <a:buNone/>
                      </a:pPr>
                      <a:r>
                        <a:rPr lang="en-US" altLang="en-GB" sz="1800" dirty="0">
                          <a:latin typeface="Times New Roman" panose="02020603050405020304" pitchFamily="18" charset="0"/>
                          <a:cs typeface="Times New Roman" panose="02020603050405020304" pitchFamily="18" charset="0"/>
                        </a:rPr>
                        <a:t>Parametre N:q rule(10:1) (Er=30, Cov=1, path coef=28, 5% NR=&gt;n=620)</a:t>
                      </a:r>
                      <a:endParaRPr lang="en-US" altLang="en-GB" sz="1800" dirty="0">
                        <a:latin typeface="Times New Roman" panose="02020603050405020304" pitchFamily="18" charset="0"/>
                        <a:cs typeface="Times New Roman" panose="02020603050405020304" pitchFamily="18" charset="0"/>
                      </a:endParaRPr>
                    </a:p>
                    <a:p>
                      <a:pPr algn="just">
                        <a:buNone/>
                      </a:pPr>
                      <a:r>
                        <a:rPr lang="en-US" altLang="en-GB" sz="1800" b="0" dirty="0">
                          <a:latin typeface="Times New Roman" panose="02020603050405020304" pitchFamily="18" charset="0"/>
                          <a:cs typeface="Times New Roman" panose="02020603050405020304" pitchFamily="18" charset="0"/>
                          <a:sym typeface="+mn-ea"/>
                        </a:rPr>
                        <a:t>SRS (K=2)</a:t>
                      </a:r>
                      <a:r>
                        <a:rPr lang="en-US" altLang="en-GB" sz="1800" dirty="0">
                          <a:latin typeface="Times New Roman" panose="02020603050405020304" pitchFamily="18" charset="0"/>
                          <a:cs typeface="Times New Roman" panose="02020603050405020304" pitchFamily="18" charset="0"/>
                          <a:sym typeface="+mn-ea"/>
                        </a:rPr>
                        <a:t> , Purposive sampling </a:t>
                      </a:r>
                      <a:endParaRPr lang="en-US" altLang="en-GB" sz="1800" dirty="0">
                        <a:latin typeface="Times New Roman" panose="02020603050405020304" pitchFamily="18" charset="0"/>
                        <a:cs typeface="Times New Roman" panose="02020603050405020304" pitchFamily="18" charset="0"/>
                      </a:endParaRPr>
                    </a:p>
                  </a:txBody>
                  <a:tcPr>
                    <a:lnR w="12700" cmpd="sng">
                      <a:solidFill>
                        <a:schemeClr val="tx1"/>
                      </a:solidFill>
                      <a:prstDash val="solid"/>
                    </a:lnR>
                    <a:solidFill>
                      <a:schemeClr val="bg1">
                        <a:alpha val="20000"/>
                      </a:schemeClr>
                    </a:solidFill>
                  </a:tcPr>
                </a:tc>
                <a:tc>
                  <a:txBody>
                    <a:bodyPr/>
                    <a:p>
                      <a:pPr>
                        <a:buNone/>
                      </a:pPr>
                      <a:r>
                        <a:rPr lang="en-US" altLang="en-GB" sz="1800" dirty="0">
                          <a:latin typeface="Times New Roman" panose="02020603050405020304" pitchFamily="18" charset="0"/>
                          <a:cs typeface="Times New Roman" panose="02020603050405020304" pitchFamily="18" charset="0"/>
                          <a:sym typeface="+mn-ea"/>
                        </a:rPr>
                        <a:t>DV=</a:t>
                      </a:r>
                      <a:r>
                        <a:rPr lang="en-US" sz="1800" dirty="0">
                          <a:latin typeface="Times New Roman" panose="02020603050405020304" pitchFamily="18" charset="0"/>
                          <a:cs typeface="Times New Roman" panose="02020603050405020304" pitchFamily="18" charset="0"/>
                          <a:sym typeface="+mn-ea"/>
                        </a:rPr>
                        <a:t>coping (adaptive and maladaptive) as continous</a:t>
                      </a:r>
                      <a:endParaRPr lang="en-US" sz="1800" dirty="0">
                        <a:latin typeface="Times New Roman" panose="02020603050405020304" pitchFamily="18" charset="0"/>
                        <a:cs typeface="Times New Roman" panose="02020603050405020304" pitchFamily="18" charset="0"/>
                      </a:endParaRPr>
                    </a:p>
                    <a:p>
                      <a:pPr indent="0">
                        <a:lnSpc>
                          <a:spcPct val="150000"/>
                        </a:lnSpc>
                        <a:buFont typeface="Arial" panose="020B0604020202020204" pitchFamily="34" charset="0"/>
                        <a:buNone/>
                      </a:pPr>
                      <a:r>
                        <a:rPr lang="en-US" sz="1800" b="1" dirty="0">
                          <a:latin typeface="Times New Roman" panose="02020603050405020304" pitchFamily="18" charset="0"/>
                          <a:cs typeface="Times New Roman" panose="02020603050405020304" pitchFamily="18" charset="0"/>
                          <a:sym typeface="+mn-ea"/>
                        </a:rPr>
                        <a:t>IV</a:t>
                      </a:r>
                      <a:r>
                        <a:rPr lang="en-US" sz="1800" dirty="0">
                          <a:latin typeface="Times New Roman" panose="02020603050405020304" pitchFamily="18" charset="0"/>
                          <a:cs typeface="Times New Roman" panose="02020603050405020304" pitchFamily="18" charset="0"/>
                          <a:sym typeface="+mn-ea"/>
                        </a:rPr>
                        <a:t>=Sociodemographic and clinical variables</a:t>
                      </a:r>
                      <a:endParaRPr lang="en-US" sz="1800" dirty="0">
                        <a:latin typeface="Times New Roman" panose="02020603050405020304" pitchFamily="18" charset="0"/>
                        <a:cs typeface="Times New Roman" panose="02020603050405020304" pitchFamily="18" charset="0"/>
                      </a:endParaRPr>
                    </a:p>
                    <a:p>
                      <a:pPr algn="just">
                        <a:buNone/>
                      </a:pPr>
                      <a:endParaRPr lang="en-US" altLang="en-GB" sz="1800" dirty="0">
                        <a:latin typeface="Times New Roman" panose="02020603050405020304" pitchFamily="18" charset="0"/>
                        <a:cs typeface="Times New Roman" panose="02020603050405020304" pitchFamily="18" charset="0"/>
                      </a:endParaRPr>
                    </a:p>
                  </a:txBody>
                  <a:tcPr>
                    <a:lnR w="12700" cmpd="sng">
                      <a:solidFill>
                        <a:schemeClr val="tx1"/>
                      </a:solidFill>
                      <a:prstDash val="solid"/>
                    </a:lnR>
                    <a:solidFill>
                      <a:schemeClr val="bg1">
                        <a:alpha val="20000"/>
                      </a:schemeClr>
                    </a:solidFill>
                  </a:tcPr>
                </a:tc>
                <a:tc>
                  <a:txBody>
                    <a:bodyPr/>
                    <a:p>
                      <a:pPr marL="342900" indent="-342900">
                        <a:buFont typeface="Arial" panose="020B0604020202020204" pitchFamily="34" charset="0"/>
                        <a:buChar char="•"/>
                      </a:pPr>
                      <a:r>
                        <a:rPr lang="en-US" sz="2000">
                          <a:latin typeface="Times New Roman" panose="02020603050405020304" pitchFamily="18" charset="0"/>
                          <a:cs typeface="Times New Roman" panose="02020603050405020304" pitchFamily="18" charset="0"/>
                          <a:sym typeface="+mn-ea"/>
                        </a:rPr>
                        <a:t>Brief COPE</a:t>
                      </a:r>
                      <a:endParaRPr lang="en-US" sz="2000">
                        <a:latin typeface="Times New Roman" panose="02020603050405020304" pitchFamily="18" charset="0"/>
                        <a:cs typeface="Times New Roman" panose="02020603050405020304" pitchFamily="18" charset="0"/>
                        <a:sym typeface="+mn-ea"/>
                      </a:endParaRPr>
                    </a:p>
                    <a:p>
                      <a:pPr marL="342900" indent="-342900">
                        <a:buFont typeface="Arial" panose="020B0604020202020204" pitchFamily="34" charset="0"/>
                        <a:buChar char="•"/>
                      </a:pPr>
                      <a:r>
                        <a:rPr lang="en-US" sz="2000">
                          <a:latin typeface="Times New Roman" panose="02020603050405020304" pitchFamily="18" charset="0"/>
                          <a:cs typeface="Times New Roman" panose="02020603050405020304" pitchFamily="18" charset="0"/>
                          <a:sym typeface="+mn-ea"/>
                        </a:rPr>
                        <a:t>OSS</a:t>
                      </a:r>
                      <a:endParaRPr lang="en-US" sz="2000">
                        <a:latin typeface="Times New Roman" panose="02020603050405020304" pitchFamily="18" charset="0"/>
                        <a:cs typeface="Times New Roman" panose="02020603050405020304" pitchFamily="18" charset="0"/>
                        <a:sym typeface="+mn-ea"/>
                      </a:endParaRPr>
                    </a:p>
                    <a:p>
                      <a:pPr marL="342900" indent="-342900">
                        <a:buFont typeface="Arial" panose="020B0604020202020204" pitchFamily="34" charset="0"/>
                        <a:buChar char="•"/>
                      </a:pPr>
                      <a:r>
                        <a:rPr lang="en-US" sz="2000">
                          <a:latin typeface="Times New Roman" panose="02020603050405020304" pitchFamily="18" charset="0"/>
                          <a:cs typeface="Times New Roman" panose="02020603050405020304" pitchFamily="18" charset="0"/>
                          <a:sym typeface="+mn-ea"/>
                        </a:rPr>
                        <a:t>RSS</a:t>
                      </a:r>
                      <a:endParaRPr lang="en-US" sz="2000">
                        <a:latin typeface="Times New Roman" panose="02020603050405020304" pitchFamily="18" charset="0"/>
                        <a:cs typeface="Times New Roman" panose="02020603050405020304" pitchFamily="18" charset="0"/>
                        <a:sym typeface="+mn-ea"/>
                      </a:endParaRPr>
                    </a:p>
                    <a:p>
                      <a:pPr marL="342900" indent="-342900">
                        <a:buFont typeface="Arial" panose="020B0604020202020204" pitchFamily="34" charset="0"/>
                        <a:buChar char="•"/>
                      </a:pPr>
                      <a:r>
                        <a:rPr lang="en-US" sz="2000">
                          <a:latin typeface="Times New Roman" panose="02020603050405020304" pitchFamily="18" charset="0"/>
                          <a:cs typeface="Times New Roman" panose="02020603050405020304" pitchFamily="18" charset="0"/>
                          <a:sym typeface="+mn-ea"/>
                        </a:rPr>
                        <a:t>Kessler-10</a:t>
                      </a:r>
                      <a:endParaRPr lang="en-US" sz="2000">
                        <a:latin typeface="Times New Roman" panose="02020603050405020304" pitchFamily="18" charset="0"/>
                        <a:cs typeface="Times New Roman" panose="02020603050405020304" pitchFamily="18" charset="0"/>
                        <a:sym typeface="+mn-ea"/>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sym typeface="+mn-ea"/>
                        </a:rPr>
                        <a:t>Indepth interview</a:t>
                      </a:r>
                      <a:endParaRPr lang="en-US" altLang="en-GB" sz="200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solidFill>
                      <a:schemeClr val="bg1">
                        <a:alpha val="20000"/>
                      </a:schemeClr>
                    </a:solidFill>
                  </a:tcPr>
                </a:tc>
              </a:tr>
            </a:tbl>
          </a:graphicData>
        </a:graphic>
      </p:graphicFrame>
      <p:sp>
        <p:nvSpPr>
          <p:cNvPr id="4" name="Slide Number Placeholder 3"/>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fld>
            <a:endParaRPr lang="en-US" b="1" dirty="0">
              <a:solidFill>
                <a:schemeClr val="bg1"/>
              </a:solidFill>
              <a:latin typeface="Arial" panose="020B0604020202020204" pitchFamily="34" charset="0"/>
            </a:endParaRPr>
          </a:p>
        </p:txBody>
      </p:sp>
      <p:sp>
        <p:nvSpPr>
          <p:cNvPr id="6" name="TextBox 5"/>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13" name="Picture 3"/>
          <p:cNvPicPr>
            <a:picLocks noChangeAspect="1"/>
          </p:cNvPicPr>
          <p:nvPr/>
        </p:nvPicPr>
        <p:blipFill>
          <a:blip r:embed="rId1"/>
          <a:stretch>
            <a:fillRect/>
          </a:stretch>
        </p:blipFill>
        <p:spPr>
          <a:xfrm>
            <a:off x="2740660" y="3997960"/>
            <a:ext cx="4196080" cy="2600960"/>
          </a:xfrm>
          <a:prstGeom prst="rect">
            <a:avLst/>
          </a:prstGeom>
          <a:noFill/>
          <a:ln>
            <a:noFill/>
          </a:ln>
        </p:spPr>
      </p:pic>
      <p:pic>
        <p:nvPicPr>
          <p:cNvPr id="14" name="Picture 13"/>
          <p:cNvPicPr>
            <a:picLocks noChangeAspect="1"/>
          </p:cNvPicPr>
          <p:nvPr/>
        </p:nvPicPr>
        <p:blipFill>
          <a:blip r:embed="rId2"/>
          <a:stretch>
            <a:fillRect/>
          </a:stretch>
        </p:blipFill>
        <p:spPr>
          <a:xfrm>
            <a:off x="2935605" y="6654800"/>
            <a:ext cx="4001135" cy="571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29" y="429101"/>
            <a:ext cx="11817661" cy="765091"/>
          </a:xfrm>
        </p:spPr>
        <p:txBody>
          <a:bodyPr>
            <a:normAutofit/>
          </a:bodyPr>
          <a:lstStyle/>
          <a:p>
            <a:pPr algn="ctr"/>
            <a:r>
              <a:rPr lang="en-US" sz="3200" dirty="0"/>
              <a:t>Methods …(2/2)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Content Placeholder 10"/>
          <p:cNvPicPr>
            <a:picLocks noGrp="1" noChangeAspect="1"/>
          </p:cNvPicPr>
          <p:nvPr>
            <p:ph sz="half" idx="1"/>
          </p:nvPr>
        </p:nvPicPr>
        <p:blipFill>
          <a:blip r:embed="rId1"/>
          <a:stretch>
            <a:fillRect/>
          </a:stretch>
        </p:blipFill>
        <p:spPr>
          <a:xfrm>
            <a:off x="295910" y="1369060"/>
            <a:ext cx="4326890" cy="4094480"/>
          </a:xfrm>
          <a:prstGeom prst="rect">
            <a:avLst/>
          </a:prstGeom>
        </p:spPr>
      </p:pic>
      <p:sp>
        <p:nvSpPr>
          <p:cNvPr id="4" name="Slide Number Placeholder 3"/>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fld>
            <a:endParaRPr lang="en-US" b="1" dirty="0">
              <a:solidFill>
                <a:schemeClr val="bg1"/>
              </a:solidFill>
              <a:latin typeface="Arial" panose="020B0604020202020204" pitchFamily="34" charset="0"/>
            </a:endParaRPr>
          </a:p>
        </p:txBody>
      </p:sp>
      <p:sp>
        <p:nvSpPr>
          <p:cNvPr id="6" name="TextBox 5"/>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0" y="5620385"/>
            <a:ext cx="5029200" cy="409575"/>
          </a:xfrm>
          <a:prstGeom prst="rect">
            <a:avLst/>
          </a:prstGeom>
        </p:spPr>
      </p:pic>
      <p:sp>
        <p:nvSpPr>
          <p:cNvPr id="7" name="Text Box 6"/>
          <p:cNvSpPr txBox="1"/>
          <p:nvPr/>
        </p:nvSpPr>
        <p:spPr>
          <a:xfrm>
            <a:off x="4916805" y="1369060"/>
            <a:ext cx="7004050" cy="652145"/>
          </a:xfrm>
          <a:prstGeom prst="rect">
            <a:avLst/>
          </a:prstGeom>
          <a:noFill/>
        </p:spPr>
        <p:txBody>
          <a:bodyPr wrap="square" rtlCol="0" anchor="t">
            <a:noAutofit/>
          </a:bodyPr>
          <a:p>
            <a:r>
              <a:rPr lang="en-US" altLang="en-US" sz="2000">
                <a:latin typeface="Times New Roman" panose="02020603050405020304" pitchFamily="18" charset="0"/>
                <a:cs typeface="Times New Roman" panose="02020603050405020304" pitchFamily="18" charset="0"/>
                <a:sym typeface="+mn-ea"/>
              </a:rPr>
              <a:t>Measurement fit indices for measurement model after parceling</a:t>
            </a:r>
            <a:endParaRPr lang="en-US" altLang="en-US" sz="2000">
              <a:latin typeface="Times New Roman" panose="02020603050405020304" pitchFamily="18" charset="0"/>
              <a:cs typeface="Times New Roman" panose="02020603050405020304" pitchFamily="18" charset="0"/>
              <a:sym typeface="+mn-ea"/>
            </a:endParaRPr>
          </a:p>
        </p:txBody>
      </p:sp>
      <p:graphicFrame>
        <p:nvGraphicFramePr>
          <p:cNvPr id="13" name="Table 12"/>
          <p:cNvGraphicFramePr/>
          <p:nvPr>
            <p:custDataLst>
              <p:tags r:id="rId3"/>
            </p:custDataLst>
          </p:nvPr>
        </p:nvGraphicFramePr>
        <p:xfrm>
          <a:off x="5394325" y="2097405"/>
          <a:ext cx="6059805" cy="2867025"/>
        </p:xfrm>
        <a:graphic>
          <a:graphicData uri="http://schemas.openxmlformats.org/drawingml/2006/table">
            <a:tbl>
              <a:tblPr firstRow="1" bandRow="1">
                <a:tableStyleId>{5C22544A-7EE6-4342-B048-85BDC9FD1C3A}</a:tableStyleId>
              </a:tblPr>
              <a:tblGrid>
                <a:gridCol w="2019935"/>
                <a:gridCol w="2019935"/>
                <a:gridCol w="2019935"/>
              </a:tblGrid>
              <a:tr h="411480">
                <a:tc>
                  <a:txBody>
                    <a:bodyPr/>
                    <a:p>
                      <a:pPr>
                        <a:buNone/>
                      </a:pPr>
                      <a:r>
                        <a:rPr lang="en-US">
                          <a:solidFill>
                            <a:schemeClr val="tx1"/>
                          </a:solidFill>
                          <a:latin typeface="Times New Roman" panose="02020603050405020304" pitchFamily="18" charset="0"/>
                          <a:cs typeface="Times New Roman" panose="02020603050405020304" pitchFamily="18" charset="0"/>
                        </a:rPr>
                        <a:t>Measure</a:t>
                      </a:r>
                      <a:endParaRPr lang="en-US">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p>
                      <a:pPr>
                        <a:buNone/>
                      </a:pPr>
                      <a:r>
                        <a:rPr lang="en-US">
                          <a:solidFill>
                            <a:schemeClr val="tx1"/>
                          </a:solidFill>
                          <a:latin typeface="Times New Roman" panose="02020603050405020304" pitchFamily="18" charset="0"/>
                          <a:cs typeface="Times New Roman" panose="02020603050405020304" pitchFamily="18" charset="0"/>
                        </a:rPr>
                        <a:t>Etimate</a:t>
                      </a:r>
                      <a:endParaRPr lang="en-US">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p>
                      <a:pPr>
                        <a:buNone/>
                      </a:pPr>
                      <a:r>
                        <a:rPr lang="en-US">
                          <a:solidFill>
                            <a:schemeClr val="tx1"/>
                          </a:solidFill>
                          <a:latin typeface="Times New Roman" panose="02020603050405020304" pitchFamily="18" charset="0"/>
                          <a:cs typeface="Times New Roman" panose="02020603050405020304" pitchFamily="18" charset="0"/>
                        </a:rPr>
                        <a:t>Threshold</a:t>
                      </a:r>
                      <a:endParaRPr lang="en-US">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r>
              <a:tr h="397510">
                <a:tc>
                  <a:txBody>
                    <a:bodyPr/>
                    <a:p>
                      <a:pPr>
                        <a:buNone/>
                      </a:pPr>
                      <a:r>
                        <a:rPr lang="en-US" altLang="en-US" sz="1800">
                          <a:latin typeface="Times New Roman" panose="02020603050405020304" pitchFamily="18" charset="0"/>
                          <a:cs typeface="Times New Roman" panose="02020603050405020304" pitchFamily="18" charset="0"/>
                        </a:rPr>
                        <a:t>CMIN/DF </a:t>
                      </a:r>
                      <a:endParaRPr lang="en-US" altLang="en-US" sz="1800">
                        <a:latin typeface="Times New Roman" panose="02020603050405020304" pitchFamily="18" charset="0"/>
                        <a:cs typeface="Times New Roman" panose="02020603050405020304" pitchFamily="18" charset="0"/>
                      </a:endParaRPr>
                    </a:p>
                  </a:txBody>
                  <a:tcPr/>
                </a:tc>
                <a:tc>
                  <a:txBody>
                    <a:bodyPr/>
                    <a:p>
                      <a:pPr>
                        <a:buNone/>
                      </a:pPr>
                      <a:r>
                        <a:rPr lang="en-US" altLang="en-US" sz="1800">
                          <a:latin typeface="Times New Roman" panose="02020603050405020304" pitchFamily="18" charset="0"/>
                          <a:cs typeface="Times New Roman" panose="02020603050405020304" pitchFamily="18" charset="0"/>
                          <a:sym typeface="+mn-ea"/>
                        </a:rPr>
                        <a:t>2.89</a:t>
                      </a:r>
                      <a:endParaRPr lang="en-US" altLang="en-US" sz="1800">
                        <a:latin typeface="Times New Roman" panose="02020603050405020304" pitchFamily="18" charset="0"/>
                        <a:cs typeface="Times New Roman" panose="02020603050405020304" pitchFamily="18" charset="0"/>
                        <a:sym typeface="+mn-ea"/>
                      </a:endParaRPr>
                    </a:p>
                  </a:txBody>
                  <a:tcPr/>
                </a:tc>
                <a:tc>
                  <a:txBody>
                    <a:bodyPr/>
                    <a:p>
                      <a:pPr>
                        <a:buNone/>
                      </a:pPr>
                      <a:r>
                        <a:rPr lang="en-US" sz="1800">
                          <a:latin typeface="Times New Roman" panose="02020603050405020304" pitchFamily="18" charset="0"/>
                          <a:cs typeface="Times New Roman" panose="02020603050405020304" pitchFamily="18" charset="0"/>
                        </a:rPr>
                        <a:t>&lt;5</a:t>
                      </a:r>
                      <a:endParaRPr lang="en-US" sz="1800">
                        <a:latin typeface="Times New Roman" panose="02020603050405020304" pitchFamily="18" charset="0"/>
                        <a:cs typeface="Times New Roman" panose="02020603050405020304" pitchFamily="18" charset="0"/>
                      </a:endParaRPr>
                    </a:p>
                  </a:txBody>
                  <a:tcPr/>
                </a:tc>
              </a:tr>
              <a:tr h="411480">
                <a:tc>
                  <a:txBody>
                    <a:bodyPr/>
                    <a:p>
                      <a:pPr>
                        <a:buNone/>
                      </a:pPr>
                      <a:r>
                        <a:rPr lang="en-US" altLang="en-US"/>
                        <a:t>GFI </a:t>
                      </a:r>
                      <a:endParaRPr lang="en-US" altLang="en-US"/>
                    </a:p>
                  </a:txBody>
                  <a:tcPr/>
                </a:tc>
                <a:tc>
                  <a:txBody>
                    <a:bodyPr/>
                    <a:p>
                      <a:pPr>
                        <a:buNone/>
                      </a:pPr>
                      <a:r>
                        <a:rPr lang="en-US" altLang="en-US" sz="1800">
                          <a:sym typeface="+mn-ea"/>
                        </a:rPr>
                        <a:t>0.98</a:t>
                      </a:r>
                      <a:endParaRPr lang="en-US" altLang="en-US" sz="1800">
                        <a:sym typeface="+mn-ea"/>
                      </a:endParaRPr>
                    </a:p>
                  </a:txBody>
                  <a:tcPr/>
                </a:tc>
                <a:tc>
                  <a:txBody>
                    <a:bodyPr/>
                    <a:p>
                      <a:pPr>
                        <a:buNone/>
                      </a:pPr>
                      <a:r>
                        <a:rPr lang="en-US"/>
                        <a:t>&gt;0.9</a:t>
                      </a:r>
                      <a:endParaRPr lang="en-US"/>
                    </a:p>
                  </a:txBody>
                  <a:tcPr/>
                </a:tc>
              </a:tr>
              <a:tr h="411480">
                <a:tc>
                  <a:txBody>
                    <a:bodyPr/>
                    <a:p>
                      <a:pPr>
                        <a:buNone/>
                      </a:pPr>
                      <a:r>
                        <a:rPr lang="en-US" altLang="en-US"/>
                        <a:t>CFI</a:t>
                      </a:r>
                      <a:endParaRPr lang="en-US" altLang="en-US"/>
                    </a:p>
                  </a:txBody>
                  <a:tcPr/>
                </a:tc>
                <a:tc>
                  <a:txBody>
                    <a:bodyPr/>
                    <a:p>
                      <a:pPr>
                        <a:buNone/>
                      </a:pPr>
                      <a:endParaRPr lang="en-US" altLang="en-US" sz="1800">
                        <a:sym typeface="+mn-ea"/>
                      </a:endParaRPr>
                    </a:p>
                  </a:txBody>
                  <a:tcPr/>
                </a:tc>
                <a:tc>
                  <a:txBody>
                    <a:bodyPr/>
                    <a:p>
                      <a:pPr>
                        <a:buNone/>
                      </a:pPr>
                      <a:r>
                        <a:rPr lang="en-US"/>
                        <a:t>“</a:t>
                      </a:r>
                      <a:endParaRPr lang="en-US"/>
                    </a:p>
                  </a:txBody>
                  <a:tcPr/>
                </a:tc>
              </a:tr>
              <a:tr h="412115">
                <a:tc>
                  <a:txBody>
                    <a:bodyPr/>
                    <a:p>
                      <a:pPr>
                        <a:buNone/>
                      </a:pPr>
                      <a:r>
                        <a:rPr lang="en-US" altLang="en-US"/>
                        <a:t>RMSEA </a:t>
                      </a:r>
                      <a:endParaRPr lang="en-US" altLang="en-US"/>
                    </a:p>
                  </a:txBody>
                  <a:tcPr/>
                </a:tc>
                <a:tc>
                  <a:txBody>
                    <a:bodyPr/>
                    <a:p>
                      <a:pPr>
                        <a:buNone/>
                      </a:pPr>
                      <a:r>
                        <a:rPr lang="en-US" altLang="en-US" sz="1800"/>
                        <a:t>0.057</a:t>
                      </a:r>
                      <a:endParaRPr lang="en-US" altLang="en-US" sz="1800"/>
                    </a:p>
                  </a:txBody>
                  <a:tcPr/>
                </a:tc>
                <a:tc>
                  <a:txBody>
                    <a:bodyPr/>
                    <a:p>
                      <a:pPr>
                        <a:buNone/>
                      </a:pPr>
                      <a:r>
                        <a:rPr lang="en-US"/>
                        <a:t>&lt;0.08</a:t>
                      </a:r>
                      <a:endParaRPr lang="en-US"/>
                    </a:p>
                  </a:txBody>
                  <a:tcPr/>
                </a:tc>
              </a:tr>
              <a:tr h="411480">
                <a:tc>
                  <a:txBody>
                    <a:bodyPr/>
                    <a:p>
                      <a:pPr>
                        <a:buNone/>
                      </a:pPr>
                      <a:r>
                        <a:rPr lang="en-US"/>
                        <a:t>SRMR</a:t>
                      </a:r>
                      <a:endParaRPr lang="en-US"/>
                    </a:p>
                  </a:txBody>
                  <a:tcPr/>
                </a:tc>
                <a:tc>
                  <a:txBody>
                    <a:bodyPr/>
                    <a:p>
                      <a:pPr>
                        <a:buNone/>
                      </a:pPr>
                      <a:r>
                        <a:rPr lang="en-US" altLang="en-US"/>
                        <a:t>0.04</a:t>
                      </a:r>
                      <a:endParaRPr lang="en-US" altLang="en-US"/>
                    </a:p>
                  </a:txBody>
                  <a:tcPr/>
                </a:tc>
                <a:tc>
                  <a:txBody>
                    <a:bodyPr/>
                    <a:p>
                      <a:pPr>
                        <a:buNone/>
                      </a:pPr>
                      <a:r>
                        <a:rPr lang="en-US" altLang="en-US"/>
                        <a:t>&lt;0.05</a:t>
                      </a:r>
                      <a:endParaRPr lang="en-US" altLang="en-US"/>
                    </a:p>
                  </a:txBody>
                  <a:tcPr/>
                </a:tc>
              </a:tr>
              <a:tr h="411480">
                <a:tc>
                  <a:txBody>
                    <a:bodyPr/>
                    <a:p>
                      <a:pPr>
                        <a:buNone/>
                      </a:pPr>
                      <a:r>
                        <a:rPr lang="en-US"/>
                        <a:t>BIC</a:t>
                      </a:r>
                      <a:endParaRPr lang="en-US"/>
                    </a:p>
                  </a:txBody>
                  <a:tcPr/>
                </a:tc>
                <a:tc>
                  <a:txBody>
                    <a:bodyPr/>
                    <a:p>
                      <a:pPr>
                        <a:buNone/>
                      </a:pPr>
                      <a:r>
                        <a:rPr lang="en-US" altLang="en-US"/>
                        <a:t>132.93.</a:t>
                      </a:r>
                      <a:endParaRPr lang="en-US" altLang="en-US"/>
                    </a:p>
                  </a:txBody>
                  <a:tcPr/>
                </a:tc>
                <a:tc>
                  <a:txBody>
                    <a:bodyPr/>
                    <a:p>
                      <a:pPr>
                        <a:buNone/>
                      </a:pPr>
                      <a:endParaRPr lang="en-US"/>
                    </a:p>
                  </a:txBody>
                  <a:tcPr/>
                </a:tc>
              </a:tr>
            </a:tbl>
          </a:graphicData>
        </a:graphic>
      </p:graphicFrame>
      <p:pic>
        <p:nvPicPr>
          <p:cNvPr id="8" name="Picture 7"/>
          <p:cNvPicPr>
            <a:picLocks noChangeAspect="1"/>
          </p:cNvPicPr>
          <p:nvPr/>
        </p:nvPicPr>
        <p:blipFill>
          <a:blip r:embed="rId4"/>
          <a:stretch>
            <a:fillRect/>
          </a:stretch>
        </p:blipFill>
        <p:spPr>
          <a:xfrm>
            <a:off x="5790565" y="5146040"/>
            <a:ext cx="6022340" cy="20154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 y="429260"/>
            <a:ext cx="11817350" cy="320040"/>
          </a:xfrm>
        </p:spPr>
        <p:txBody>
          <a:bodyPr>
            <a:normAutofit fontScale="90000"/>
          </a:bodyPr>
          <a:lstStyle/>
          <a:p>
            <a:pPr algn="ctr"/>
            <a:r>
              <a:rPr lang="en-US" sz="3200" dirty="0"/>
              <a:t>Results and Discussion …(1/3)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sz="half" idx="1"/>
            <p:custDataLst>
              <p:tags r:id="rId1"/>
            </p:custDataLst>
          </p:nvPr>
        </p:nvGraphicFramePr>
        <p:xfrm>
          <a:off x="229870" y="1074420"/>
          <a:ext cx="12400915" cy="6555740"/>
        </p:xfrm>
        <a:graphic>
          <a:graphicData uri="http://schemas.openxmlformats.org/drawingml/2006/table">
            <a:tbl>
              <a:tblPr firstRow="1" bandRow="1">
                <a:tableStyleId>{E8B1032C-EA38-4F05-BA0D-38AFFFC7BED3}</a:tableStyleId>
              </a:tblPr>
              <a:tblGrid>
                <a:gridCol w="5978525"/>
                <a:gridCol w="6422390"/>
              </a:tblGrid>
              <a:tr h="6400800">
                <a:tc>
                  <a:txBody>
                    <a:bodyPr/>
                    <a:p>
                      <a:pPr>
                        <a:lnSpc>
                          <a:spcPct val="150000"/>
                        </a:lnSpc>
                        <a:buNone/>
                      </a:pPr>
                      <a:r>
                        <a:rPr lang="en-US" sz="1800" b="0" dirty="0">
                          <a:latin typeface="Times New Roman" panose="02020603050405020304" pitchFamily="18" charset="0"/>
                          <a:cs typeface="Times New Roman" panose="02020603050405020304" pitchFamily="18" charset="0"/>
                          <a:sym typeface="+mn-ea"/>
                        </a:rPr>
                        <a:t>Mean adaptive coping</a:t>
                      </a:r>
                      <a:r>
                        <a:rPr lang="en-US" altLang="en-GB" sz="1800" b="0" dirty="0">
                          <a:latin typeface="Times New Roman" panose="02020603050405020304" pitchFamily="18" charset="0"/>
                          <a:cs typeface="Times New Roman" panose="02020603050405020304" pitchFamily="18" charset="0"/>
                        </a:rPr>
                        <a:t>: </a:t>
                      </a:r>
                      <a:r>
                        <a:rPr lang="en-US" altLang="en-US" sz="1800" b="0" dirty="0">
                          <a:latin typeface="Times New Roman" panose="02020603050405020304" pitchFamily="18" charset="0"/>
                          <a:cs typeface="Times New Roman" panose="02020603050405020304" pitchFamily="18" charset="0"/>
                          <a:sym typeface="+mn-ea"/>
                        </a:rPr>
                        <a:t>34.65 (SD = ±7.70), with 95%CI(34.02 to 35.28)</a:t>
                      </a:r>
                      <a:endParaRPr lang="en-US" altLang="en-US" sz="1800" b="0" dirty="0">
                        <a:latin typeface="Times New Roman" panose="02020603050405020304" pitchFamily="18" charset="0"/>
                        <a:cs typeface="Times New Roman" panose="02020603050405020304" pitchFamily="18" charset="0"/>
                        <a:sym typeface="+mn-ea"/>
                      </a:endParaRPr>
                    </a:p>
                    <a:p>
                      <a:pPr marL="285750" indent="-285750" algn="just">
                        <a:lnSpc>
                          <a:spcPct val="150000"/>
                        </a:lnSpc>
                        <a:buFont typeface="Wingdings" panose="05000000000000000000" charset="0"/>
                        <a:buChar char="Ø"/>
                      </a:pPr>
                      <a:r>
                        <a:rPr lang="en-US" altLang="en-GB" sz="1800" b="0" dirty="0">
                          <a:latin typeface="Times New Roman" panose="02020603050405020304" pitchFamily="18" charset="0"/>
                          <a:cs typeface="Times New Roman" panose="02020603050405020304" pitchFamily="18" charset="0"/>
                        </a:rPr>
                        <a:t>Higher </a:t>
                      </a:r>
                      <a:r>
                        <a:rPr lang="en-US" sz="1800" b="0" dirty="0">
                          <a:latin typeface="Times New Roman" panose="02020603050405020304" pitchFamily="18" charset="0"/>
                          <a:cs typeface="Times New Roman" panose="02020603050405020304" pitchFamily="18" charset="0"/>
                          <a:sym typeface="+mn-ea"/>
                        </a:rPr>
                        <a:t>25.25(</a:t>
                      </a:r>
                      <a:r>
                        <a:rPr lang="en-US" sz="1800" b="0" dirty="0" err="1">
                          <a:solidFill>
                            <a:srgbClr val="00B0F0"/>
                          </a:solidFill>
                          <a:latin typeface="Times New Roman" panose="02020603050405020304" pitchFamily="18" charset="0"/>
                          <a:cs typeface="Times New Roman" panose="02020603050405020304" pitchFamily="18" charset="0"/>
                          <a:sym typeface="+mn-ea"/>
                        </a:rPr>
                        <a:t>Azale</a:t>
                      </a:r>
                      <a:r>
                        <a:rPr lang="en-US" sz="1800" b="0" dirty="0">
                          <a:solidFill>
                            <a:srgbClr val="00B0F0"/>
                          </a:solidFill>
                          <a:latin typeface="Times New Roman" panose="02020603050405020304" pitchFamily="18" charset="0"/>
                          <a:cs typeface="Times New Roman" panose="02020603050405020304" pitchFamily="18" charset="0"/>
                          <a:sym typeface="+mn-ea"/>
                        </a:rPr>
                        <a:t> et al., 2018</a:t>
                      </a:r>
                      <a:r>
                        <a:rPr lang="en-US" sz="1800" b="0" dirty="0">
                          <a:latin typeface="Times New Roman" panose="02020603050405020304" pitchFamily="18" charset="0"/>
                          <a:cs typeface="Times New Roman" panose="02020603050405020304" pitchFamily="18" charset="0"/>
                          <a:sym typeface="+mn-ea"/>
                        </a:rPr>
                        <a:t>) and low </a:t>
                      </a:r>
                      <a:r>
                        <a:rPr lang="en-US" sz="1800" b="0" dirty="0">
                          <a:latin typeface="Times New Roman" panose="02020603050405020304" pitchFamily="18" charset="0"/>
                          <a:cs typeface="Times New Roman" panose="02020603050405020304" pitchFamily="18" charset="0"/>
                          <a:sym typeface="+mn-ea"/>
                        </a:rPr>
                        <a:t>Saudi </a:t>
                      </a:r>
                      <a:r>
                        <a:rPr lang="en-US" sz="1800" b="0" dirty="0" err="1">
                          <a:latin typeface="Times New Roman" panose="02020603050405020304" pitchFamily="18" charset="0"/>
                          <a:cs typeface="Times New Roman" panose="02020603050405020304" pitchFamily="18" charset="0"/>
                          <a:sym typeface="+mn-ea"/>
                        </a:rPr>
                        <a:t>Arebia</a:t>
                      </a:r>
                      <a:r>
                        <a:rPr lang="en-US" sz="1800" b="0" dirty="0">
                          <a:latin typeface="Times New Roman" panose="02020603050405020304" pitchFamily="18" charset="0"/>
                          <a:cs typeface="Times New Roman" panose="02020603050405020304" pitchFamily="18" charset="0"/>
                          <a:sym typeface="+mn-ea"/>
                        </a:rPr>
                        <a:t> (M=43.79) (</a:t>
                      </a:r>
                      <a:r>
                        <a:rPr lang="en-US" sz="1800" b="0" dirty="0" err="1">
                          <a:solidFill>
                            <a:srgbClr val="00B0F0"/>
                          </a:solidFill>
                          <a:latin typeface="Times New Roman" panose="02020603050405020304" pitchFamily="18" charset="0"/>
                          <a:cs typeface="Times New Roman" panose="02020603050405020304" pitchFamily="18" charset="0"/>
                          <a:sym typeface="+mn-ea"/>
                        </a:rPr>
                        <a:t>Marzban</a:t>
                      </a:r>
                      <a:r>
                        <a:rPr lang="en-US" sz="1800" b="0" dirty="0">
                          <a:solidFill>
                            <a:srgbClr val="00B0F0"/>
                          </a:solidFill>
                          <a:latin typeface="Times New Roman" panose="02020603050405020304" pitchFamily="18" charset="0"/>
                          <a:cs typeface="Times New Roman" panose="02020603050405020304" pitchFamily="18" charset="0"/>
                          <a:sym typeface="+mn-ea"/>
                        </a:rPr>
                        <a:t> et al., 2024</a:t>
                      </a:r>
                      <a:r>
                        <a:rPr lang="en-US" sz="1800" b="0" dirty="0">
                          <a:latin typeface="Times New Roman" panose="02020603050405020304" pitchFamily="18" charset="0"/>
                          <a:cs typeface="Times New Roman" panose="02020603050405020304" pitchFamily="18" charset="0"/>
                          <a:sym typeface="+mn-ea"/>
                        </a:rPr>
                        <a:t>)</a:t>
                      </a:r>
                      <a:endParaRPr lang="en-US" sz="1800" b="0" dirty="0">
                        <a:latin typeface="Times New Roman" panose="02020603050405020304" pitchFamily="18" charset="0"/>
                        <a:cs typeface="Times New Roman" panose="02020603050405020304" pitchFamily="18" charset="0"/>
                        <a:sym typeface="+mn-ea"/>
                      </a:endParaRPr>
                    </a:p>
                    <a:p>
                      <a:pPr marL="285750" indent="-285750" algn="just">
                        <a:lnSpc>
                          <a:spcPct val="150000"/>
                        </a:lnSpc>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sym typeface="+mn-ea"/>
                        </a:rPr>
                        <a:t>Population variation</a:t>
                      </a:r>
                      <a:endParaRPr lang="en-US" sz="1800" b="0" dirty="0">
                        <a:latin typeface="Times New Roman" panose="02020603050405020304" pitchFamily="18" charset="0"/>
                        <a:cs typeface="Times New Roman" panose="02020603050405020304" pitchFamily="18" charset="0"/>
                        <a:sym typeface="+mn-ea"/>
                      </a:endParaRPr>
                    </a:p>
                    <a:p>
                      <a:pPr marL="285750" indent="-285750" algn="just">
                        <a:lnSpc>
                          <a:spcPct val="150000"/>
                        </a:lnSpc>
                        <a:buFont typeface="Arial" panose="020B0604020202020204" pitchFamily="34" charset="0"/>
                        <a:buChar char="•"/>
                      </a:pPr>
                      <a:r>
                        <a:rPr lang="en-US" sz="1800" b="0" dirty="0">
                          <a:latin typeface="Times New Roman" panose="02020603050405020304" pitchFamily="18" charset="0"/>
                          <a:cs typeface="Times New Roman" panose="02020603050405020304" pitchFamily="18" charset="0"/>
                          <a:sym typeface="+mn-ea"/>
                        </a:rPr>
                        <a:t>Assesment tool</a:t>
                      </a:r>
                      <a:endParaRPr lang="en-US" sz="1800" b="0" dirty="0">
                        <a:latin typeface="Times New Roman" panose="02020603050405020304" pitchFamily="18" charset="0"/>
                        <a:cs typeface="Times New Roman" panose="02020603050405020304" pitchFamily="18" charset="0"/>
                        <a:sym typeface="+mn-ea"/>
                      </a:endParaRPr>
                    </a:p>
                    <a:p>
                      <a:pPr marL="285750" indent="-285750" algn="just">
                        <a:lnSpc>
                          <a:spcPct val="150000"/>
                        </a:lnSpc>
                        <a:buFont typeface="Wingdings" panose="05000000000000000000" charset="0"/>
                        <a:buChar char="Ø"/>
                      </a:pPr>
                      <a:r>
                        <a:rPr lang="en-US" altLang="en-US" sz="1800" b="0" dirty="0">
                          <a:latin typeface="Times New Roman" panose="02020603050405020304" pitchFamily="18" charset="0"/>
                          <a:cs typeface="Times New Roman" panose="02020603050405020304" pitchFamily="18" charset="0"/>
                          <a:sym typeface="+mn-ea"/>
                        </a:rPr>
                        <a:t>Our qual. study supports this findings: caregivers use both coping strategies, with religious coping being the most common adaptive method</a:t>
                      </a:r>
                      <a:endParaRPr lang="en-US" altLang="en-US" sz="1800" b="0" dirty="0">
                        <a:latin typeface="Times New Roman" panose="02020603050405020304" pitchFamily="18" charset="0"/>
                        <a:cs typeface="Times New Roman" panose="02020603050405020304" pitchFamily="18" charset="0"/>
                        <a:sym typeface="+mn-ea"/>
                      </a:endParaRPr>
                    </a:p>
                    <a:p>
                      <a:pPr marL="285750" indent="-285750" algn="just">
                        <a:lnSpc>
                          <a:spcPct val="150000"/>
                        </a:lnSpc>
                        <a:buFont typeface="Wingdings" panose="05000000000000000000" charset="0"/>
                        <a:buChar char="Ø"/>
                      </a:pPr>
                      <a:r>
                        <a:rPr lang="en-US" altLang="en-GB" sz="1800" b="1" dirty="0">
                          <a:latin typeface="Times New Roman" panose="02020603050405020304" pitchFamily="18" charset="0"/>
                          <a:cs typeface="Times New Roman" panose="02020603050405020304" pitchFamily="18" charset="0"/>
                        </a:rPr>
                        <a:t>Direct</a:t>
                      </a:r>
                      <a:endParaRPr lang="en-US" altLang="en-GB" sz="1800" b="1" dirty="0">
                        <a:latin typeface="Times New Roman" panose="02020603050405020304" pitchFamily="18" charset="0"/>
                        <a:cs typeface="Times New Roman" panose="02020603050405020304" pitchFamily="18" charset="0"/>
                      </a:endParaRPr>
                    </a:p>
                    <a:p>
                      <a:pPr marL="1245870" lvl="2" indent="-285750" algn="just">
                        <a:lnSpc>
                          <a:spcPct val="100000"/>
                        </a:lnSpc>
                        <a:buFont typeface="Wingdings" panose="05000000000000000000" charset="0"/>
                        <a:buChar char="ü"/>
                      </a:pPr>
                      <a:r>
                        <a:rPr lang="en-US" altLang="en-GB" sz="1800" b="1" dirty="0">
                          <a:latin typeface="Times New Roman" panose="02020603050405020304" pitchFamily="18" charset="0"/>
                          <a:cs typeface="Times New Roman" panose="02020603050405020304" pitchFamily="18" charset="0"/>
                        </a:rPr>
                        <a:t> </a:t>
                      </a:r>
                      <a:r>
                        <a:rPr lang="en-US" altLang="en-GB" sz="1800" b="0" dirty="0">
                          <a:latin typeface="Times New Roman" panose="02020603050405020304" pitchFamily="18" charset="0"/>
                          <a:cs typeface="Times New Roman" panose="02020603050405020304" pitchFamily="18" charset="0"/>
                          <a:sym typeface="+mn-ea"/>
                        </a:rPr>
                        <a:t>F/ sex </a:t>
                      </a:r>
                      <a:r>
                        <a:rPr lang="en-US" altLang="en-US" sz="1800" b="0" dirty="0">
                          <a:latin typeface="Times New Roman" panose="02020603050405020304" pitchFamily="18" charset="0"/>
                          <a:cs typeface="Times New Roman" panose="02020603050405020304" pitchFamily="18" charset="0"/>
                          <a:sym typeface="+mn-ea"/>
                        </a:rPr>
                        <a:t>(β = −0.10)</a:t>
                      </a:r>
                      <a:endParaRPr lang="en-US" altLang="en-US" sz="1800" b="0" dirty="0">
                        <a:latin typeface="Times New Roman" panose="02020603050405020304" pitchFamily="18" charset="0"/>
                        <a:cs typeface="Times New Roman" panose="02020603050405020304" pitchFamily="18" charset="0"/>
                        <a:sym typeface="+mn-ea"/>
                      </a:endParaRPr>
                    </a:p>
                    <a:p>
                      <a:pPr marL="1245870" lvl="2" indent="-285750" algn="just">
                        <a:lnSpc>
                          <a:spcPct val="100000"/>
                        </a:lnSpc>
                        <a:buFont typeface="Wingdings" panose="05000000000000000000" charset="0"/>
                        <a:buChar char="ü"/>
                      </a:pPr>
                      <a:r>
                        <a:rPr lang="en-US" altLang="en-GB" sz="1800" b="0" dirty="0">
                          <a:latin typeface="Times New Roman" panose="02020603050405020304" pitchFamily="18" charset="0"/>
                          <a:cs typeface="Times New Roman" panose="02020603050405020304" pitchFamily="18" charset="0"/>
                          <a:sym typeface="+mn-ea"/>
                        </a:rPr>
                        <a:t>older age </a:t>
                      </a:r>
                      <a:r>
                        <a:rPr lang="en-US" altLang="en-US" sz="1800" b="0" dirty="0">
                          <a:latin typeface="Times New Roman" panose="02020603050405020304" pitchFamily="18" charset="0"/>
                          <a:cs typeface="Times New Roman" panose="02020603050405020304" pitchFamily="18" charset="0"/>
                          <a:sym typeface="+mn-ea"/>
                        </a:rPr>
                        <a:t>(β = −0.07)</a:t>
                      </a:r>
                      <a:endParaRPr lang="en-US" altLang="en-GB" sz="1800" b="0" dirty="0">
                        <a:latin typeface="Times New Roman" panose="02020603050405020304" pitchFamily="18" charset="0"/>
                        <a:cs typeface="Times New Roman" panose="02020603050405020304" pitchFamily="18" charset="0"/>
                        <a:sym typeface="+mn-ea"/>
                      </a:endParaRPr>
                    </a:p>
                    <a:p>
                      <a:pPr marL="1245870" lvl="2" indent="-285750" algn="just">
                        <a:lnSpc>
                          <a:spcPct val="100000"/>
                        </a:lnSpc>
                        <a:buFont typeface="Wingdings" panose="05000000000000000000" charset="0"/>
                        <a:buChar char="ü"/>
                      </a:pPr>
                      <a:r>
                        <a:rPr lang="en-US" altLang="en-GB" sz="1800" b="0" dirty="0">
                          <a:latin typeface="Times New Roman" panose="02020603050405020304" pitchFamily="18" charset="0"/>
                          <a:cs typeface="Times New Roman" panose="02020603050405020304" pitchFamily="18" charset="0"/>
                          <a:sym typeface="+mn-ea"/>
                        </a:rPr>
                        <a:t>farmer</a:t>
                      </a:r>
                      <a:r>
                        <a:rPr lang="en-US" altLang="en-US" sz="1800" b="0" dirty="0">
                          <a:latin typeface="Times New Roman" panose="02020603050405020304" pitchFamily="18" charset="0"/>
                          <a:cs typeface="Times New Roman" panose="02020603050405020304" pitchFamily="18" charset="0"/>
                          <a:sym typeface="+mn-ea"/>
                        </a:rPr>
                        <a:t>(β = −0.21)</a:t>
                      </a:r>
                      <a:endParaRPr lang="en-US" altLang="en-GB" sz="1800" b="0" dirty="0">
                        <a:latin typeface="Times New Roman" panose="02020603050405020304" pitchFamily="18" charset="0"/>
                        <a:cs typeface="Times New Roman" panose="02020603050405020304" pitchFamily="18" charset="0"/>
                        <a:sym typeface="+mn-ea"/>
                      </a:endParaRPr>
                    </a:p>
                    <a:p>
                      <a:pPr marL="1245870" lvl="2" indent="-285750" algn="just">
                        <a:lnSpc>
                          <a:spcPct val="100000"/>
                        </a:lnSpc>
                        <a:buFont typeface="Wingdings" panose="05000000000000000000" charset="0"/>
                        <a:buChar char="ü"/>
                      </a:pPr>
                      <a:r>
                        <a:rPr lang="en-US" altLang="en-GB" sz="1800" b="0" dirty="0">
                          <a:latin typeface="Times New Roman" panose="02020603050405020304" pitchFamily="18" charset="0"/>
                          <a:cs typeface="Times New Roman" panose="02020603050405020304" pitchFamily="18" charset="0"/>
                          <a:sym typeface="+mn-ea"/>
                        </a:rPr>
                        <a:t>long duration of illness (</a:t>
                      </a:r>
                      <a:r>
                        <a:rPr lang="en-US" altLang="en-US" sz="1800" b="0" dirty="0">
                          <a:latin typeface="Times New Roman" panose="02020603050405020304" pitchFamily="18" charset="0"/>
                          <a:cs typeface="Times New Roman" panose="02020603050405020304" pitchFamily="18" charset="0"/>
                          <a:sym typeface="+mn-ea"/>
                        </a:rPr>
                        <a:t>β = −0.10)</a:t>
                      </a:r>
                      <a:endParaRPr lang="en-US" altLang="en-US" sz="1800" b="0" dirty="0">
                        <a:latin typeface="Times New Roman" panose="02020603050405020304" pitchFamily="18" charset="0"/>
                        <a:cs typeface="Times New Roman" panose="02020603050405020304" pitchFamily="18" charset="0"/>
                        <a:sym typeface="+mn-ea"/>
                      </a:endParaRPr>
                    </a:p>
                    <a:p>
                      <a:pPr marL="285750" indent="-285750" algn="just">
                        <a:lnSpc>
                          <a:spcPct val="150000"/>
                        </a:lnSpc>
                        <a:buFont typeface="Wingdings" panose="05000000000000000000" charset="0"/>
                        <a:buChar char="Ø"/>
                      </a:pPr>
                      <a:r>
                        <a:rPr lang="en-US" altLang="en-GB" sz="1800" b="1" dirty="0">
                          <a:latin typeface="Times New Roman" panose="02020603050405020304" pitchFamily="18" charset="0"/>
                          <a:cs typeface="Times New Roman" panose="02020603050405020304" pitchFamily="18" charset="0"/>
                        </a:rPr>
                        <a:t>Indirect ( </a:t>
                      </a:r>
                      <a:r>
                        <a:rPr lang="en-US" altLang="en-GB" sz="1800" b="0" dirty="0">
                          <a:latin typeface="Times New Roman" panose="02020603050405020304" pitchFamily="18" charset="0"/>
                          <a:cs typeface="Times New Roman" panose="02020603050405020304" pitchFamily="18" charset="0"/>
                        </a:rPr>
                        <a:t>via PDD</a:t>
                      </a:r>
                      <a:r>
                        <a:rPr lang="en-US" altLang="en-GB" sz="1800" b="1" dirty="0">
                          <a:latin typeface="Times New Roman" panose="02020603050405020304" pitchFamily="18" charset="0"/>
                          <a:cs typeface="Times New Roman" panose="02020603050405020304" pitchFamily="18" charset="0"/>
                        </a:rPr>
                        <a:t>): </a:t>
                      </a:r>
                      <a:r>
                        <a:rPr lang="en-US" altLang="en-GB" sz="1800" b="0" dirty="0">
                          <a:latin typeface="Times New Roman" panose="02020603050405020304" pitchFamily="18" charset="0"/>
                          <a:cs typeface="Times New Roman" panose="02020603050405020304" pitchFamily="18" charset="0"/>
                        </a:rPr>
                        <a:t>Physical abuse-</a:t>
                      </a:r>
                      <a:r>
                        <a:rPr lang="en-US" altLang="en-US" sz="1800" b="0" dirty="0">
                          <a:latin typeface="Times New Roman" panose="02020603050405020304" pitchFamily="18" charset="0"/>
                          <a:cs typeface="Times New Roman" panose="02020603050405020304" pitchFamily="18" charset="0"/>
                          <a:sym typeface="+mn-ea"/>
                        </a:rPr>
                        <a:t>↓ adaptive coping</a:t>
                      </a:r>
                      <a:endParaRPr lang="en-US" altLang="en-US" sz="1800" b="0"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charset="0"/>
                        <a:buChar char="Ø"/>
                      </a:pPr>
                      <a:r>
                        <a:rPr lang="en-US" altLang="en-GB" sz="1800" b="1" dirty="0">
                          <a:latin typeface="Times New Roman" panose="02020603050405020304" pitchFamily="18" charset="0"/>
                          <a:cs typeface="Times New Roman" panose="02020603050405020304" pitchFamily="18" charset="0"/>
                        </a:rPr>
                        <a:t>Total effect:</a:t>
                      </a:r>
                      <a:r>
                        <a:rPr lang="en-US" altLang="en-GB" sz="1800" b="0" dirty="0">
                          <a:latin typeface="Times New Roman" panose="02020603050405020304" pitchFamily="18" charset="0"/>
                          <a:cs typeface="Times New Roman" panose="02020603050405020304" pitchFamily="18" charset="0"/>
                        </a:rPr>
                        <a:t> Number of admission </a:t>
                      </a:r>
                      <a:r>
                        <a:rPr lang="en-US" altLang="en-US" sz="1800" b="0" dirty="0">
                          <a:latin typeface="Times New Roman" panose="02020603050405020304" pitchFamily="18" charset="0"/>
                          <a:cs typeface="Times New Roman" panose="02020603050405020304" pitchFamily="18" charset="0"/>
                          <a:sym typeface="+mn-ea"/>
                        </a:rPr>
                        <a:t>(β = -0.08)</a:t>
                      </a:r>
                      <a:endParaRPr lang="en-US" altLang="en-GB" sz="1800" b="0" dirty="0">
                        <a:latin typeface="Times New Roman" panose="02020603050405020304" pitchFamily="18" charset="0"/>
                        <a:cs typeface="Times New Roman" panose="02020603050405020304" pitchFamily="18" charset="0"/>
                      </a:endParaRPr>
                    </a:p>
                  </a:txBody>
                  <a:tcPr>
                    <a:lnR w="12700" cmpd="sng">
                      <a:solidFill>
                        <a:schemeClr val="tx1"/>
                      </a:solidFill>
                      <a:prstDash val="solid"/>
                    </a:lnR>
                  </a:tcPr>
                </a:tc>
                <a:tc>
                  <a:txBody>
                    <a:bodyPr/>
                    <a:p>
                      <a:pPr marL="342900" indent="-342900" algn="just">
                        <a:lnSpc>
                          <a:spcPct val="130000"/>
                        </a:lnSpc>
                        <a:buFont typeface="Wingdings" panose="05000000000000000000" charset="0"/>
                        <a:buChar char="§"/>
                      </a:pPr>
                      <a:r>
                        <a:rPr lang="en-US" altLang="en-US" sz="2000" b="0" dirty="0">
                          <a:latin typeface="Times New Roman" panose="02020603050405020304" pitchFamily="18" charset="0"/>
                          <a:cs typeface="Times New Roman" panose="02020603050405020304" pitchFamily="18" charset="0"/>
                          <a:sym typeface="+mn-ea"/>
                        </a:rPr>
                        <a:t>Prolonged caregiving at holy water sites leads to emotional strain, financial stress, and reduced resilience (</a:t>
                      </a:r>
                      <a:r>
                        <a:rPr lang="en-US" altLang="en-US" sz="2000" b="0" dirty="0">
                          <a:solidFill>
                            <a:srgbClr val="FF0000"/>
                          </a:solidFill>
                          <a:latin typeface="Times New Roman" panose="02020603050405020304" pitchFamily="18" charset="0"/>
                          <a:cs typeface="Times New Roman" panose="02020603050405020304" pitchFamily="18" charset="0"/>
                          <a:sym typeface="+mn-ea"/>
                        </a:rPr>
                        <a:t>Baheretibeb et al., 2021; 2024; Almeida et al., 2021)</a:t>
                      </a:r>
                      <a:r>
                        <a:rPr lang="en-US" altLang="en-US" sz="2000" b="0" dirty="0">
                          <a:latin typeface="Times New Roman" panose="02020603050405020304" pitchFamily="18" charset="0"/>
                          <a:cs typeface="Times New Roman" panose="02020603050405020304" pitchFamily="18" charset="0"/>
                          <a:sym typeface="+mn-ea"/>
                        </a:rPr>
                        <a:t>.</a:t>
                      </a:r>
                      <a:endParaRPr lang="en-US" altLang="en-US" sz="2000" b="0" dirty="0">
                        <a:latin typeface="Times New Roman" panose="02020603050405020304" pitchFamily="18" charset="0"/>
                        <a:cs typeface="Times New Roman" panose="02020603050405020304" pitchFamily="18" charset="0"/>
                        <a:sym typeface="+mn-ea"/>
                      </a:endParaRPr>
                    </a:p>
                    <a:p>
                      <a:pPr marL="342900" indent="-342900" algn="just">
                        <a:lnSpc>
                          <a:spcPct val="130000"/>
                        </a:lnSpc>
                        <a:buFont typeface="Wingdings" panose="05000000000000000000" charset="0"/>
                        <a:buChar char="§"/>
                      </a:pPr>
                      <a:r>
                        <a:rPr lang="en-US" altLang="en-US" sz="2000" b="0" dirty="0">
                          <a:latin typeface="Times New Roman" panose="02020603050405020304" pitchFamily="18" charset="0"/>
                          <a:cs typeface="Times New Roman" panose="02020603050405020304" pitchFamily="18" charset="0"/>
                          <a:sym typeface="+mn-ea"/>
                        </a:rPr>
                        <a:t>Women face heavier emotional burdens and multiple caregiving roles → more distress, more maladaptive coping (</a:t>
                      </a:r>
                      <a:r>
                        <a:rPr lang="en-US" altLang="en-US" sz="2000" b="0" dirty="0">
                          <a:solidFill>
                            <a:srgbClr val="FF0000"/>
                          </a:solidFill>
                          <a:latin typeface="Times New Roman" panose="02020603050405020304" pitchFamily="18" charset="0"/>
                          <a:cs typeface="Times New Roman" panose="02020603050405020304" pitchFamily="18" charset="0"/>
                          <a:sym typeface="+mn-ea"/>
                        </a:rPr>
                        <a:t>Martos Martínez et al., 2021</a:t>
                      </a:r>
                      <a:r>
                        <a:rPr lang="en-US" altLang="en-US" sz="2000" b="0" dirty="0">
                          <a:latin typeface="Times New Roman" panose="02020603050405020304" pitchFamily="18" charset="0"/>
                          <a:cs typeface="Times New Roman" panose="02020603050405020304" pitchFamily="18" charset="0"/>
                          <a:sym typeface="+mn-ea"/>
                        </a:rPr>
                        <a:t>).</a:t>
                      </a:r>
                      <a:endParaRPr lang="en-US" altLang="en-US" sz="2000" b="0" dirty="0">
                        <a:latin typeface="Times New Roman" panose="02020603050405020304" pitchFamily="18" charset="0"/>
                        <a:cs typeface="Times New Roman" panose="02020603050405020304" pitchFamily="18" charset="0"/>
                        <a:sym typeface="+mn-ea"/>
                      </a:endParaRPr>
                    </a:p>
                    <a:p>
                      <a:pPr marL="342900" indent="-342900" algn="just">
                        <a:lnSpc>
                          <a:spcPct val="130000"/>
                        </a:lnSpc>
                        <a:buFont typeface="Wingdings" panose="05000000000000000000" charset="0"/>
                        <a:buChar char="§"/>
                      </a:pPr>
                      <a:r>
                        <a:rPr lang="en-US" altLang="en-US" sz="2000" b="0" dirty="0">
                          <a:latin typeface="Times New Roman" panose="02020603050405020304" pitchFamily="18" charset="0"/>
                          <a:cs typeface="Times New Roman" panose="02020603050405020304" pitchFamily="18" charset="0"/>
                          <a:sym typeface="+mn-ea"/>
                        </a:rPr>
                        <a:t>Long-term caregiving and repeated hospitalizations accumulate stress and reduce coping capacity (</a:t>
                      </a:r>
                      <a:r>
                        <a:rPr lang="en-US" altLang="en-US" sz="2000" b="0" dirty="0">
                          <a:solidFill>
                            <a:srgbClr val="FF0000"/>
                          </a:solidFill>
                          <a:latin typeface="Times New Roman" panose="02020603050405020304" pitchFamily="18" charset="0"/>
                          <a:cs typeface="Times New Roman" panose="02020603050405020304" pitchFamily="18" charset="0"/>
                          <a:sym typeface="+mn-ea"/>
                        </a:rPr>
                        <a:t>Dadson</a:t>
                      </a:r>
                      <a:r>
                        <a:rPr lang="en-US" altLang="en-US" sz="2000" b="0" dirty="0">
                          <a:solidFill>
                            <a:srgbClr val="FF0000"/>
                          </a:solidFill>
                          <a:latin typeface="Times New Roman" panose="02020603050405020304" pitchFamily="18" charset="0"/>
                          <a:cs typeface="Times New Roman" panose="02020603050405020304" pitchFamily="18" charset="0"/>
                          <a:sym typeface="+mn-ea"/>
                        </a:rPr>
                        <a:t> et al.,</a:t>
                      </a:r>
                      <a:r>
                        <a:rPr lang="en-US" altLang="en-US" sz="2000" b="0" dirty="0">
                          <a:solidFill>
                            <a:srgbClr val="FF0000"/>
                          </a:solidFill>
                          <a:latin typeface="Times New Roman" panose="02020603050405020304" pitchFamily="18" charset="0"/>
                          <a:cs typeface="Times New Roman" panose="02020603050405020304" pitchFamily="18" charset="0"/>
                          <a:sym typeface="+mn-ea"/>
                        </a:rPr>
                        <a:t> 2018; Dagani et al., 2023</a:t>
                      </a:r>
                      <a:r>
                        <a:rPr lang="en-US" altLang="en-US" sz="2000" b="0" dirty="0">
                          <a:latin typeface="Times New Roman" panose="02020603050405020304" pitchFamily="18" charset="0"/>
                          <a:cs typeface="Times New Roman" panose="02020603050405020304" pitchFamily="18" charset="0"/>
                          <a:sym typeface="+mn-ea"/>
                        </a:rPr>
                        <a:t>).</a:t>
                      </a:r>
                      <a:endParaRPr lang="en-US" altLang="en-US" sz="2000" b="0" dirty="0">
                        <a:latin typeface="Times New Roman" panose="02020603050405020304" pitchFamily="18" charset="0"/>
                        <a:cs typeface="Times New Roman" panose="02020603050405020304" pitchFamily="18" charset="0"/>
                        <a:sym typeface="+mn-ea"/>
                      </a:endParaRPr>
                    </a:p>
                    <a:p>
                      <a:pPr marL="342900" indent="-342900" algn="just">
                        <a:lnSpc>
                          <a:spcPct val="130000"/>
                        </a:lnSpc>
                        <a:buFont typeface="Wingdings" panose="05000000000000000000" charset="0"/>
                        <a:buChar char="§"/>
                      </a:pPr>
                      <a:r>
                        <a:rPr lang="en-US" altLang="en-US" sz="2000" b="0" dirty="0">
                          <a:latin typeface="Times New Roman" panose="02020603050405020304" pitchFamily="18" charset="0"/>
                          <a:cs typeface="Times New Roman" panose="02020603050405020304" pitchFamily="18" charset="0"/>
                          <a:sym typeface="+mn-ea"/>
                        </a:rPr>
                        <a:t>Older caregivers face declining health, reduced support, and higher distress → weaker adaptive coping (</a:t>
                      </a:r>
                      <a:r>
                        <a:rPr lang="en-US" altLang="en-US" sz="2000" b="0" dirty="0">
                          <a:solidFill>
                            <a:srgbClr val="FF0000"/>
                          </a:solidFill>
                          <a:latin typeface="Times New Roman" panose="02020603050405020304" pitchFamily="18" charset="0"/>
                          <a:cs typeface="Times New Roman" panose="02020603050405020304" pitchFamily="18" charset="0"/>
                          <a:sym typeface="+mn-ea"/>
                        </a:rPr>
                        <a:t>Kang &amp; Kim, 2022; Freyhofer et al., 2021</a:t>
                      </a:r>
                      <a:r>
                        <a:rPr lang="en-US" altLang="en-US" sz="2000" b="0" dirty="0">
                          <a:latin typeface="Times New Roman" panose="02020603050405020304" pitchFamily="18" charset="0"/>
                          <a:cs typeface="Times New Roman" panose="02020603050405020304" pitchFamily="18" charset="0"/>
                          <a:sym typeface="+mn-ea"/>
                        </a:rPr>
                        <a:t>).</a:t>
                      </a:r>
                      <a:endParaRPr lang="en-US" altLang="en-US" sz="2000" b="0" dirty="0">
                        <a:latin typeface="Times New Roman" panose="02020603050405020304" pitchFamily="18" charset="0"/>
                        <a:cs typeface="Times New Roman" panose="02020603050405020304" pitchFamily="18" charset="0"/>
                        <a:sym typeface="+mn-ea"/>
                      </a:endParaRPr>
                    </a:p>
                    <a:p>
                      <a:pPr marL="342900" indent="-342900" algn="just">
                        <a:lnSpc>
                          <a:spcPct val="130000"/>
                        </a:lnSpc>
                        <a:buFont typeface="Wingdings" panose="05000000000000000000" charset="0"/>
                        <a:buChar char="§"/>
                      </a:pPr>
                      <a:r>
                        <a:rPr lang="en-US" altLang="en-US" sz="2000" b="0" dirty="0">
                          <a:latin typeface="Times New Roman" panose="02020603050405020304" pitchFamily="18" charset="0"/>
                          <a:cs typeface="Times New Roman" panose="02020603050405020304" pitchFamily="18" charset="0"/>
                          <a:sym typeface="+mn-ea"/>
                        </a:rPr>
                        <a:t>Physical abuse increases stigma and distress → undermines adaptive coping (</a:t>
                      </a:r>
                      <a:r>
                        <a:rPr lang="en-US" altLang="en-US" sz="2000" b="0" dirty="0">
                          <a:solidFill>
                            <a:srgbClr val="FF0000"/>
                          </a:solidFill>
                          <a:latin typeface="Times New Roman" panose="02020603050405020304" pitchFamily="18" charset="0"/>
                          <a:cs typeface="Times New Roman" panose="02020603050405020304" pitchFamily="18" charset="0"/>
                          <a:sym typeface="+mn-ea"/>
                        </a:rPr>
                        <a:t>Ong, Ibrahim &amp; Wahab, 2016; Mehra et al., 2020</a:t>
                      </a:r>
                      <a:r>
                        <a:rPr lang="en-US" altLang="en-US" sz="2000" b="0" dirty="0">
                          <a:latin typeface="Times New Roman" panose="02020603050405020304" pitchFamily="18" charset="0"/>
                          <a:cs typeface="Times New Roman" panose="02020603050405020304" pitchFamily="18" charset="0"/>
                          <a:sym typeface="+mn-ea"/>
                        </a:rPr>
                        <a:t>).</a:t>
                      </a:r>
                      <a:endParaRPr lang="en-US" altLang="en-US" sz="2000" b="0" dirty="0">
                        <a:latin typeface="Times New Roman" panose="02020603050405020304" pitchFamily="18" charset="0"/>
                        <a:cs typeface="Times New Roman" panose="02020603050405020304" pitchFamily="18" charset="0"/>
                      </a:endParaRPr>
                    </a:p>
                    <a:p>
                      <a:pPr marL="0" indent="0">
                        <a:lnSpc>
                          <a:spcPct val="40000"/>
                        </a:lnSpc>
                        <a:buNone/>
                      </a:pPr>
                      <a:endParaRPr lang="en-US" sz="1800" b="0" dirty="0">
                        <a:latin typeface="Times New Roman" panose="02020603050405020304" pitchFamily="18" charset="0"/>
                        <a:cs typeface="Times New Roman" panose="02020603050405020304" pitchFamily="18" charset="0"/>
                      </a:endParaRPr>
                    </a:p>
                    <a:p>
                      <a:pPr algn="just">
                        <a:lnSpc>
                          <a:spcPct val="150000"/>
                        </a:lnSpc>
                        <a:buNone/>
                      </a:pPr>
                      <a:endParaRPr lang="en-US" altLang="en-GB" sz="1800" b="0" dirty="0">
                        <a:latin typeface="Times New Roman" panose="02020603050405020304" pitchFamily="18" charset="0"/>
                        <a:cs typeface="Times New Roman" panose="02020603050405020304" pitchFamily="18" charset="0"/>
                        <a:sym typeface="+mn-ea"/>
                      </a:endParaRPr>
                    </a:p>
                  </a:txBody>
                  <a:tcPr>
                    <a:lnL w="12700" cmpd="sng">
                      <a:solidFill>
                        <a:schemeClr val="tx1"/>
                      </a:solidFill>
                      <a:prstDash val="solid"/>
                    </a:lnL>
                  </a:tcPr>
                </a:tc>
              </a:tr>
            </a:tbl>
          </a:graphicData>
        </a:graphic>
      </p:graphicFrame>
      <p:sp>
        <p:nvSpPr>
          <p:cNvPr id="4" name="Slide Number Placeholder 3"/>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fld>
            <a:endParaRPr lang="en-US" b="1" dirty="0">
              <a:solidFill>
                <a:schemeClr val="bg1"/>
              </a:solidFill>
              <a:latin typeface="Arial" panose="020B0604020202020204" pitchFamily="34" charset="0"/>
            </a:endParaRPr>
          </a:p>
        </p:txBody>
      </p:sp>
      <p:sp>
        <p:nvSpPr>
          <p:cNvPr id="6" name="TextBox 5"/>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endParaRPr lang="en-US"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dirty="0">
                <a:sym typeface="+mn-ea"/>
              </a:rPr>
              <a:t>Results and Discussion…(2/3) </a:t>
            </a:r>
            <a:endParaRPr lang="en-US"/>
          </a:p>
        </p:txBody>
      </p:sp>
      <p:sp>
        <p:nvSpPr>
          <p:cNvPr id="3" name="Content Placeholder 2"/>
          <p:cNvSpPr>
            <a:spLocks noGrp="1"/>
          </p:cNvSpPr>
          <p:nvPr>
            <p:ph sz="half" idx="1"/>
          </p:nvPr>
        </p:nvSpPr>
        <p:spPr>
          <a:xfrm>
            <a:off x="0" y="1268095"/>
            <a:ext cx="6320790" cy="6090285"/>
          </a:xfrm>
        </p:spPr>
        <p:txBody>
          <a:bodyPr>
            <a:normAutofit fontScale="60000"/>
          </a:bodyPr>
          <a:p>
            <a:pPr algn="just">
              <a:lnSpc>
                <a:spcPct val="140000"/>
              </a:lnSpc>
              <a:buNone/>
            </a:pPr>
            <a:r>
              <a:rPr lang="en-US" altLang="en-GB" dirty="0">
                <a:latin typeface="Times New Roman" panose="02020603050405020304" pitchFamily="18" charset="0"/>
                <a:cs typeface="Times New Roman" panose="02020603050405020304" pitchFamily="18" charset="0"/>
                <a:sym typeface="+mn-ea"/>
              </a:rPr>
              <a:t>Maladaptive: </a:t>
            </a:r>
            <a:r>
              <a:rPr lang="en-US" altLang="en-US">
                <a:latin typeface="Times New Roman" panose="02020603050405020304" pitchFamily="18" charset="0"/>
                <a:cs typeface="Times New Roman" panose="02020603050405020304" pitchFamily="18" charset="0"/>
                <a:sym typeface="+mn-ea"/>
              </a:rPr>
              <a:t>21.10 (SD = ±5.00) with 95%CI (20.69 to 21.51)</a:t>
            </a:r>
            <a:endParaRPr lang="en-US" altLang="en-US" b="0">
              <a:latin typeface="Times New Roman" panose="02020603050405020304" pitchFamily="18" charset="0"/>
              <a:cs typeface="Times New Roman" panose="02020603050405020304" pitchFamily="18" charset="0"/>
              <a:sym typeface="+mn-ea"/>
            </a:endParaRPr>
          </a:p>
          <a:p>
            <a:pPr marL="342900" indent="-342900" algn="just">
              <a:lnSpc>
                <a:spcPct val="140000"/>
              </a:lnSpc>
              <a:buFont typeface="Arial" panose="020B0604020202020204" pitchFamily="34" charset="0"/>
              <a:buChar char="•"/>
            </a:pPr>
            <a:r>
              <a:rPr lang="en-US" altLang="en-US">
                <a:latin typeface="Times New Roman" panose="02020603050405020304" pitchFamily="18" charset="0"/>
                <a:cs typeface="Times New Roman" panose="02020603050405020304" pitchFamily="18" charset="0"/>
                <a:sym typeface="+mn-ea"/>
              </a:rPr>
              <a:t>Higher  (18.30) Iran (</a:t>
            </a:r>
            <a:r>
              <a:rPr lang="en-US" altLang="en-US">
                <a:solidFill>
                  <a:srgbClr val="00B0F0"/>
                </a:solidFill>
                <a:latin typeface="Times New Roman" panose="02020603050405020304" pitchFamily="18" charset="0"/>
                <a:cs typeface="Times New Roman" panose="02020603050405020304" pitchFamily="18" charset="0"/>
                <a:sym typeface="+mn-ea"/>
              </a:rPr>
              <a:t>Owen et al., 2023)</a:t>
            </a:r>
            <a:endParaRPr lang="en-US" altLang="en-US">
              <a:solidFill>
                <a:srgbClr val="00B0F0"/>
              </a:solidFill>
              <a:latin typeface="Times New Roman" panose="02020603050405020304" pitchFamily="18" charset="0"/>
              <a:cs typeface="Times New Roman" panose="02020603050405020304" pitchFamily="18" charset="0"/>
              <a:sym typeface="+mn-ea"/>
            </a:endParaRPr>
          </a:p>
          <a:p>
            <a:pPr marL="342900" indent="-342900" algn="just">
              <a:lnSpc>
                <a:spcPct val="110000"/>
              </a:lnSpc>
              <a:buFont typeface="Wingdings" panose="05000000000000000000" charset="0"/>
              <a:buChar char="Ø"/>
            </a:pPr>
            <a:r>
              <a:rPr lang="en-US" altLang="en-US" dirty="0">
                <a:latin typeface="Times New Roman" panose="02020603050405020304" pitchFamily="18" charset="0"/>
                <a:cs typeface="Times New Roman" panose="02020603050405020304" pitchFamily="18" charset="0"/>
                <a:sym typeface="+mn-ea"/>
              </a:rPr>
              <a:t>In our study, high stress from frequent hospitalizations and symptom relapse led to maladaptive coping like withdrawal and avoidance.</a:t>
            </a:r>
            <a:endParaRPr lang="en-US" altLang="en-US" dirty="0">
              <a:latin typeface="Times New Roman" panose="02020603050405020304" pitchFamily="18" charset="0"/>
              <a:cs typeface="Times New Roman" panose="02020603050405020304" pitchFamily="18" charset="0"/>
              <a:sym typeface="+mn-ea"/>
            </a:endParaRPr>
          </a:p>
          <a:p>
            <a:pPr marL="0" indent="0" algn="just">
              <a:lnSpc>
                <a:spcPct val="140000"/>
              </a:lnSpc>
              <a:buFont typeface="Wingdings" panose="05000000000000000000" charset="0"/>
              <a:buNone/>
            </a:pPr>
            <a:r>
              <a:rPr lang="en-US" altLang="en-GB" b="1" dirty="0">
                <a:latin typeface="Times New Roman" panose="02020603050405020304" pitchFamily="18" charset="0"/>
                <a:cs typeface="Times New Roman" panose="02020603050405020304" pitchFamily="18" charset="0"/>
                <a:sym typeface="Arial" panose="020B0604020202020204" pitchFamily="34" charset="0"/>
              </a:rPr>
              <a:t>Direct: </a:t>
            </a:r>
            <a:r>
              <a:rPr lang="en-US" altLang="en-GB" dirty="0">
                <a:latin typeface="Times New Roman" panose="02020603050405020304" pitchFamily="18" charset="0"/>
                <a:cs typeface="Times New Roman" panose="02020603050405020304" pitchFamily="18" charset="0"/>
                <a:sym typeface="Arial" panose="020B0604020202020204" pitchFamily="34" charset="0"/>
              </a:rPr>
              <a:t>Psychological distress (</a:t>
            </a:r>
            <a:r>
              <a:rPr lang="en-US" altLang="en-US" dirty="0">
                <a:latin typeface="Times New Roman" panose="02020603050405020304" pitchFamily="18" charset="0"/>
                <a:cs typeface="Times New Roman" panose="02020603050405020304" pitchFamily="18" charset="0"/>
                <a:sym typeface="Arial" panose="020B0604020202020204" pitchFamily="34" charset="0"/>
              </a:rPr>
              <a:t>β = 0.13</a:t>
            </a:r>
            <a:r>
              <a:rPr lang="en-US" altLang="en-US" b="1" dirty="0">
                <a:latin typeface="Times New Roman" panose="02020603050405020304" pitchFamily="18" charset="0"/>
                <a:cs typeface="Times New Roman" panose="02020603050405020304" pitchFamily="18" charset="0"/>
                <a:sym typeface="Arial" panose="020B0604020202020204" pitchFamily="34" charset="0"/>
              </a:rPr>
              <a:t>)</a:t>
            </a:r>
            <a:endParaRPr lang="en-US" altLang="en-US" b="1" dirty="0">
              <a:latin typeface="Times New Roman" panose="02020603050405020304" pitchFamily="18" charset="0"/>
              <a:cs typeface="Times New Roman" panose="02020603050405020304" pitchFamily="18" charset="0"/>
              <a:sym typeface="Arial" panose="020B0604020202020204" pitchFamily="34" charset="0"/>
            </a:endParaRPr>
          </a:p>
          <a:p>
            <a:pPr algn="just">
              <a:lnSpc>
                <a:spcPct val="110000"/>
              </a:lnSpc>
              <a:buNone/>
            </a:pPr>
            <a:r>
              <a:rPr lang="en-US" altLang="en-GB" b="1" dirty="0">
                <a:latin typeface="Times New Roman" panose="02020603050405020304" pitchFamily="18" charset="0"/>
                <a:cs typeface="Times New Roman" panose="02020603050405020304" pitchFamily="18" charset="0"/>
                <a:sym typeface="Arial" panose="020B0604020202020204" pitchFamily="34" charset="0"/>
              </a:rPr>
              <a:t>Indirect</a:t>
            </a:r>
            <a:r>
              <a:rPr lang="en-US" altLang="en-GB" dirty="0">
                <a:latin typeface="Times New Roman" panose="02020603050405020304" pitchFamily="18" charset="0"/>
                <a:cs typeface="Times New Roman" panose="02020603050405020304" pitchFamily="18" charset="0"/>
                <a:sym typeface="Arial" panose="020B0604020202020204" pitchFamily="34" charset="0"/>
              </a:rPr>
              <a:t>: F/sex(</a:t>
            </a:r>
            <a:r>
              <a:rPr lang="en-US" altLang="en-US" dirty="0">
                <a:latin typeface="Times New Roman" panose="02020603050405020304" pitchFamily="18" charset="0"/>
                <a:cs typeface="Times New Roman" panose="02020603050405020304" pitchFamily="18" charset="0"/>
                <a:sym typeface="Arial" panose="020B0604020202020204" pitchFamily="34" charset="0"/>
              </a:rPr>
              <a:t>β=-0.05,</a:t>
            </a:r>
            <a:r>
              <a:rPr lang="en-US" altLang="en-GB" dirty="0">
                <a:latin typeface="Times New Roman" panose="02020603050405020304" pitchFamily="18" charset="0"/>
                <a:cs typeface="Times New Roman" panose="02020603050405020304" pitchFamily="18" charset="0"/>
                <a:sym typeface="Arial" panose="020B0604020202020204" pitchFamily="34" charset="0"/>
              </a:rPr>
              <a:t>), age (</a:t>
            </a:r>
            <a:r>
              <a:rPr lang="en-US" altLang="en-US" dirty="0">
                <a:latin typeface="Times New Roman" panose="02020603050405020304" pitchFamily="18" charset="0"/>
                <a:cs typeface="Times New Roman" panose="02020603050405020304" pitchFamily="18" charset="0"/>
                <a:sym typeface="Arial" panose="020B0604020202020204" pitchFamily="34" charset="0"/>
              </a:rPr>
              <a:t>β=-0.04</a:t>
            </a:r>
            <a:r>
              <a:rPr lang="en-US" altLang="en-GB" dirty="0">
                <a:latin typeface="Times New Roman" panose="02020603050405020304" pitchFamily="18" charset="0"/>
                <a:cs typeface="Times New Roman" panose="02020603050405020304" pitchFamily="18" charset="0"/>
                <a:sym typeface="Arial" panose="020B0604020202020204" pitchFamily="34" charset="0"/>
              </a:rPr>
              <a:t>), able to read and write(</a:t>
            </a:r>
            <a:r>
              <a:rPr lang="en-US" altLang="en-US" dirty="0">
                <a:latin typeface="Times New Roman" panose="02020603050405020304" pitchFamily="18" charset="0"/>
                <a:cs typeface="Times New Roman" panose="02020603050405020304" pitchFamily="18" charset="0"/>
                <a:sym typeface="Arial" panose="020B0604020202020204" pitchFamily="34" charset="0"/>
              </a:rPr>
              <a:t>β=0.01</a:t>
            </a:r>
            <a:r>
              <a:rPr lang="en-US" altLang="en-GB" dirty="0">
                <a:latin typeface="Times New Roman" panose="02020603050405020304" pitchFamily="18" charset="0"/>
                <a:cs typeface="Times New Roman" panose="02020603050405020304" pitchFamily="18" charset="0"/>
                <a:sym typeface="Arial" panose="020B0604020202020204" pitchFamily="34" charset="0"/>
              </a:rPr>
              <a:t>), JL+,Verbal &amp; physical abuse (</a:t>
            </a:r>
            <a:r>
              <a:rPr lang="en-US" altLang="en-US" dirty="0">
                <a:latin typeface="Times New Roman" panose="02020603050405020304" pitchFamily="18" charset="0"/>
                <a:cs typeface="Times New Roman" panose="02020603050405020304" pitchFamily="18" charset="0"/>
                <a:sym typeface="Arial" panose="020B0604020202020204" pitchFamily="34" charset="0"/>
              </a:rPr>
              <a:t>β = 0.07&amp;0.01</a:t>
            </a:r>
            <a:r>
              <a:rPr lang="en-US" altLang="en-GB" dirty="0">
                <a:latin typeface="Times New Roman" panose="02020603050405020304" pitchFamily="18" charset="0"/>
                <a:cs typeface="Times New Roman" panose="02020603050405020304" pitchFamily="18" charset="0"/>
                <a:sym typeface="Arial" panose="020B0604020202020204" pitchFamily="34" charset="0"/>
              </a:rPr>
              <a:t>), duration of illness(</a:t>
            </a:r>
            <a:r>
              <a:rPr lang="en-US" altLang="en-US" dirty="0">
                <a:latin typeface="Times New Roman" panose="02020603050405020304" pitchFamily="18" charset="0"/>
                <a:cs typeface="Times New Roman" panose="02020603050405020304" pitchFamily="18" charset="0"/>
                <a:sym typeface="Arial" panose="020B0604020202020204" pitchFamily="34" charset="0"/>
              </a:rPr>
              <a:t>β=-0.06</a:t>
            </a:r>
            <a:r>
              <a:rPr lang="en-US" altLang="en-GB" dirty="0">
                <a:latin typeface="Times New Roman" panose="02020603050405020304" pitchFamily="18" charset="0"/>
                <a:cs typeface="Times New Roman" panose="02020603050405020304" pitchFamily="18" charset="0"/>
                <a:sym typeface="Arial" panose="020B0604020202020204" pitchFamily="34" charset="0"/>
              </a:rPr>
              <a:t>), number of admission(</a:t>
            </a:r>
            <a:r>
              <a:rPr lang="en-US" altLang="en-US" dirty="0">
                <a:latin typeface="Times New Roman" panose="02020603050405020304" pitchFamily="18" charset="0"/>
                <a:cs typeface="Times New Roman" panose="02020603050405020304" pitchFamily="18" charset="0"/>
                <a:sym typeface="Arial" panose="020B0604020202020204" pitchFamily="34" charset="0"/>
              </a:rPr>
              <a:t>β=-0.04)</a:t>
            </a:r>
            <a:r>
              <a:rPr lang="en-US" altLang="en-GB" dirty="0">
                <a:latin typeface="Times New Roman" panose="02020603050405020304" pitchFamily="18" charset="0"/>
                <a:cs typeface="Times New Roman" panose="02020603050405020304" pitchFamily="18" charset="0"/>
                <a:sym typeface="Arial" panose="020B0604020202020204" pitchFamily="34" charset="0"/>
              </a:rPr>
              <a:t>, Symptom relapse(</a:t>
            </a:r>
            <a:r>
              <a:rPr lang="en-US" altLang="en-US" dirty="0">
                <a:latin typeface="Times New Roman" panose="02020603050405020304" pitchFamily="18" charset="0"/>
                <a:cs typeface="Times New Roman" panose="02020603050405020304" pitchFamily="18" charset="0"/>
                <a:sym typeface="Arial" panose="020B0604020202020204" pitchFamily="34" charset="0"/>
              </a:rPr>
              <a:t>β = 0.08)</a:t>
            </a:r>
            <a:r>
              <a:rPr lang="en-US" altLang="en-GB" dirty="0">
                <a:latin typeface="Times New Roman" panose="02020603050405020304" pitchFamily="18" charset="0"/>
                <a:cs typeface="Times New Roman" panose="02020603050405020304" pitchFamily="18" charset="0"/>
                <a:sym typeface="Arial" panose="020B0604020202020204" pitchFamily="34" charset="0"/>
              </a:rPr>
              <a:t>, Hx of hospitalization </a:t>
            </a:r>
            <a:r>
              <a:rPr lang="en-US" altLang="en-US" dirty="0">
                <a:latin typeface="Times New Roman" panose="02020603050405020304" pitchFamily="18" charset="0"/>
                <a:cs typeface="Times New Roman" panose="02020603050405020304" pitchFamily="18" charset="0"/>
                <a:sym typeface="Arial" panose="020B0604020202020204" pitchFamily="34" charset="0"/>
              </a:rPr>
              <a:t>(β = 0.04)</a:t>
            </a:r>
            <a:r>
              <a:rPr lang="en-US" altLang="en-GB" dirty="0">
                <a:latin typeface="Times New Roman" panose="02020603050405020304" pitchFamily="18" charset="0"/>
                <a:cs typeface="Times New Roman" panose="02020603050405020304" pitchFamily="18" charset="0"/>
                <a:sym typeface="Arial" panose="020B0604020202020204" pitchFamily="34" charset="0"/>
              </a:rPr>
              <a:t>, SS (</a:t>
            </a:r>
            <a:r>
              <a:rPr lang="en-US" altLang="en-US" dirty="0">
                <a:latin typeface="Times New Roman" panose="02020603050405020304" pitchFamily="18" charset="0"/>
                <a:cs typeface="Times New Roman" panose="02020603050405020304" pitchFamily="18" charset="0"/>
                <a:sym typeface="Arial" panose="020B0604020202020204" pitchFamily="34" charset="0"/>
              </a:rPr>
              <a:t>β=-0.09</a:t>
            </a:r>
            <a:r>
              <a:rPr lang="en-US" altLang="en-GB" dirty="0">
                <a:latin typeface="Times New Roman" panose="02020603050405020304" pitchFamily="18" charset="0"/>
                <a:cs typeface="Times New Roman" panose="02020603050405020304" pitchFamily="18" charset="0"/>
                <a:sym typeface="Arial" panose="020B0604020202020204" pitchFamily="34" charset="0"/>
              </a:rPr>
              <a:t>)</a:t>
            </a:r>
            <a:endParaRPr lang="en-US" altLang="en-GB" b="0" dirty="0">
              <a:latin typeface="Times New Roman" panose="02020603050405020304" pitchFamily="18" charset="0"/>
              <a:cs typeface="Times New Roman" panose="02020603050405020304" pitchFamily="18" charset="0"/>
              <a:sym typeface="Arial" panose="020B0604020202020204" pitchFamily="34" charset="0"/>
            </a:endParaRPr>
          </a:p>
          <a:p>
            <a:pPr>
              <a:lnSpc>
                <a:spcPct val="140000"/>
              </a:lnSpc>
              <a:buNone/>
            </a:pPr>
            <a:r>
              <a:rPr lang="en-US" altLang="en-GB" b="1" dirty="0">
                <a:latin typeface="Times New Roman" panose="02020603050405020304" pitchFamily="18" charset="0"/>
                <a:cs typeface="Times New Roman" panose="02020603050405020304" pitchFamily="18" charset="0"/>
                <a:sym typeface="Arial" panose="020B0604020202020204" pitchFamily="34" charset="0"/>
              </a:rPr>
              <a:t>Total effect: </a:t>
            </a:r>
            <a:r>
              <a:rPr lang="en-US" altLang="en-GB" dirty="0">
                <a:latin typeface="Times New Roman" panose="02020603050405020304" pitchFamily="18" charset="0"/>
                <a:cs typeface="Times New Roman" panose="02020603050405020304" pitchFamily="18" charset="0"/>
                <a:sym typeface="Arial" panose="020B0604020202020204" pitchFamily="34" charset="0"/>
              </a:rPr>
              <a:t>Burden (</a:t>
            </a:r>
            <a:r>
              <a:rPr lang="en-US" altLang="en-US">
                <a:latin typeface="Times New Roman" panose="02020603050405020304" pitchFamily="18" charset="0"/>
                <a:cs typeface="Times New Roman" panose="02020603050405020304" pitchFamily="18" charset="0"/>
                <a:sym typeface="+mn-ea"/>
              </a:rPr>
              <a:t>β = 0.45),</a:t>
            </a:r>
            <a:r>
              <a:rPr lang="en-US" altLang="en-GB" dirty="0">
                <a:latin typeface="Times New Roman" panose="02020603050405020304" pitchFamily="18" charset="0"/>
                <a:cs typeface="Times New Roman" panose="02020603050405020304" pitchFamily="18" charset="0"/>
                <a:sym typeface="Arial" panose="020B0604020202020204" pitchFamily="34" charset="0"/>
              </a:rPr>
              <a:t>Commorbid medical illness(</a:t>
            </a:r>
            <a:r>
              <a:rPr lang="en-US" altLang="en-US" dirty="0">
                <a:latin typeface="Times New Roman" panose="02020603050405020304" pitchFamily="18" charset="0"/>
                <a:cs typeface="Times New Roman" panose="02020603050405020304" pitchFamily="18" charset="0"/>
                <a:sym typeface="Arial" panose="020B0604020202020204" pitchFamily="34" charset="0"/>
              </a:rPr>
              <a:t>β =</a:t>
            </a:r>
            <a:r>
              <a:rPr lang="en-US" altLang="en-US" dirty="0">
                <a:latin typeface="Times New Roman" panose="02020603050405020304" pitchFamily="18" charset="0"/>
                <a:cs typeface="Times New Roman" panose="02020603050405020304" pitchFamily="18" charset="0"/>
                <a:sym typeface="+mn-ea"/>
              </a:rPr>
              <a:t>0.25</a:t>
            </a:r>
            <a:r>
              <a:rPr lang="en-US" altLang="en-US" b="0" dirty="0">
                <a:latin typeface="Times New Roman" panose="02020603050405020304" pitchFamily="18" charset="0"/>
                <a:cs typeface="Times New Roman" panose="02020603050405020304" pitchFamily="18" charset="0"/>
                <a:sym typeface="+mn-ea"/>
              </a:rPr>
              <a:t>) </a:t>
            </a:r>
            <a:endParaRPr lang="en-US" altLang="en-US" b="0" dirty="0">
              <a:latin typeface="Times New Roman" panose="02020603050405020304" pitchFamily="18" charset="0"/>
              <a:cs typeface="Times New Roman" panose="02020603050405020304" pitchFamily="18" charset="0"/>
              <a:sym typeface="+mn-ea"/>
            </a:endParaRPr>
          </a:p>
          <a:p>
            <a:pPr marL="0" indent="0">
              <a:buNone/>
            </a:pPr>
            <a:endParaRPr lang="en-US"/>
          </a:p>
        </p:txBody>
      </p:sp>
      <p:sp>
        <p:nvSpPr>
          <p:cNvPr id="4" name="Content Placeholder 3"/>
          <p:cNvSpPr>
            <a:spLocks noGrp="1"/>
          </p:cNvSpPr>
          <p:nvPr>
            <p:ph sz="half" idx="2"/>
          </p:nvPr>
        </p:nvSpPr>
        <p:spPr>
          <a:xfrm>
            <a:off x="6250940" y="1083945"/>
            <a:ext cx="6478905" cy="6274435"/>
          </a:xfrm>
        </p:spPr>
        <p:txBody>
          <a:bodyPr>
            <a:normAutofit lnSpcReduction="10000"/>
          </a:bodyPr>
          <a:p>
            <a:pPr algn="just"/>
            <a:r>
              <a:rPr lang="en-US" altLang="en-US" sz="2000">
                <a:latin typeface="Times New Roman" panose="02020603050405020304" pitchFamily="18" charset="0"/>
                <a:cs typeface="Times New Roman" panose="02020603050405020304" pitchFamily="18" charset="0"/>
              </a:rPr>
              <a:t>-ves:  all reduce maladaptive coping indirectly via ↑ adaptive coping</a:t>
            </a:r>
            <a:endParaRPr lang="en-US" altLang="en-US" sz="2000">
              <a:latin typeface="Times New Roman" panose="02020603050405020304" pitchFamily="18" charset="0"/>
              <a:cs typeface="Times New Roman" panose="02020603050405020304" pitchFamily="18" charset="0"/>
            </a:endParaRPr>
          </a:p>
          <a:p>
            <a:pPr algn="just"/>
            <a:r>
              <a:rPr lang="en-US" altLang="en-US" sz="2000">
                <a:latin typeface="Times New Roman" panose="02020603050405020304" pitchFamily="18" charset="0"/>
                <a:cs typeface="Times New Roman" panose="02020603050405020304" pitchFamily="18" charset="0"/>
              </a:rPr>
              <a:t>Comorbid medical illness intensifies emotional distress → more maladaptive coping (</a:t>
            </a:r>
            <a:r>
              <a:rPr lang="en-US" altLang="en-US" sz="2000">
                <a:solidFill>
                  <a:srgbClr val="FF0000"/>
                </a:solidFill>
                <a:latin typeface="Times New Roman" panose="02020603050405020304" pitchFamily="18" charset="0"/>
                <a:cs typeface="Times New Roman" panose="02020603050405020304" pitchFamily="18" charset="0"/>
              </a:rPr>
              <a:t>Cheng et al. (2022); Mihan et al. (2023); Munie et al. (2024</a:t>
            </a:r>
            <a:r>
              <a:rPr lang="en-US" altLang="en-US" sz="2000">
                <a:latin typeface="Times New Roman" panose="02020603050405020304" pitchFamily="18" charset="0"/>
                <a:cs typeface="Times New Roman" panose="02020603050405020304" pitchFamily="18" charset="0"/>
              </a:rPr>
              <a:t>).</a:t>
            </a:r>
            <a:endParaRPr lang="en-US" altLang="en-US" sz="2000">
              <a:latin typeface="Times New Roman" panose="02020603050405020304" pitchFamily="18" charset="0"/>
              <a:cs typeface="Times New Roman" panose="02020603050405020304" pitchFamily="18" charset="0"/>
            </a:endParaRPr>
          </a:p>
          <a:p>
            <a:pPr algn="just"/>
            <a:r>
              <a:rPr lang="en-US" altLang="en-US" sz="2000">
                <a:latin typeface="Times New Roman" panose="02020603050405020304" pitchFamily="18" charset="0"/>
                <a:cs typeface="Times New Roman" panose="02020603050405020304" pitchFamily="18" charset="0"/>
              </a:rPr>
              <a:t>Literacy reduces distress, improves problem-solving → ↓ maladaptive coping (</a:t>
            </a:r>
            <a:r>
              <a:rPr lang="en-US" altLang="en-US" sz="2000">
                <a:solidFill>
                  <a:srgbClr val="FF0000"/>
                </a:solidFill>
                <a:latin typeface="Times New Roman" panose="02020603050405020304" pitchFamily="18" charset="0"/>
                <a:cs typeface="Times New Roman" panose="02020603050405020304" pitchFamily="18" charset="0"/>
              </a:rPr>
              <a:t>Zhou et al. (2021); Fairfax et al. (2019</a:t>
            </a:r>
            <a:r>
              <a:rPr lang="en-US" altLang="en-US" sz="2000">
                <a:latin typeface="Times New Roman" panose="02020603050405020304" pitchFamily="18" charset="0"/>
                <a:cs typeface="Times New Roman" panose="02020603050405020304" pitchFamily="18" charset="0"/>
              </a:rPr>
              <a:t>).</a:t>
            </a:r>
            <a:endParaRPr lang="en-US" altLang="en-US" sz="2000">
              <a:latin typeface="Times New Roman" panose="02020603050405020304" pitchFamily="18" charset="0"/>
              <a:cs typeface="Times New Roman" panose="02020603050405020304" pitchFamily="18" charset="0"/>
            </a:endParaRPr>
          </a:p>
          <a:p>
            <a:pPr algn="just"/>
            <a:r>
              <a:rPr lang="en-US" altLang="en-US" sz="2000">
                <a:latin typeface="Times New Roman" panose="02020603050405020304" pitchFamily="18" charset="0"/>
                <a:cs typeface="Times New Roman" panose="02020603050405020304" pitchFamily="18" charset="0"/>
              </a:rPr>
              <a:t>Older age/women/farmers benefit from better social networks → more adaptive coping, less maladaptive coping (</a:t>
            </a:r>
            <a:r>
              <a:rPr lang="en-US" altLang="en-US" sz="2000">
                <a:solidFill>
                  <a:srgbClr val="FF0000"/>
                </a:solidFill>
                <a:latin typeface="Times New Roman" panose="02020603050405020304" pitchFamily="18" charset="0"/>
                <a:cs typeface="Times New Roman" panose="02020603050405020304" pitchFamily="18" charset="0"/>
              </a:rPr>
              <a:t>Rahmani et al. (2024); Alosaimi et al. (2018</a:t>
            </a:r>
            <a:r>
              <a:rPr lang="en-US" altLang="en-US" sz="2000">
                <a:latin typeface="Times New Roman" panose="02020603050405020304" pitchFamily="18" charset="0"/>
                <a:cs typeface="Times New Roman" panose="02020603050405020304" pitchFamily="18" charset="0"/>
              </a:rPr>
              <a:t>).</a:t>
            </a:r>
            <a:endParaRPr lang="en-US" altLang="en-US" sz="2000">
              <a:latin typeface="Times New Roman" panose="02020603050405020304" pitchFamily="18" charset="0"/>
              <a:cs typeface="Times New Roman" panose="02020603050405020304" pitchFamily="18" charset="0"/>
            </a:endParaRPr>
          </a:p>
          <a:p>
            <a:pPr algn="just"/>
            <a:r>
              <a:rPr lang="en-US" altLang="en-US" sz="2000">
                <a:latin typeface="Times New Roman" panose="02020603050405020304" pitchFamily="18" charset="0"/>
                <a:cs typeface="Times New Roman" panose="02020603050405020304" pitchFamily="18" charset="0"/>
              </a:rPr>
              <a:t>Frequent admissions may enhance caregiver knowledge and resilience → indirectly ↓ maladaptive coping.</a:t>
            </a:r>
            <a:endParaRPr lang="en-US" altLang="en-US" sz="2000">
              <a:latin typeface="Times New Roman" panose="02020603050405020304" pitchFamily="18" charset="0"/>
              <a:cs typeface="Times New Roman" panose="02020603050405020304" pitchFamily="18" charset="0"/>
            </a:endParaRPr>
          </a:p>
          <a:p>
            <a:pPr algn="just"/>
            <a:r>
              <a:rPr lang="en-US" altLang="en-US" sz="2000">
                <a:latin typeface="Times New Roman" panose="02020603050405020304" pitchFamily="18" charset="0"/>
                <a:cs typeface="Times New Roman" panose="02020603050405020304" pitchFamily="18" charset="0"/>
              </a:rPr>
              <a:t>Burden and distress strongly predict maladaptive coping, while social support is a key protective factor (</a:t>
            </a:r>
            <a:r>
              <a:rPr lang="en-US" altLang="en-US" sz="2000">
                <a:solidFill>
                  <a:srgbClr val="FF0000"/>
                </a:solidFill>
                <a:latin typeface="Times New Roman" panose="02020603050405020304" pitchFamily="18" charset="0"/>
                <a:cs typeface="Times New Roman" panose="02020603050405020304" pitchFamily="18" charset="0"/>
              </a:rPr>
              <a:t>Menefee et al. (2022);Amini et al. (2023)</a:t>
            </a:r>
            <a:r>
              <a:rPr lang="en-US" altLang="en-US" sz="2000">
                <a:latin typeface="Times New Roman" panose="02020603050405020304" pitchFamily="18" charset="0"/>
                <a:cs typeface="Times New Roman" panose="02020603050405020304" pitchFamily="18" charset="0"/>
              </a:rPr>
              <a:t>).</a:t>
            </a:r>
            <a:endParaRPr lang="en-US" altLang="en-US" sz="2000">
              <a:latin typeface="Times New Roman" panose="02020603050405020304" pitchFamily="18" charset="0"/>
              <a:cs typeface="Times New Roman" panose="02020603050405020304" pitchFamily="18" charset="0"/>
            </a:endParaRPr>
          </a:p>
          <a:p>
            <a:pPr algn="l"/>
            <a:r>
              <a:rPr lang="en-US" altLang="en-US" sz="2000">
                <a:latin typeface="Times New Roman" panose="02020603050405020304" pitchFamily="18" charset="0"/>
                <a:cs typeface="Times New Roman" panose="02020603050405020304" pitchFamily="18" charset="0"/>
              </a:rPr>
              <a:t>Qualitative themes confirm: physical abuse, relapse, and financial strain heighten emotional exhaustion and push caregivers toward avoidance, withdrawal, and disengagement.</a:t>
            </a:r>
            <a:endParaRPr lang="en-US" altLang="en-US" sz="200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p>
            <a:r>
              <a:rPr lang="en-US" sz="2400" dirty="0">
                <a:latin typeface="Times New Roman" panose="02020603050405020304" pitchFamily="18" charset="0"/>
                <a:cs typeface="Times New Roman" panose="02020603050405020304" pitchFamily="18" charset="0"/>
              </a:rPr>
              <a:t>9</a:t>
            </a:r>
            <a:endParaRPr lang="en-US" sz="24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4258310" y="7443470"/>
            <a:ext cx="6092190" cy="365760"/>
          </a:xfrm>
          <a:prstGeom prst="rect">
            <a:avLst/>
          </a:prstGeom>
          <a:noFill/>
        </p:spPr>
        <p:txBody>
          <a:bodyPr wrap="square" rtlCol="0">
            <a:noAutofit/>
          </a:bodyPr>
          <a:p>
            <a:r>
              <a:rPr lang="en-US" dirty="0">
                <a:solidFill>
                  <a:schemeClr val="bg1"/>
                </a:solidFill>
                <a:latin typeface="Times New Roman" panose="02020603050405020304" pitchFamily="18" charset="0"/>
                <a:cs typeface="Times New Roman" panose="02020603050405020304" pitchFamily="18" charset="0"/>
                <a:sym typeface="+mn-ea"/>
              </a:rPr>
              <a:t>PHI-FHEIA 4</a:t>
            </a:r>
            <a:r>
              <a:rPr lang="en-US" baseline="30000" dirty="0">
                <a:solidFill>
                  <a:schemeClr val="bg1"/>
                </a:solidFill>
                <a:latin typeface="Times New Roman" panose="02020603050405020304" pitchFamily="18" charset="0"/>
                <a:cs typeface="Times New Roman" panose="02020603050405020304" pitchFamily="18" charset="0"/>
                <a:sym typeface="+mn-ea"/>
              </a:rPr>
              <a:t>th </a:t>
            </a:r>
            <a:r>
              <a:rPr lang="en-US" dirty="0">
                <a:solidFill>
                  <a:schemeClr val="bg1"/>
                </a:solidFill>
                <a:latin typeface="Times New Roman" panose="02020603050405020304" pitchFamily="18" charset="0"/>
                <a:cs typeface="Times New Roman" panose="02020603050405020304" pitchFamily="18" charset="0"/>
                <a:sym typeface="+mn-ea"/>
              </a:rPr>
              <a:t>Joint International Annual Research Conference</a:t>
            </a:r>
            <a:endParaRPr lang="en-US" dirty="0">
              <a:solidFill>
                <a:schemeClr val="bg1"/>
              </a:solidFill>
              <a:latin typeface="Times New Roman" panose="02020603050405020304" pitchFamily="18" charset="0"/>
              <a:cs typeface="Times New Roman" panose="02020603050405020304" pitchFamily="18" charset="0"/>
            </a:endParaRPr>
          </a:p>
          <a:p>
            <a:endParaRPr lang="en-US"/>
          </a:p>
        </p:txBody>
      </p:sp>
    </p:spTree>
  </p:cSld>
  <p:clrMapOvr>
    <a:masterClrMapping/>
  </p:clrMapOvr>
</p:sld>
</file>

<file path=ppt/tags/tag1.xml><?xml version="1.0" encoding="utf-8"?>
<p:tagLst xmlns:p="http://schemas.openxmlformats.org/presentationml/2006/main">
  <p:tag name="TABLE_ENDDRAG_ORIGIN_RECT" val="477*225"/>
  <p:tag name="TABLE_ENDDRAG_RECT" val="417*136*477*225"/>
</p:tagLst>
</file>

<file path=ppt/tags/tag2.xml><?xml version="1.0" encoding="utf-8"?>
<p:tagLst xmlns:p="http://schemas.openxmlformats.org/presentationml/2006/main">
  <p:tag name="TABLE_ENDDRAG_ORIGIN_RECT" val="965*480"/>
  <p:tag name="TABLE_ENDDRAG_RECT" val="18*84*965*48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8038</Words>
  <Application>WPS Presentation</Application>
  <PresentationFormat>Custom</PresentationFormat>
  <Paragraphs>254</Paragraphs>
  <Slides>14</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14</vt:i4>
      </vt:variant>
    </vt:vector>
  </HeadingPairs>
  <TitlesOfParts>
    <vt:vector size="27" baseType="lpstr">
      <vt:lpstr>Arial</vt:lpstr>
      <vt:lpstr>SimSun</vt:lpstr>
      <vt:lpstr>Wingdings</vt:lpstr>
      <vt:lpstr>Oswald</vt:lpstr>
      <vt:lpstr>ESRI AMFM Electric</vt:lpstr>
      <vt:lpstr>Calibri</vt:lpstr>
      <vt:lpstr>Times New Roman</vt:lpstr>
      <vt:lpstr>Wingdings</vt:lpstr>
      <vt:lpstr>Arial Black</vt:lpstr>
      <vt:lpstr>Gill Sans MT</vt:lpstr>
      <vt:lpstr>Microsoft YaHei</vt:lpstr>
      <vt:lpstr>Arial Unicode MS</vt:lpstr>
      <vt:lpstr>Office Theme</vt:lpstr>
      <vt:lpstr> Exploring the Lived Experiences and Coping Strategies of Mental Health Caregivers in Gondar Ethiopia: Implications for Supportive Intervention</vt:lpstr>
      <vt:lpstr>Presentation outlines </vt:lpstr>
      <vt:lpstr>Background…(1/2) </vt:lpstr>
      <vt:lpstr>Background…(2/2) </vt:lpstr>
      <vt:lpstr>Objectives …(1/1) </vt:lpstr>
      <vt:lpstr>Methods …(1/2) </vt:lpstr>
      <vt:lpstr>Methods …(2/2) </vt:lpstr>
      <vt:lpstr>Results and Discussion …(1/3) </vt:lpstr>
      <vt:lpstr>Results and Discussion…(2/3) </vt:lpstr>
      <vt:lpstr>  Results and Discussion …(3/3)  </vt:lpstr>
      <vt:lpstr>Conclusion and Recommendations …(1/2) </vt:lpstr>
      <vt:lpstr>Conclusion and Recommendations …(2/2) </vt:lpstr>
      <vt:lpstr>Acknowledgement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Tesfahun Taddege</dc:creator>
  <cp:lastModifiedBy>Shegaye</cp:lastModifiedBy>
  <cp:revision>180</cp:revision>
  <dcterms:created xsi:type="dcterms:W3CDTF">2022-05-05T18:20:00Z</dcterms:created>
  <dcterms:modified xsi:type="dcterms:W3CDTF">2025-11-17T12:24:18Z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2540EEF107D344E4B6269824264DD108_12</vt:lpwstr>
  </property>
  <property fmtid="{D5CDD505-2E9C-101B-9397-08002B2CF9AE}" pid="3" name="KSOProductBuildVer">
    <vt:lpwstr>1033-12.2.0.23155</vt:lpwstr>
  </property>
</Properties>
</file>