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147376742" r:id="rId2"/>
    <p:sldId id="261" r:id="rId3"/>
    <p:sldId id="262" r:id="rId4"/>
    <p:sldId id="282" r:id="rId5"/>
    <p:sldId id="271" r:id="rId6"/>
    <p:sldId id="264" r:id="rId7"/>
    <p:sldId id="275" r:id="rId8"/>
    <p:sldId id="266" r:id="rId9"/>
    <p:sldId id="267" r:id="rId10"/>
    <p:sldId id="269" r:id="rId11"/>
    <p:sldId id="281" r:id="rId12"/>
    <p:sldId id="270" r:id="rId13"/>
    <p:sldId id="276" r:id="rId14"/>
    <p:sldId id="277" r:id="rId15"/>
    <p:sldId id="283" r:id="rId16"/>
    <p:sldId id="278" r:id="rId17"/>
    <p:sldId id="279" r:id="rId18"/>
    <p:sldId id="280" r:id="rId19"/>
  </p:sldIdLst>
  <p:sldSz cx="128016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96" y="39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19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DE408BE-6B62-4857-AA6A-AED5E6E1A5E7}" type="datetimeFigureOut">
              <a:rPr lang="en-US" smtClean="0"/>
              <a:t>2025</a:t>
            </a:fld>
            <a:endParaRPr lang="en-US"/>
          </a:p>
        </p:txBody>
      </p:sp>
      <p:sp>
        <p:nvSpPr>
          <p:cNvPr id="4" name="Slide Image Placeholder 3"/>
          <p:cNvSpPr>
            <a:spLocks noGrp="1" noRot="1" noChangeAspect="1"/>
          </p:cNvSpPr>
          <p:nvPr>
            <p:ph type="sldImg" idx="2"/>
          </p:nvPr>
        </p:nvSpPr>
        <p:spPr>
          <a:xfrm>
            <a:off x="2665413" y="857250"/>
            <a:ext cx="38131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F6ECE4D-08DF-4459-BE32-FAEB6A123C9B}" type="slidenum">
              <a:rPr lang="en-US" smtClean="0"/>
              <a:t>‹#›</a:t>
            </a:fld>
            <a:endParaRPr lang="en-US"/>
          </a:p>
        </p:txBody>
      </p:sp>
    </p:spTree>
    <p:extLst>
      <p:ext uri="{BB962C8B-B14F-4D97-AF65-F5344CB8AC3E}">
        <p14:creationId xmlns:p14="http://schemas.microsoft.com/office/powerpoint/2010/main" val="98428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143000"/>
            <a:ext cx="5083175" cy="3086100"/>
          </a:xfrm>
        </p:spPr>
      </p:sp>
      <p:sp>
        <p:nvSpPr>
          <p:cNvPr id="3" name="Notes Placeholder 2"/>
          <p:cNvSpPr>
            <a:spLocks noGrp="1"/>
          </p:cNvSpPr>
          <p:nvPr>
            <p:ph type="body" idx="1"/>
          </p:nvPr>
        </p:nvSpPr>
        <p:spPr/>
        <p:txBody>
          <a:bodyPr/>
          <a:lstStyle/>
          <a:p>
            <a:r>
              <a:rPr lang="en-US" dirty="0"/>
              <a:t>URL: https://databank.worldbank.org/source/health-nutrition-and-population-statistics</a:t>
            </a:r>
          </a:p>
          <a:p>
            <a:r>
              <a:rPr lang="en-US" dirty="0"/>
              <a:t>        https://childmortality.org/all-cause-mortality/analysis/trends?refArea=ETH&amp;indicator=MRY0</a:t>
            </a:r>
          </a:p>
        </p:txBody>
      </p:sp>
      <p:sp>
        <p:nvSpPr>
          <p:cNvPr id="4" name="Slide Number Placeholder 3"/>
          <p:cNvSpPr>
            <a:spLocks noGrp="1"/>
          </p:cNvSpPr>
          <p:nvPr>
            <p:ph type="sldNum" sz="quarter" idx="10"/>
          </p:nvPr>
        </p:nvSpPr>
        <p:spPr/>
        <p:txBody>
          <a:bodyPr/>
          <a:lstStyle/>
          <a:p>
            <a:fld id="{32812C81-976C-414C-AC92-465E7C51C6A3}" type="slidenum">
              <a:rPr lang="en-US" smtClean="0"/>
              <a:t>3</a:t>
            </a:fld>
            <a:endParaRPr lang="en-US"/>
          </a:p>
        </p:txBody>
      </p:sp>
    </p:spTree>
    <p:extLst>
      <p:ext uri="{BB962C8B-B14F-4D97-AF65-F5344CB8AC3E}">
        <p14:creationId xmlns:p14="http://schemas.microsoft.com/office/powerpoint/2010/main" val="55804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143000"/>
            <a:ext cx="50831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812C81-976C-414C-AC92-465E7C51C6A3}" type="slidenum">
              <a:rPr lang="en-US" smtClean="0"/>
              <a:t>7</a:t>
            </a:fld>
            <a:endParaRPr lang="en-US"/>
          </a:p>
        </p:txBody>
      </p:sp>
    </p:spTree>
    <p:extLst>
      <p:ext uri="{BB962C8B-B14F-4D97-AF65-F5344CB8AC3E}">
        <p14:creationId xmlns:p14="http://schemas.microsoft.com/office/powerpoint/2010/main" val="146137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143000"/>
            <a:ext cx="5083175" cy="3086100"/>
          </a:xfrm>
        </p:spPr>
      </p:sp>
      <p:sp>
        <p:nvSpPr>
          <p:cNvPr id="3" name="Notes Placeholder 2"/>
          <p:cNvSpPr>
            <a:spLocks noGrp="1"/>
          </p:cNvSpPr>
          <p:nvPr>
            <p:ph type="body" idx="1"/>
          </p:nvPr>
        </p:nvSpPr>
        <p:spPr/>
        <p:txBody>
          <a:bodyPr/>
          <a:lstStyle/>
          <a:p>
            <a:r>
              <a:rPr lang="en-US" b="1" dirty="0"/>
              <a:t>ARIMA: p</a:t>
            </a:r>
            <a:r>
              <a:rPr lang="en-US" dirty="0"/>
              <a:t>: Number of past values (lags) used. </a:t>
            </a:r>
            <a:r>
              <a:rPr lang="en-US" b="1" dirty="0"/>
              <a:t>d</a:t>
            </a:r>
            <a:r>
              <a:rPr lang="en-US" dirty="0"/>
              <a:t>: Number of differences needed to make the series stationary. </a:t>
            </a:r>
            <a:r>
              <a:rPr lang="en-US" b="1" dirty="0"/>
              <a:t>q</a:t>
            </a:r>
            <a:r>
              <a:rPr lang="en-US" dirty="0"/>
              <a:t>: Number of past errors used to minimize</a:t>
            </a:r>
            <a:r>
              <a:rPr lang="en-US" baseline="0" dirty="0"/>
              <a:t> forecasting error</a:t>
            </a:r>
            <a:r>
              <a:rPr lang="en-US" dirty="0"/>
              <a:t>.</a:t>
            </a:r>
          </a:p>
        </p:txBody>
      </p:sp>
      <p:sp>
        <p:nvSpPr>
          <p:cNvPr id="4" name="Slide Number Placeholder 3"/>
          <p:cNvSpPr>
            <a:spLocks noGrp="1"/>
          </p:cNvSpPr>
          <p:nvPr>
            <p:ph type="sldNum" sz="quarter" idx="10"/>
          </p:nvPr>
        </p:nvSpPr>
        <p:spPr/>
        <p:txBody>
          <a:bodyPr/>
          <a:lstStyle/>
          <a:p>
            <a:fld id="{32812C81-976C-414C-AC92-465E7C51C6A3}" type="slidenum">
              <a:rPr lang="en-US" smtClean="0"/>
              <a:t>17</a:t>
            </a:fld>
            <a:endParaRPr lang="en-US"/>
          </a:p>
        </p:txBody>
      </p:sp>
    </p:spTree>
    <p:extLst>
      <p:ext uri="{BB962C8B-B14F-4D97-AF65-F5344CB8AC3E}">
        <p14:creationId xmlns:p14="http://schemas.microsoft.com/office/powerpoint/2010/main" val="2413039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C95666-BA10-E3DB-00CC-CA66BE0B3D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1"/>
            <a:ext cx="12801601" cy="7772400"/>
          </a:xfrm>
          <a:prstGeom prst="rect">
            <a:avLst/>
          </a:prstGeom>
        </p:spPr>
      </p:pic>
      <p:pic>
        <p:nvPicPr>
          <p:cNvPr id="17" name="Picture 16">
            <a:extLst>
              <a:ext uri="{FF2B5EF4-FFF2-40B4-BE49-F238E27FC236}">
                <a16:creationId xmlns:a16="http://schemas.microsoft.com/office/drawing/2014/main" id="{8CF19FB4-8D52-EF20-55C5-241FDF119A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229"/>
            <a:ext cx="12801600" cy="7808628"/>
          </a:xfrm>
          <a:prstGeom prst="rect">
            <a:avLst/>
          </a:prstGeom>
        </p:spPr>
      </p:pic>
      <p:sp>
        <p:nvSpPr>
          <p:cNvPr id="18" name="Title 1">
            <a:extLst>
              <a:ext uri="{FF2B5EF4-FFF2-40B4-BE49-F238E27FC236}">
                <a16:creationId xmlns:a16="http://schemas.microsoft.com/office/drawing/2014/main" id="{5A428E48-0330-F113-35C8-4A7A6F700C5B}"/>
              </a:ext>
            </a:extLst>
          </p:cNvPr>
          <p:cNvSpPr>
            <a:spLocks noGrp="1"/>
          </p:cNvSpPr>
          <p:nvPr>
            <p:ph type="ctrTitle"/>
          </p:nvPr>
        </p:nvSpPr>
        <p:spPr>
          <a:xfrm>
            <a:off x="627588" y="1838812"/>
            <a:ext cx="11887200" cy="1306285"/>
          </a:xfrm>
          <a:prstGeom prst="rect">
            <a:avLst/>
          </a:prstGeom>
        </p:spPr>
        <p:txBody>
          <a:bodyPr anchor="b">
            <a:normAutofit/>
          </a:bodyPr>
          <a:lstStyle>
            <a:lvl1pPr algn="r">
              <a:defRPr sz="4000">
                <a:solidFill>
                  <a:schemeClr val="bg1">
                    <a:lumMod val="9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Subtitle 2">
            <a:extLst>
              <a:ext uri="{FF2B5EF4-FFF2-40B4-BE49-F238E27FC236}">
                <a16:creationId xmlns:a16="http://schemas.microsoft.com/office/drawing/2014/main" id="{6F1532B6-605F-EF33-ABFE-93D57832B43F}"/>
              </a:ext>
            </a:extLst>
          </p:cNvPr>
          <p:cNvSpPr>
            <a:spLocks noGrp="1"/>
          </p:cNvSpPr>
          <p:nvPr>
            <p:ph type="subTitle" idx="1" hasCustomPrompt="1"/>
          </p:nvPr>
        </p:nvSpPr>
        <p:spPr>
          <a:xfrm>
            <a:off x="1757851" y="3605136"/>
            <a:ext cx="10428894" cy="3618057"/>
          </a:xfrm>
          <a:prstGeom prst="rect">
            <a:avLst/>
          </a:prstGeom>
        </p:spPr>
        <p:txBody>
          <a:bodyPr>
            <a:normAutofit/>
          </a:bodyPr>
          <a:lstStyle>
            <a:lvl1pPr marL="0" indent="0" algn="ctr" defTabSz="914400" rtl="0" eaLnBrk="1" latinLnBrk="0" hangingPunct="1">
              <a:lnSpc>
                <a:spcPct val="100000"/>
              </a:lnSpc>
              <a:buNone/>
              <a:defRPr sz="2400">
                <a:solidFill>
                  <a:schemeClr val="bg1">
                    <a:lumMod val="95000"/>
                  </a:schemeClr>
                </a:solidFill>
                <a:latin typeface="Arial" panose="020B0604020202020204" pitchFamily="34" charset="0"/>
                <a:cs typeface="Arial" panose="020B0604020202020204" pitchFamily="34" charset="0"/>
              </a:defRPr>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pPr marL="0" algn="ctr" defTabSz="914400" rtl="0" eaLnBrk="1" latinLnBrk="0" hangingPunct="1">
              <a:lnSpc>
                <a:spcPct val="100000"/>
              </a:lnSpc>
            </a:pPr>
            <a:r>
              <a:rPr lang="en-US" sz="4400" b="1" kern="1200" dirty="0">
                <a:solidFill>
                  <a:schemeClr val="accent4">
                    <a:lumMod val="20000"/>
                    <a:lumOff val="80000"/>
                  </a:schemeClr>
                </a:solidFill>
                <a:latin typeface="Times New Roman" panose="02020603050405020304" pitchFamily="18" charset="0"/>
                <a:ea typeface="+mn-ea"/>
                <a:cs typeface="Times New Roman" panose="02020603050405020304" pitchFamily="18" charset="0"/>
              </a:rPr>
              <a:t>Translating Research into Action: Strengthening Public Health Systems in Crisis-Affected Settings </a:t>
            </a:r>
          </a:p>
          <a:p>
            <a:pPr algn="ctr">
              <a:lnSpc>
                <a:spcPct val="150000"/>
              </a:lnSpc>
            </a:pPr>
            <a:r>
              <a:rPr lang="en-US" sz="3200" b="1" dirty="0">
                <a:solidFill>
                  <a:schemeClr val="accent4">
                    <a:lumMod val="20000"/>
                    <a:lumOff val="80000"/>
                  </a:schemeClr>
                </a:solidFill>
                <a:latin typeface="Times New Roman" panose="02020603050405020304" pitchFamily="18" charset="0"/>
                <a:cs typeface="Times New Roman" panose="02020603050405020304" pitchFamily="18" charset="0"/>
              </a:rPr>
              <a:t>APHI-FHEI/Forum for Higher Education Institutions in Amhara Region 4th Joint International Research Conference</a:t>
            </a:r>
          </a:p>
          <a:p>
            <a:pPr algn="ctr">
              <a:lnSpc>
                <a:spcPct val="150000"/>
              </a:lnSpc>
            </a:pPr>
            <a:r>
              <a:rPr lang="en-US" sz="3200" b="1" i="0" dirty="0">
                <a:solidFill>
                  <a:schemeClr val="accent4">
                    <a:lumMod val="20000"/>
                    <a:lumOff val="80000"/>
                  </a:schemeClr>
                </a:solidFill>
                <a:effectLst/>
                <a:latin typeface="Times New Roman" panose="02020603050405020304" pitchFamily="18" charset="0"/>
                <a:cs typeface="Times New Roman" panose="02020603050405020304" pitchFamily="18" charset="0"/>
              </a:rPr>
              <a:t>December 4-5, 2025, Bahir Dar, Ethiopia</a:t>
            </a:r>
            <a:endParaRPr lang="en-US" dirty="0"/>
          </a:p>
        </p:txBody>
      </p:sp>
      <p:cxnSp>
        <p:nvCxnSpPr>
          <p:cNvPr id="20" name="Straight Connector 19">
            <a:extLst>
              <a:ext uri="{FF2B5EF4-FFF2-40B4-BE49-F238E27FC236}">
                <a16:creationId xmlns:a16="http://schemas.microsoft.com/office/drawing/2014/main" id="{76A417AE-A067-55DB-F7FB-B75172D111F6}"/>
              </a:ext>
            </a:extLst>
          </p:cNvPr>
          <p:cNvCxnSpPr/>
          <p:nvPr userDrawn="1"/>
        </p:nvCxnSpPr>
        <p:spPr>
          <a:xfrm>
            <a:off x="5849102" y="3178887"/>
            <a:ext cx="6665686" cy="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9BDBA169-65D6-EC81-F7B5-871E7E4A2EC1}"/>
              </a:ext>
            </a:extLst>
          </p:cNvPr>
          <p:cNvSpPr txBox="1">
            <a:spLocks/>
          </p:cNvSpPr>
          <p:nvPr userDrawn="1"/>
        </p:nvSpPr>
        <p:spPr>
          <a:xfrm>
            <a:off x="4196444" y="5414165"/>
            <a:ext cx="6543881" cy="1011996"/>
          </a:xfrm>
          <a:prstGeom prst="rect">
            <a:avLst/>
          </a:prstGeom>
        </p:spPr>
        <p:txBody>
          <a:bodyPr vert="horz" lIns="91440" tIns="45720" rIns="91440" bIns="45720" rtlCol="0">
            <a:normAutofit/>
          </a:bodyPr>
          <a:lst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Font typeface="Wingdings" panose="05000000000000000000" pitchFamily="2" charset="2"/>
              <a:buNone/>
            </a:pPr>
            <a:endParaRPr lang="en-US" sz="2300" b="1"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1348CD4-ACC2-419D-E9A0-4FC71F0184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108" y="307178"/>
            <a:ext cx="985989" cy="985989"/>
          </a:xfrm>
          <a:prstGeom prst="rect">
            <a:avLst/>
          </a:prstGeom>
        </p:spPr>
      </p:pic>
      <p:pic>
        <p:nvPicPr>
          <p:cNvPr id="3" name="Picture 2">
            <a:extLst>
              <a:ext uri="{FF2B5EF4-FFF2-40B4-BE49-F238E27FC236}">
                <a16:creationId xmlns:a16="http://schemas.microsoft.com/office/drawing/2014/main" id="{EF58E5BB-D943-B015-0EA6-EDF70B45AC3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833880" y="585289"/>
            <a:ext cx="904423" cy="904423"/>
          </a:xfrm>
          <a:prstGeom prst="rect">
            <a:avLst/>
          </a:prstGeom>
        </p:spPr>
      </p:pic>
      <p:pic>
        <p:nvPicPr>
          <p:cNvPr id="4" name="Picture 3">
            <a:extLst>
              <a:ext uri="{FF2B5EF4-FFF2-40B4-BE49-F238E27FC236}">
                <a16:creationId xmlns:a16="http://schemas.microsoft.com/office/drawing/2014/main" id="{C761EBEE-D058-D76E-9D39-B802D938CCB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091328" y="602058"/>
            <a:ext cx="800480" cy="839848"/>
          </a:xfrm>
          <a:prstGeom prst="rect">
            <a:avLst/>
          </a:prstGeom>
        </p:spPr>
      </p:pic>
    </p:spTree>
    <p:extLst>
      <p:ext uri="{BB962C8B-B14F-4D97-AF65-F5344CB8AC3E}">
        <p14:creationId xmlns:p14="http://schemas.microsoft.com/office/powerpoint/2010/main" val="345579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96" y="1170971"/>
            <a:ext cx="11790861" cy="568703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AAF80198-3F13-F994-003E-76F364B7529D}"/>
              </a:ext>
            </a:extLst>
          </p:cNvPr>
          <p:cNvSpPr>
            <a:spLocks noGrp="1"/>
          </p:cNvSpPr>
          <p:nvPr>
            <p:ph type="title"/>
          </p:nvPr>
        </p:nvSpPr>
        <p:spPr>
          <a:xfrm>
            <a:off x="1093198" y="95510"/>
            <a:ext cx="10615204" cy="1028701"/>
          </a:xfrm>
          <a:prstGeom prst="rect">
            <a:avLst/>
          </a:prstGeom>
        </p:spPr>
        <p:txBody>
          <a:bodyPr/>
          <a:lstStyle/>
          <a:p>
            <a:r>
              <a:rPr lang="en-US" dirty="0"/>
              <a:t>Click to edit Master title style</a:t>
            </a:r>
          </a:p>
        </p:txBody>
      </p:sp>
      <p:pic>
        <p:nvPicPr>
          <p:cNvPr id="7" name="Picture 6">
            <a:extLst>
              <a:ext uri="{FF2B5EF4-FFF2-40B4-BE49-F238E27FC236}">
                <a16:creationId xmlns:a16="http://schemas.microsoft.com/office/drawing/2014/main" id="{4B715B3F-F665-58D9-F75D-FAD87C8BC4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8" name="Footer Placeholder 5">
            <a:extLst>
              <a:ext uri="{FF2B5EF4-FFF2-40B4-BE49-F238E27FC236}">
                <a16:creationId xmlns:a16="http://schemas.microsoft.com/office/drawing/2014/main" id="{F5A3A9CF-0779-048F-54E0-6587AC212F2B}"/>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371851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198" y="95510"/>
            <a:ext cx="10615204" cy="1028701"/>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57595" y="1369257"/>
            <a:ext cx="11790861" cy="56870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73045D0-476E-5586-F473-198613EC68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10" name="Footer Placeholder 5">
            <a:extLst>
              <a:ext uri="{FF2B5EF4-FFF2-40B4-BE49-F238E27FC236}">
                <a16:creationId xmlns:a16="http://schemas.microsoft.com/office/drawing/2014/main" id="{34C426D0-CBDD-D3A1-F1F8-613847B8FF91}"/>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163957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09" y="1"/>
            <a:ext cx="10614529" cy="11824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80110" y="2427075"/>
            <a:ext cx="544068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069042"/>
            <a:ext cx="544068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pic>
        <p:nvPicPr>
          <p:cNvPr id="8" name="Picture 7">
            <a:extLst>
              <a:ext uri="{FF2B5EF4-FFF2-40B4-BE49-F238E27FC236}">
                <a16:creationId xmlns:a16="http://schemas.microsoft.com/office/drawing/2014/main" id="{37B8DE7B-92C3-884C-3C99-FF12A8033B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155888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0110" y="6297"/>
            <a:ext cx="11041380" cy="1022404"/>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880109" y="1054265"/>
            <a:ext cx="5415676"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dirty="0"/>
              <a:t>Click to edit Master text styles</a:t>
            </a:r>
          </a:p>
        </p:txBody>
      </p:sp>
      <p:sp>
        <p:nvSpPr>
          <p:cNvPr id="4" name="Content Placeholder 3"/>
          <p:cNvSpPr>
            <a:spLocks noGrp="1"/>
          </p:cNvSpPr>
          <p:nvPr>
            <p:ph sz="half" idx="2"/>
          </p:nvPr>
        </p:nvSpPr>
        <p:spPr>
          <a:xfrm>
            <a:off x="880109" y="1988031"/>
            <a:ext cx="5415676" cy="51351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79141" y="1054265"/>
            <a:ext cx="5442347"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479141" y="1988031"/>
            <a:ext cx="5442347" cy="51351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294504F9-EECA-9E24-93AC-3F342D3BF4EB}"/>
              </a:ext>
            </a:extLst>
          </p:cNvPr>
          <p:cNvPicPr>
            <a:picLocks noChangeAspect="1"/>
          </p:cNvPicPr>
          <p:nvPr userDrawn="1"/>
        </p:nvPicPr>
        <p:blipFill>
          <a:blip r:embed="rId2"/>
          <a:stretch>
            <a:fillRect/>
          </a:stretch>
        </p:blipFill>
        <p:spPr>
          <a:xfrm>
            <a:off x="166386" y="234345"/>
            <a:ext cx="713723" cy="713723"/>
          </a:xfrm>
          <a:prstGeom prst="rect">
            <a:avLst/>
          </a:prstGeom>
        </p:spPr>
      </p:pic>
      <p:sp>
        <p:nvSpPr>
          <p:cNvPr id="11" name="Footer Placeholder 5">
            <a:extLst>
              <a:ext uri="{FF2B5EF4-FFF2-40B4-BE49-F238E27FC236}">
                <a16:creationId xmlns:a16="http://schemas.microsoft.com/office/drawing/2014/main" id="{D8B3985C-5070-6080-CB96-5576EF7E58B7}"/>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315558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a:prstGeom prst="rect">
            <a:avLst/>
          </a:prstGeo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5442347" y="1119082"/>
            <a:ext cx="6480810" cy="5523442"/>
          </a:xfrm>
          <a:prstGeom prst="rect">
            <a:avLst/>
          </a:prstGeo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8" name="Footer Placeholder 5">
            <a:extLst>
              <a:ext uri="{FF2B5EF4-FFF2-40B4-BE49-F238E27FC236}">
                <a16:creationId xmlns:a16="http://schemas.microsoft.com/office/drawing/2014/main" id="{172FC669-3870-F5E2-C5A3-1B12631EF796}"/>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pic>
        <p:nvPicPr>
          <p:cNvPr id="10" name="Picture 9">
            <a:extLst>
              <a:ext uri="{FF2B5EF4-FFF2-40B4-BE49-F238E27FC236}">
                <a16:creationId xmlns:a16="http://schemas.microsoft.com/office/drawing/2014/main" id="{4B5C09F1-D9A4-9781-0431-C053126791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248384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1119082"/>
            <a:ext cx="4128849" cy="1212638"/>
          </a:xfrm>
          <a:prstGeom prst="rect">
            <a:avLst/>
          </a:prstGeo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119082"/>
            <a:ext cx="6480810" cy="5523442"/>
          </a:xfrm>
          <a:prstGeom prst="rect">
            <a:avLst/>
          </a:prstGeo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pic>
        <p:nvPicPr>
          <p:cNvPr id="9" name="Picture 8">
            <a:extLst>
              <a:ext uri="{FF2B5EF4-FFF2-40B4-BE49-F238E27FC236}">
                <a16:creationId xmlns:a16="http://schemas.microsoft.com/office/drawing/2014/main" id="{0A6285D6-F9EA-13FE-DD34-C01DBA927F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10" name="Footer Placeholder 5">
            <a:extLst>
              <a:ext uri="{FF2B5EF4-FFF2-40B4-BE49-F238E27FC236}">
                <a16:creationId xmlns:a16="http://schemas.microsoft.com/office/drawing/2014/main" id="{85988C6B-56F2-E145-4A1F-389820F81E58}"/>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159689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4F5BCB-8AF2-BB40-1692-4B3692A284D3}"/>
              </a:ext>
            </a:extLst>
          </p:cNvPr>
          <p:cNvSpPr>
            <a:spLocks noGrp="1"/>
          </p:cNvSpPr>
          <p:nvPr>
            <p:ph type="subTitle" idx="1"/>
          </p:nvPr>
        </p:nvSpPr>
        <p:spPr>
          <a:xfrm>
            <a:off x="1600200" y="4082310"/>
            <a:ext cx="9601200" cy="1876530"/>
          </a:xfrm>
        </p:spPr>
        <p:txBody>
          <a:bodyPr/>
          <a:lstStyle>
            <a:lvl1pPr marL="0" indent="0" algn="ctr">
              <a:buNone/>
              <a:defRPr sz="2268"/>
            </a:lvl1pPr>
            <a:lvl2pPr marL="432054" indent="0" algn="ctr">
              <a:buNone/>
              <a:defRPr sz="1890"/>
            </a:lvl2pPr>
            <a:lvl3pPr marL="864108" indent="0" algn="ctr">
              <a:buNone/>
              <a:defRPr sz="1701"/>
            </a:lvl3pPr>
            <a:lvl4pPr marL="1296162" indent="0" algn="ctr">
              <a:buNone/>
              <a:defRPr sz="1512"/>
            </a:lvl4pPr>
            <a:lvl5pPr marL="1728216" indent="0" algn="ctr">
              <a:buNone/>
              <a:defRPr sz="1512"/>
            </a:lvl5pPr>
            <a:lvl6pPr marL="2160270" indent="0" algn="ctr">
              <a:buNone/>
              <a:defRPr sz="1512"/>
            </a:lvl6pPr>
            <a:lvl7pPr marL="2592324" indent="0" algn="ctr">
              <a:buNone/>
              <a:defRPr sz="1512"/>
            </a:lvl7pPr>
            <a:lvl8pPr marL="3024378" indent="0" algn="ctr">
              <a:buNone/>
              <a:defRPr sz="1512"/>
            </a:lvl8pPr>
            <a:lvl9pPr marL="3456432" indent="0" algn="ctr">
              <a:buNone/>
              <a:defRPr sz="1512"/>
            </a:lvl9pPr>
          </a:lstStyle>
          <a:p>
            <a:r>
              <a:rPr lang="en-US"/>
              <a:t>Click to edit Master subtitle style</a:t>
            </a:r>
            <a:endParaRPr lang="en-AU"/>
          </a:p>
        </p:txBody>
      </p:sp>
      <p:sp>
        <p:nvSpPr>
          <p:cNvPr id="8" name="Title 7">
            <a:extLst>
              <a:ext uri="{FF2B5EF4-FFF2-40B4-BE49-F238E27FC236}">
                <a16:creationId xmlns:a16="http://schemas.microsoft.com/office/drawing/2014/main" id="{8FC89BB8-1856-46D5-8173-2F382F818A60}"/>
              </a:ext>
            </a:extLst>
          </p:cNvPr>
          <p:cNvSpPr>
            <a:spLocks noGrp="1"/>
          </p:cNvSpPr>
          <p:nvPr>
            <p:ph type="title"/>
          </p:nvPr>
        </p:nvSpPr>
        <p:spPr/>
        <p:txBody>
          <a:bodyPr/>
          <a:lstStyle/>
          <a:p>
            <a:r>
              <a:rPr lang="en-US"/>
              <a:t>Click to edit Master title style</a:t>
            </a:r>
            <a:endParaRPr lang="en-GB"/>
          </a:p>
        </p:txBody>
      </p:sp>
      <p:pic>
        <p:nvPicPr>
          <p:cNvPr id="12" name="Picture 11">
            <a:extLst>
              <a:ext uri="{FF2B5EF4-FFF2-40B4-BE49-F238E27FC236}">
                <a16:creationId xmlns:a16="http://schemas.microsoft.com/office/drawing/2014/main" id="{FD432A8D-F696-4BC6-B4E0-6F8DEBAFE7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6601" y="111378"/>
            <a:ext cx="858759" cy="900993"/>
          </a:xfrm>
          <a:prstGeom prst="rect">
            <a:avLst/>
          </a:prstGeom>
        </p:spPr>
      </p:pic>
      <p:sp>
        <p:nvSpPr>
          <p:cNvPr id="7" name="Footer Placeholder 5">
            <a:extLst>
              <a:ext uri="{FF2B5EF4-FFF2-40B4-BE49-F238E27FC236}">
                <a16:creationId xmlns:a16="http://schemas.microsoft.com/office/drawing/2014/main" id="{1EC6A246-140F-4CC9-BA6B-61B3FCFA1E4A}"/>
              </a:ext>
            </a:extLst>
          </p:cNvPr>
          <p:cNvSpPr>
            <a:spLocks noGrp="1"/>
          </p:cNvSpPr>
          <p:nvPr>
            <p:ph type="ftr" sz="quarter" idx="11"/>
          </p:nvPr>
        </p:nvSpPr>
        <p:spPr>
          <a:xfrm>
            <a:off x="3538082" y="7303331"/>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130058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lide Number Placeholder 5">
            <a:extLst>
              <a:ext uri="{FF2B5EF4-FFF2-40B4-BE49-F238E27FC236}">
                <a16:creationId xmlns:a16="http://schemas.microsoft.com/office/drawing/2014/main" id="{BE168FAD-39F9-C0BD-2034-1614F31CB8C6}"/>
              </a:ext>
            </a:extLst>
          </p:cNvPr>
          <p:cNvSpPr>
            <a:spLocks noGrp="1"/>
          </p:cNvSpPr>
          <p:nvPr>
            <p:ph type="sldNum" sz="quarter" idx="4"/>
          </p:nvPr>
        </p:nvSpPr>
        <p:spPr>
          <a:xfrm>
            <a:off x="11363053" y="7361699"/>
            <a:ext cx="1095647" cy="369961"/>
          </a:xfrm>
          <a:prstGeom prst="rect">
            <a:avLst/>
          </a:prstGeom>
        </p:spPr>
        <p:txBody>
          <a:bodyPr vert="horz" lIns="91440" tIns="45720" rIns="91440" bIns="45720" rtlCol="0" anchor="ctr"/>
          <a:lstStyle>
            <a:lvl1pPr algn="ctr">
              <a:defRPr sz="1600">
                <a:solidFill>
                  <a:schemeClr val="accent1">
                    <a:lumMod val="20000"/>
                    <a:lumOff val="80000"/>
                  </a:schemeClr>
                </a:solidFill>
                <a:latin typeface="Oswald" pitchFamily="2" charset="0"/>
                <a:cs typeface="Arial" panose="020B0604020202020204" pitchFamily="34" charset="0"/>
              </a:defRPr>
            </a:lvl1pPr>
          </a:lstStyle>
          <a:p>
            <a:fld id="{B832C571-E1E9-4272-8FFF-6D7AE6E41910}" type="slidenum">
              <a:rPr lang="en-US" smtClean="0"/>
              <a:pPr/>
              <a:t>‹#›</a:t>
            </a:fld>
            <a:endParaRPr lang="en-US" dirty="0"/>
          </a:p>
        </p:txBody>
      </p:sp>
      <p:pic>
        <p:nvPicPr>
          <p:cNvPr id="3" name="Picture 2">
            <a:extLst>
              <a:ext uri="{FF2B5EF4-FFF2-40B4-BE49-F238E27FC236}">
                <a16:creationId xmlns:a16="http://schemas.microsoft.com/office/drawing/2014/main" id="{9C0F9698-3626-BA4E-4A7C-CE4BD3E9240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801599" cy="7772400"/>
          </a:xfrm>
          <a:prstGeom prst="rect">
            <a:avLst/>
          </a:prstGeom>
        </p:spPr>
      </p:pic>
      <p:sp>
        <p:nvSpPr>
          <p:cNvPr id="12" name="Title Placeholder 1">
            <a:extLst>
              <a:ext uri="{FF2B5EF4-FFF2-40B4-BE49-F238E27FC236}">
                <a16:creationId xmlns:a16="http://schemas.microsoft.com/office/drawing/2014/main" id="{020E523C-2A22-0CDF-91B0-B82FB0FAACB5}"/>
              </a:ext>
            </a:extLst>
          </p:cNvPr>
          <p:cNvSpPr>
            <a:spLocks noGrp="1"/>
          </p:cNvSpPr>
          <p:nvPr>
            <p:ph type="title"/>
          </p:nvPr>
        </p:nvSpPr>
        <p:spPr>
          <a:xfrm>
            <a:off x="359228" y="5596"/>
            <a:ext cx="11119758" cy="1006775"/>
          </a:xfrm>
          <a:prstGeom prst="rect">
            <a:avLst/>
          </a:prstGeom>
        </p:spPr>
        <p:txBody>
          <a:bodyPr vert="horz" lIns="91440" tIns="45720" rIns="91440" bIns="45720"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id="{77C9F33B-B14C-08AE-B34A-B4A7241DE33B}"/>
              </a:ext>
            </a:extLst>
          </p:cNvPr>
          <p:cNvSpPr>
            <a:spLocks noGrp="1"/>
          </p:cNvSpPr>
          <p:nvPr>
            <p:ph type="body" idx="1"/>
          </p:nvPr>
        </p:nvSpPr>
        <p:spPr>
          <a:xfrm>
            <a:off x="359228" y="1175657"/>
            <a:ext cx="11805558" cy="6074229"/>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 Fourth level</a:t>
            </a:r>
          </a:p>
          <a:p>
            <a:pPr lvl="4"/>
            <a:r>
              <a:rPr lang="en-US" dirty="0"/>
              <a:t> Fifth level</a:t>
            </a:r>
          </a:p>
        </p:txBody>
      </p:sp>
      <p:sp>
        <p:nvSpPr>
          <p:cNvPr id="14" name="Oval 13">
            <a:extLst>
              <a:ext uri="{FF2B5EF4-FFF2-40B4-BE49-F238E27FC236}">
                <a16:creationId xmlns:a16="http://schemas.microsoft.com/office/drawing/2014/main" id="{163CD59D-CA08-449D-DA4F-C87282C89F1D}"/>
              </a:ext>
            </a:extLst>
          </p:cNvPr>
          <p:cNvSpPr/>
          <p:nvPr userDrawn="1"/>
        </p:nvSpPr>
        <p:spPr>
          <a:xfrm>
            <a:off x="11640301" y="7326032"/>
            <a:ext cx="524485" cy="405628"/>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Oswald" pitchFamily="2" charset="0"/>
            </a:endParaRPr>
          </a:p>
        </p:txBody>
      </p:sp>
      <p:sp>
        <p:nvSpPr>
          <p:cNvPr id="15" name="TextBox 14">
            <a:extLst>
              <a:ext uri="{FF2B5EF4-FFF2-40B4-BE49-F238E27FC236}">
                <a16:creationId xmlns:a16="http://schemas.microsoft.com/office/drawing/2014/main" id="{7163E034-2E6D-89DF-36FD-C943539FDAB6}"/>
              </a:ext>
            </a:extLst>
          </p:cNvPr>
          <p:cNvSpPr txBox="1"/>
          <p:nvPr userDrawn="1"/>
        </p:nvSpPr>
        <p:spPr>
          <a:xfrm>
            <a:off x="342900" y="7361699"/>
            <a:ext cx="4082143" cy="365760"/>
          </a:xfrm>
          <a:prstGeom prst="rect">
            <a:avLst/>
          </a:prstGeom>
          <a:noFill/>
        </p:spPr>
        <p:txBody>
          <a:bodyPr wrap="square" rtlCol="0">
            <a:spAutoFit/>
          </a:bodyPr>
          <a:lstStyle/>
          <a:p>
            <a:pPr marL="0" indent="0">
              <a:buFont typeface="Calibri" panose="020F0502020204030204" pitchFamily="34" charset="0"/>
              <a:buNone/>
            </a:pPr>
            <a:r>
              <a:rPr lang="en-US" sz="1600" dirty="0">
                <a:solidFill>
                  <a:schemeClr val="accent1">
                    <a:lumMod val="20000"/>
                    <a:lumOff val="80000"/>
                  </a:schemeClr>
                </a:solidFill>
                <a:latin typeface="Oswald" pitchFamily="2" charset="0"/>
              </a:rPr>
              <a:t>Copyright ©</a:t>
            </a:r>
            <a:fld id="{10E618D6-A9C6-4B0E-80D4-37CEBBD6F28A}" type="datetimeyyyy">
              <a:rPr lang="en-US" sz="1600" smtClean="0">
                <a:solidFill>
                  <a:schemeClr val="accent1">
                    <a:lumMod val="20000"/>
                    <a:lumOff val="80000"/>
                  </a:schemeClr>
                </a:solidFill>
                <a:latin typeface="Oswald" pitchFamily="2" charset="0"/>
              </a:rPr>
              <a:t>2025</a:t>
            </a:fld>
            <a:r>
              <a:rPr lang="en-US" sz="1600" dirty="0">
                <a:solidFill>
                  <a:schemeClr val="accent1">
                    <a:lumMod val="20000"/>
                    <a:lumOff val="80000"/>
                  </a:schemeClr>
                </a:solidFill>
                <a:latin typeface="Oswald" pitchFamily="2" charset="0"/>
              </a:rPr>
              <a:t> APHI </a:t>
            </a:r>
          </a:p>
        </p:txBody>
      </p:sp>
      <p:sp>
        <p:nvSpPr>
          <p:cNvPr id="8" name="Footer Placeholder 5">
            <a:extLst>
              <a:ext uri="{FF2B5EF4-FFF2-40B4-BE49-F238E27FC236}">
                <a16:creationId xmlns:a16="http://schemas.microsoft.com/office/drawing/2014/main" id="{DD8B1A18-964C-4A73-9B6F-E38C3C98767E}"/>
              </a:ext>
            </a:extLst>
          </p:cNvPr>
          <p:cNvSpPr>
            <a:spLocks noGrp="1"/>
          </p:cNvSpPr>
          <p:nvPr>
            <p:ph type="ftr" sz="quarter" idx="3"/>
          </p:nvPr>
        </p:nvSpPr>
        <p:spPr>
          <a:xfrm>
            <a:off x="3468412" y="7281228"/>
            <a:ext cx="6126480"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9" name="Slide Number Placeholder 5">
            <a:extLst>
              <a:ext uri="{FF2B5EF4-FFF2-40B4-BE49-F238E27FC236}">
                <a16:creationId xmlns:a16="http://schemas.microsoft.com/office/drawing/2014/main" id="{BF39BB52-E496-494A-A12A-62B902014206}"/>
              </a:ext>
            </a:extLst>
          </p:cNvPr>
          <p:cNvSpPr txBox="1">
            <a:spLocks/>
          </p:cNvSpPr>
          <p:nvPr userDrawn="1"/>
        </p:nvSpPr>
        <p:spPr>
          <a:xfrm>
            <a:off x="11388194" y="7355790"/>
            <a:ext cx="1028698" cy="261257"/>
          </a:xfrm>
          <a:prstGeom prst="rect">
            <a:avLst/>
          </a:prstGeom>
        </p:spPr>
        <p:txBody>
          <a:bodyPr/>
          <a:lstStyle>
            <a:defPPr>
              <a:defRPr lang="en-US"/>
            </a:defPPr>
            <a:lvl1pPr marL="0" algn="ctr"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32C571-E1E9-4272-8FFF-6D7AE6E41910}" type="slidenum">
              <a:rPr lang="en-US" b="1" smtClean="0">
                <a:solidFill>
                  <a:schemeClr val="bg1"/>
                </a:solidFill>
              </a:rPr>
              <a:pPr/>
              <a:t>‹#›</a:t>
            </a:fld>
            <a:endParaRPr lang="en-US" b="1" dirty="0">
              <a:solidFill>
                <a:schemeClr val="bg1"/>
              </a:solidFill>
            </a:endParaRPr>
          </a:p>
        </p:txBody>
      </p:sp>
    </p:spTree>
    <p:extLst>
      <p:ext uri="{BB962C8B-B14F-4D97-AF65-F5344CB8AC3E}">
        <p14:creationId xmlns:p14="http://schemas.microsoft.com/office/powerpoint/2010/main" val="1714068473"/>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686" r:id="rId3"/>
    <p:sldLayoutId id="2147483688" r:id="rId4"/>
    <p:sldLayoutId id="2147483689" r:id="rId5"/>
    <p:sldLayoutId id="2147483692" r:id="rId6"/>
    <p:sldLayoutId id="2147483693" r:id="rId7"/>
    <p:sldLayoutId id="2147483709" r:id="rId8"/>
  </p:sldLayoutIdLst>
  <p:hf sldNum="0" hdr="0" dt="0"/>
  <p:txStyles>
    <p:titleStyle>
      <a:lvl1pPr algn="l" defTabSz="960120" rtl="0" eaLnBrk="1" latinLnBrk="0" hangingPunct="1">
        <a:lnSpc>
          <a:spcPct val="90000"/>
        </a:lnSpc>
        <a:spcBef>
          <a:spcPct val="0"/>
        </a:spcBef>
        <a:buNone/>
        <a:defRPr sz="3600" b="1" kern="1200">
          <a:solidFill>
            <a:schemeClr val="accent5">
              <a:lumMod val="40000"/>
              <a:lumOff val="60000"/>
            </a:schemeClr>
          </a:solidFill>
          <a:latin typeface="Arial" panose="020B0604020202020204" pitchFamily="34" charset="0"/>
          <a:ea typeface="+mj-ea"/>
          <a:cs typeface="Arial" panose="020B0604020202020204" pitchFamily="34" charset="0"/>
        </a:defRPr>
      </a:lvl1pPr>
    </p:titleStyle>
    <p:body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shimelsd.netlify.app/" TargetMode="External"/><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hyperlink" Target="mailto:shime4d@gmail.com" TargetMode="External"/><Relationship Id="rId4" Type="http://schemas.openxmlformats.org/officeDocument/2006/relationships/hyperlink" Target="mailto:Shimels.derso@wu.edu.e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E2CF-C4CF-BDC7-0254-BEFD6E3117A4}"/>
              </a:ext>
            </a:extLst>
          </p:cNvPr>
          <p:cNvSpPr>
            <a:spLocks noGrp="1"/>
          </p:cNvSpPr>
          <p:nvPr>
            <p:ph type="ctrTitle"/>
          </p:nvPr>
        </p:nvSpPr>
        <p:spPr>
          <a:xfrm>
            <a:off x="922283" y="1422024"/>
            <a:ext cx="11729543" cy="2191584"/>
          </a:xfrm>
        </p:spPr>
        <p:txBody>
          <a:bodyPr>
            <a:noAutofit/>
          </a:bodyPr>
          <a:lstStyle/>
          <a:p>
            <a:pPr algn="ctr">
              <a:lnSpc>
                <a:spcPct val="100000"/>
              </a:lnSpc>
            </a:pPr>
            <a:br>
              <a:rPr lang="en-US" sz="2594" dirty="0">
                <a:latin typeface="Times New Roman" panose="02020603050405020304" pitchFamily="18" charset="0"/>
                <a:cs typeface="Times New Roman" panose="02020603050405020304" pitchFamily="18" charset="0"/>
              </a:rPr>
            </a:br>
            <a:br>
              <a:rPr lang="en-US" sz="2594" dirty="0">
                <a:latin typeface="Times New Roman" panose="02020603050405020304" pitchFamily="18" charset="0"/>
                <a:cs typeface="Times New Roman" panose="02020603050405020304" pitchFamily="18" charset="0"/>
              </a:rPr>
            </a:br>
            <a:br>
              <a:rPr lang="en-US" sz="2594" dirty="0">
                <a:latin typeface="Times New Roman" panose="02020603050405020304" pitchFamily="18" charset="0"/>
                <a:cs typeface="Times New Roman" panose="02020603050405020304" pitchFamily="18" charset="0"/>
              </a:rPr>
            </a:br>
            <a:br>
              <a:rPr lang="en-US" sz="2594" dirty="0">
                <a:latin typeface="Times New Roman" panose="02020603050405020304" pitchFamily="18" charset="0"/>
                <a:cs typeface="Times New Roman" panose="02020603050405020304" pitchFamily="18" charset="0"/>
              </a:rPr>
            </a:br>
            <a:br>
              <a:rPr lang="en-US" sz="2594" dirty="0">
                <a:latin typeface="Times New Roman" panose="02020603050405020304" pitchFamily="18" charset="0"/>
                <a:cs typeface="Times New Roman" panose="02020603050405020304" pitchFamily="18" charset="0"/>
              </a:rPr>
            </a:br>
            <a:r>
              <a:rPr lang="en-US" sz="2400" dirty="0"/>
              <a:t>Can Ethiopia Achieve HSTP-II and SDG targets of Neonatal Mortality?</a:t>
            </a:r>
            <a:br>
              <a:rPr lang="en-US" sz="3335" dirty="0">
                <a:latin typeface="Times New Roman" panose="02020603050405020304" pitchFamily="18" charset="0"/>
                <a:cs typeface="Times New Roman" panose="02020603050405020304" pitchFamily="18" charset="0"/>
              </a:rPr>
            </a:br>
            <a:r>
              <a:rPr lang="en-US" sz="333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Application of classical techniques and deep-learning models for time-series forecasting.</a:t>
            </a:r>
            <a:br>
              <a:rPr lang="en-US" sz="2224" dirty="0">
                <a:solidFill>
                  <a:srgbClr val="FFFF00"/>
                </a:solidFill>
                <a:latin typeface="Times New Roman" panose="02020603050405020304" pitchFamily="18" charset="0"/>
                <a:cs typeface="Times New Roman" panose="02020603050405020304" pitchFamily="18" charset="0"/>
              </a:rPr>
            </a:br>
            <a:endParaRPr lang="en-US" sz="2594"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C49E80D-C93F-8DA3-74CF-3F199AE27CE6}"/>
              </a:ext>
            </a:extLst>
          </p:cNvPr>
          <p:cNvSpPr>
            <a:spLocks noGrp="1"/>
          </p:cNvSpPr>
          <p:nvPr>
            <p:ph type="subTitle" idx="4294967295"/>
          </p:nvPr>
        </p:nvSpPr>
        <p:spPr>
          <a:xfrm>
            <a:off x="2592073" y="3886200"/>
            <a:ext cx="9287244" cy="875966"/>
          </a:xfrm>
          <a:prstGeom prst="rect">
            <a:avLst/>
          </a:prstGeom>
        </p:spPr>
        <p:txBody>
          <a:bodyPr>
            <a:noAutofit/>
          </a:bodyPr>
          <a:lstStyle/>
          <a:p>
            <a:pPr marL="0" indent="0" algn="ctr">
              <a:buNone/>
            </a:pPr>
            <a:r>
              <a:rPr lang="en-US" sz="2400" dirty="0">
                <a:solidFill>
                  <a:schemeClr val="bg1"/>
                </a:solidFill>
                <a:latin typeface="Times New Roman" panose="02020603050405020304" pitchFamily="18" charset="0"/>
                <a:cs typeface="Times New Roman" panose="02020603050405020304" pitchFamily="18" charset="0"/>
              </a:rPr>
              <a:t>Shimels Derso Kebede (MPH)</a:t>
            </a:r>
          </a:p>
          <a:p>
            <a:pPr marL="0" indent="0" algn="ctr">
              <a:buNone/>
            </a:pPr>
            <a:r>
              <a:rPr lang="en-US" sz="2400" dirty="0">
                <a:solidFill>
                  <a:schemeClr val="bg1"/>
                </a:solidFill>
                <a:latin typeface="Times New Roman" panose="02020603050405020304" pitchFamily="18" charset="0"/>
                <a:cs typeface="Times New Roman" panose="02020603050405020304" pitchFamily="18" charset="0"/>
              </a:rPr>
              <a:t>Lecturer, Department of Health Informatics, CMHS, Wollo University</a:t>
            </a:r>
          </a:p>
          <a:p>
            <a:pPr marL="0" indent="0" algn="ctr">
              <a:lnSpc>
                <a:spcPct val="100000"/>
              </a:lnSpc>
              <a:buNone/>
            </a:pP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995C4798-1A70-D32B-C38B-F3715B3BE901}"/>
              </a:ext>
            </a:extLst>
          </p:cNvPr>
          <p:cNvSpPr txBox="1">
            <a:spLocks/>
          </p:cNvSpPr>
          <p:nvPr/>
        </p:nvSpPr>
        <p:spPr>
          <a:xfrm>
            <a:off x="772511" y="5187462"/>
            <a:ext cx="12029089" cy="16870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2800" b="1" dirty="0">
                <a:solidFill>
                  <a:schemeClr val="accent4">
                    <a:lumMod val="20000"/>
                    <a:lumOff val="80000"/>
                  </a:schemeClr>
                </a:solidFill>
                <a:latin typeface="Times New Roman" panose="02020603050405020304" pitchFamily="18" charset="0"/>
                <a:cs typeface="Times New Roman" panose="02020603050405020304" pitchFamily="18" charset="0"/>
              </a:rPr>
              <a:t>Conference Theme: Translating Research into Action: Strengthening Public Health Systems in Crisis-Affected Settings </a:t>
            </a:r>
          </a:p>
          <a:p>
            <a:pPr algn="ctr">
              <a:lnSpc>
                <a:spcPct val="100000"/>
              </a:lnSpc>
            </a:pPr>
            <a:endPar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endParaRPr>
          </a:p>
          <a:p>
            <a:pPr algn="ct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Amhara Public Health Institute - Forum for Higher Education Institutions in the Amhara Region 4</a:t>
            </a:r>
            <a:r>
              <a:rPr lang="en-US" sz="2200" b="1" baseline="30000" dirty="0">
                <a:solidFill>
                  <a:schemeClr val="accent4">
                    <a:lumMod val="20000"/>
                    <a:lumOff val="80000"/>
                  </a:schemeClr>
                </a:solidFill>
                <a:latin typeface="Times New Roman" panose="02020603050405020304" pitchFamily="18" charset="0"/>
                <a:cs typeface="Times New Roman" panose="02020603050405020304" pitchFamily="18" charset="0"/>
              </a:rPr>
              <a:t>th</a:t>
            </a: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 Joint International Annual Research Conference </a:t>
            </a:r>
          </a:p>
          <a:p>
            <a:pPr algn="ctr">
              <a:lnSpc>
                <a:spcPct val="150000"/>
              </a:lnSpc>
            </a:pP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December 4-5, 2025, Bahir Dar, Ethiopia  </a:t>
            </a:r>
          </a:p>
        </p:txBody>
      </p:sp>
    </p:spTree>
    <p:extLst>
      <p:ext uri="{BB962C8B-B14F-4D97-AF65-F5344CB8AC3E}">
        <p14:creationId xmlns:p14="http://schemas.microsoft.com/office/powerpoint/2010/main" val="1857123008"/>
      </p:ext>
    </p:extLst>
  </p:cSld>
  <p:clrMapOvr>
    <a:masterClrMapping/>
  </p:clrMapOvr>
  <mc:AlternateContent xmlns:mc="http://schemas.openxmlformats.org/markup-compatibility/2006" xmlns:p14="http://schemas.microsoft.com/office/powerpoint/2010/main">
    <mc:Choice Requires="p14">
      <p:transition spd="slow" p14:dur="1825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266092"/>
            <a:ext cx="11931162" cy="5634200"/>
          </a:xfrm>
          <a:prstGeom prst="rect">
            <a:avLst/>
          </a:prstGeom>
          <a:ln>
            <a:noFill/>
          </a:ln>
        </p:spPr>
        <p:txBody>
          <a:bodyPr vert="horz" lIns="86411" tIns="43205" rIns="86411" bIns="43205"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Contrary to common assumptions, classical time-series models like ARIMA and Exponential Smoothing outperformed advanced deep learning models in this context. </a:t>
            </a:r>
          </a:p>
          <a:p>
            <a:pPr marL="324041" indent="-324041" algn="l">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This suggests that simpler, well-established methods may sometimes be more effective than complex ones, particularly when data is limited. </a:t>
            </a:r>
          </a:p>
          <a:p>
            <a:pPr marL="324041" indent="-324041" algn="l">
              <a:buFont typeface="Wingdings" panose="05000000000000000000" pitchFamily="2"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The results also revealed Ethiopia’s inability to achieve the SDG of reducing neonatal mortality, </a:t>
            </a:r>
          </a:p>
          <a:p>
            <a:pPr marL="324041" indent="-324041" algn="l">
              <a:buFont typeface="Wingdings" panose="05000000000000000000" pitchFamily="2"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possibly due to the Covid-19 pandemic and armed conflict that occurred since 2019 which jeopardised the healthcare system and made it difficult for women to receive prenatal and postnatal care due to lockdowns and restrictions, which in turn created vulnerable populations, exposing expectant mothers and new-borns to danger.</a:t>
            </a:r>
          </a:p>
        </p:txBody>
      </p:sp>
      <p:sp>
        <p:nvSpPr>
          <p:cNvPr id="6" name="Footer Placeholder 5">
            <a:extLst>
              <a:ext uri="{FF2B5EF4-FFF2-40B4-BE49-F238E27FC236}">
                <a16:creationId xmlns:a16="http://schemas.microsoft.com/office/drawing/2014/main" id="{E3E60E1F-711A-49A5-A752-AEA53948512C}"/>
              </a:ext>
            </a:extLst>
          </p:cNvPr>
          <p:cNvSpPr>
            <a:spLocks noGrp="1"/>
          </p:cNvSpPr>
          <p:nvPr>
            <p:ph type="ftr" sz="quarter" idx="11"/>
          </p:nvPr>
        </p:nvSpPr>
        <p:spPr>
          <a:xfrm>
            <a:off x="3538082" y="7303331"/>
            <a:ext cx="6126480" cy="413808"/>
          </a:xfrm>
        </p:spPr>
        <p:txBody>
          <a:bodyPr/>
          <a:lstStyle/>
          <a:p>
            <a:pPr algn="ctr">
              <a:lnSpc>
                <a:spcPct val="150000"/>
              </a:lnSpc>
            </a:pPr>
            <a:r>
              <a:rPr lang="en-US">
                <a:solidFill>
                  <a:schemeClr val="bg1"/>
                </a:solidFill>
                <a:latin typeface="Times New Roman" panose="02020603050405020304" pitchFamily="18" charset="0"/>
                <a:cs typeface="Times New Roman" panose="02020603050405020304" pitchFamily="18" charset="0"/>
              </a:rPr>
              <a:t>APHI-FHEI 4</a:t>
            </a:r>
            <a:r>
              <a:rPr lang="en-US" baseline="30000">
                <a:solidFill>
                  <a:schemeClr val="bg1"/>
                </a:solidFill>
                <a:latin typeface="Times New Roman" panose="02020603050405020304" pitchFamily="18" charset="0"/>
                <a:cs typeface="Times New Roman" panose="02020603050405020304" pitchFamily="18" charset="0"/>
              </a:rPr>
              <a:t>th</a:t>
            </a:r>
            <a:r>
              <a:rPr lang="en-US">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7" name="Text 1">
            <a:extLst>
              <a:ext uri="{FF2B5EF4-FFF2-40B4-BE49-F238E27FC236}">
                <a16:creationId xmlns:a16="http://schemas.microsoft.com/office/drawing/2014/main" id="{A00551EA-AFF2-45BB-B405-942F3F5107A9}"/>
              </a:ext>
            </a:extLst>
          </p:cNvPr>
          <p:cNvSpPr/>
          <p:nvPr/>
        </p:nvSpPr>
        <p:spPr>
          <a:xfrm>
            <a:off x="966355" y="178584"/>
            <a:ext cx="10089572" cy="894805"/>
          </a:xfrm>
          <a:prstGeom prst="rect">
            <a:avLst/>
          </a:prstGeom>
          <a:noFill/>
          <a:ln/>
        </p:spPr>
        <p:txBody>
          <a:bodyPr wrap="none" rtlCol="0" anchor="t"/>
          <a:lstStyle/>
          <a:p>
            <a:pPr algn="ctr">
              <a:lnSpc>
                <a:spcPts val="4128"/>
              </a:lnSpc>
            </a:pPr>
            <a:r>
              <a:rPr lang="en-US" sz="4000" b="1" dirty="0">
                <a:solidFill>
                  <a:schemeClr val="bg1"/>
                </a:solidFill>
                <a:latin typeface="Nunito" pitchFamily="34" charset="0"/>
                <a:ea typeface="Nunito" pitchFamily="34" charset="-122"/>
                <a:cs typeface="Nunito" pitchFamily="34" charset="-120"/>
              </a:rPr>
              <a:t>Result and discussion (4/5)</a:t>
            </a:r>
            <a:endParaRPr lang="en-US" sz="4000" dirty="0">
              <a:solidFill>
                <a:schemeClr val="bg1"/>
              </a:solidFill>
            </a:endParaRPr>
          </a:p>
        </p:txBody>
      </p:sp>
    </p:spTree>
    <p:extLst>
      <p:ext uri="{BB962C8B-B14F-4D97-AF65-F5344CB8AC3E}">
        <p14:creationId xmlns:p14="http://schemas.microsoft.com/office/powerpoint/2010/main" val="15811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10198" y="1415562"/>
            <a:ext cx="11570433" cy="5741377"/>
          </a:xfrm>
          <a:prstGeom prst="rect">
            <a:avLst/>
          </a:prstGeom>
          <a:ln>
            <a:noFill/>
          </a:ln>
        </p:spPr>
        <p:txBody>
          <a:bodyPr vert="horz" lIns="86411" tIns="43205" rIns="86411" bIns="43205"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Furthermore, ongoing conflict in some areas of Ethiopia forced some healthcare facilities to be non-operational or services interruption, which consequently makes it difficult to achieve the SDG. </a:t>
            </a:r>
          </a:p>
          <a:p>
            <a:pPr marL="324041" indent="-324041" algn="l">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The findings emphasize the importance of addressing the gaps in Ethiopia's healthcare system, as these could impede progress towards reducing neonatal mortality. </a:t>
            </a:r>
          </a:p>
          <a:p>
            <a:pPr marL="324041" indent="-324041" algn="l">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To meet the SDG and HSTP-II targets, there is a clear need for targeted policy interventions that enhance neonatal care.</a:t>
            </a:r>
          </a:p>
        </p:txBody>
      </p:sp>
      <p:sp>
        <p:nvSpPr>
          <p:cNvPr id="6" name="Footer Placeholder 5">
            <a:extLst>
              <a:ext uri="{FF2B5EF4-FFF2-40B4-BE49-F238E27FC236}">
                <a16:creationId xmlns:a16="http://schemas.microsoft.com/office/drawing/2014/main" id="{D3AEC2AF-D897-40A9-922C-0DD99EC33B20}"/>
              </a:ext>
            </a:extLst>
          </p:cNvPr>
          <p:cNvSpPr>
            <a:spLocks noGrp="1"/>
          </p:cNvSpPr>
          <p:nvPr>
            <p:ph type="ftr" sz="quarter" idx="11"/>
          </p:nvPr>
        </p:nvSpPr>
        <p:spPr>
          <a:xfrm>
            <a:off x="3538081" y="7303331"/>
            <a:ext cx="6126480" cy="413808"/>
          </a:xfrm>
        </p:spPr>
        <p:txBody>
          <a:bodyPr/>
          <a:lstStyle/>
          <a:p>
            <a:pPr algn="ctr">
              <a:lnSpc>
                <a:spcPct val="150000"/>
              </a:lnSpc>
            </a:pPr>
            <a:r>
              <a:rPr lang="en-US">
                <a:solidFill>
                  <a:schemeClr val="bg1"/>
                </a:solidFill>
                <a:latin typeface="Times New Roman" panose="02020603050405020304" pitchFamily="18" charset="0"/>
                <a:cs typeface="Times New Roman" panose="02020603050405020304" pitchFamily="18" charset="0"/>
              </a:rPr>
              <a:t>APHI-FHEI 4</a:t>
            </a:r>
            <a:r>
              <a:rPr lang="en-US" baseline="30000">
                <a:solidFill>
                  <a:schemeClr val="bg1"/>
                </a:solidFill>
                <a:latin typeface="Times New Roman" panose="02020603050405020304" pitchFamily="18" charset="0"/>
                <a:cs typeface="Times New Roman" panose="02020603050405020304" pitchFamily="18" charset="0"/>
              </a:rPr>
              <a:t>th</a:t>
            </a:r>
            <a:r>
              <a:rPr lang="en-US">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7" name="Text 1">
            <a:extLst>
              <a:ext uri="{FF2B5EF4-FFF2-40B4-BE49-F238E27FC236}">
                <a16:creationId xmlns:a16="http://schemas.microsoft.com/office/drawing/2014/main" id="{B7780A5F-CA69-45BB-81A6-7D5827F1C7B2}"/>
              </a:ext>
            </a:extLst>
          </p:cNvPr>
          <p:cNvSpPr/>
          <p:nvPr/>
        </p:nvSpPr>
        <p:spPr>
          <a:xfrm>
            <a:off x="966355" y="178584"/>
            <a:ext cx="10089572" cy="894805"/>
          </a:xfrm>
          <a:prstGeom prst="rect">
            <a:avLst/>
          </a:prstGeom>
          <a:noFill/>
          <a:ln/>
        </p:spPr>
        <p:txBody>
          <a:bodyPr wrap="none" rtlCol="0" anchor="t"/>
          <a:lstStyle/>
          <a:p>
            <a:pPr algn="ctr">
              <a:lnSpc>
                <a:spcPts val="4128"/>
              </a:lnSpc>
            </a:pPr>
            <a:r>
              <a:rPr lang="en-US" sz="4000" b="1" dirty="0">
                <a:solidFill>
                  <a:schemeClr val="bg1"/>
                </a:solidFill>
                <a:latin typeface="Nunito" pitchFamily="34" charset="0"/>
                <a:ea typeface="Nunito" pitchFamily="34" charset="-122"/>
                <a:cs typeface="Nunito" pitchFamily="34" charset="-120"/>
              </a:rPr>
              <a:t>Result and discussion (5/5)</a:t>
            </a:r>
            <a:endParaRPr lang="en-US" sz="4000" dirty="0">
              <a:solidFill>
                <a:schemeClr val="bg1"/>
              </a:solidFill>
            </a:endParaRPr>
          </a:p>
        </p:txBody>
      </p:sp>
    </p:spTree>
    <p:extLst>
      <p:ext uri="{BB962C8B-B14F-4D97-AF65-F5344CB8AC3E}">
        <p14:creationId xmlns:p14="http://schemas.microsoft.com/office/powerpoint/2010/main" val="299750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09954" y="1204547"/>
            <a:ext cx="11834446" cy="5802922"/>
          </a:xfrm>
          <a:prstGeom prst="rect">
            <a:avLst/>
          </a:prstGeom>
          <a:ln>
            <a:noFill/>
          </a:ln>
        </p:spPr>
        <p:txBody>
          <a:bodyPr vert="horz" lIns="86411" tIns="43205" rIns="86411" bIns="43205"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r>
              <a:rPr lang="en-US" sz="3200" dirty="0"/>
              <a:t>While this study provides valuable insights into neonatal mortality forecasting, it is essential to acknowledge its limitations. </a:t>
            </a:r>
          </a:p>
          <a:p>
            <a:pPr marL="324041" indent="-324041" algn="l">
              <a:buFont typeface="Wingdings" panose="05000000000000000000" pitchFamily="2" charset="2"/>
              <a:buChar char="§"/>
            </a:pPr>
            <a:r>
              <a:rPr lang="en-US" sz="3200" dirty="0"/>
              <a:t>The data used is limited, spanning only from 1990 to 2020, may not capture all the variability needed for accurate long-term forecasting.</a:t>
            </a:r>
          </a:p>
          <a:p>
            <a:pPr marL="324041" indent="-324041" algn="l">
              <a:buFont typeface="Wingdings" panose="05000000000000000000" pitchFamily="2" charset="2"/>
              <a:buChar char="§"/>
            </a:pPr>
            <a:r>
              <a:rPr lang="en-US" sz="3200" dirty="0"/>
              <a:t>Additionally, the models employed in this study didn’t incorporate potential covariates that could provide a more nuanced understanding of the factors influencing neonatal mortality</a:t>
            </a:r>
          </a:p>
          <a:p>
            <a:pPr marL="324041" indent="-324041" algn="l">
              <a:buFont typeface="Wingdings" panose="05000000000000000000" pitchFamily="2" charset="2"/>
              <a:buChar char="§"/>
            </a:pPr>
            <a:r>
              <a:rPr lang="en-US" sz="3200" dirty="0"/>
              <a:t>External factors, including socio-political challenges like conflicts and pandemics, also play a significant role in influencing neonatal mortality rates, potentially limiting the models' predictive accuracy. </a:t>
            </a:r>
          </a:p>
        </p:txBody>
      </p:sp>
      <p:sp>
        <p:nvSpPr>
          <p:cNvPr id="5" name="Title 1"/>
          <p:cNvSpPr txBox="1">
            <a:spLocks/>
          </p:cNvSpPr>
          <p:nvPr/>
        </p:nvSpPr>
        <p:spPr>
          <a:xfrm>
            <a:off x="976744" y="99658"/>
            <a:ext cx="9689291" cy="983362"/>
          </a:xfrm>
          <a:prstGeom prst="rect">
            <a:avLst/>
          </a:prstGeom>
          <a:ln>
            <a:noFill/>
          </a:ln>
        </p:spPr>
        <p:txBody>
          <a:bodyPr vert="horz" lIns="86411" tIns="43205" rIns="86411" bIns="43205"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70" b="1" dirty="0">
                <a:solidFill>
                  <a:schemeClr val="bg1"/>
                </a:solidFill>
              </a:rPr>
              <a:t>Limitations</a:t>
            </a:r>
          </a:p>
        </p:txBody>
      </p:sp>
      <p:sp>
        <p:nvSpPr>
          <p:cNvPr id="6" name="Footer Placeholder 5">
            <a:extLst>
              <a:ext uri="{FF2B5EF4-FFF2-40B4-BE49-F238E27FC236}">
                <a16:creationId xmlns:a16="http://schemas.microsoft.com/office/drawing/2014/main" id="{B1D6CB99-4674-4DA1-B55C-7A5A0EEA78F3}"/>
              </a:ext>
            </a:extLst>
          </p:cNvPr>
          <p:cNvSpPr>
            <a:spLocks noGrp="1"/>
          </p:cNvSpPr>
          <p:nvPr>
            <p:ph type="ftr" sz="quarter" idx="11"/>
          </p:nvPr>
        </p:nvSpPr>
        <p:spPr>
          <a:xfrm>
            <a:off x="3538081" y="7303331"/>
            <a:ext cx="6126480" cy="413808"/>
          </a:xfrm>
        </p:spPr>
        <p:txBody>
          <a:bodyPr/>
          <a:lstStyle/>
          <a:p>
            <a:pPr algn="ctr">
              <a:lnSpc>
                <a:spcPct val="150000"/>
              </a:lnSpc>
            </a:pPr>
            <a:r>
              <a:rPr lang="en-US">
                <a:solidFill>
                  <a:schemeClr val="bg1"/>
                </a:solidFill>
                <a:latin typeface="Times New Roman" panose="02020603050405020304" pitchFamily="18" charset="0"/>
                <a:cs typeface="Times New Roman" panose="02020603050405020304" pitchFamily="18" charset="0"/>
              </a:rPr>
              <a:t>APHI-FHEI 4</a:t>
            </a:r>
            <a:r>
              <a:rPr lang="en-US" baseline="30000">
                <a:solidFill>
                  <a:schemeClr val="bg1"/>
                </a:solidFill>
                <a:latin typeface="Times New Roman" panose="02020603050405020304" pitchFamily="18" charset="0"/>
                <a:cs typeface="Times New Roman" panose="02020603050405020304" pitchFamily="18" charset="0"/>
              </a:rPr>
              <a:t>th</a:t>
            </a:r>
            <a:r>
              <a:rPr lang="en-US">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326175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01161" y="1030300"/>
            <a:ext cx="11579469" cy="6091469"/>
          </a:xfrm>
          <a:prstGeom prst="rect">
            <a:avLst/>
          </a:prstGeom>
          <a:ln>
            <a:noFill/>
          </a:ln>
        </p:spPr>
        <p:txBody>
          <a:bodyPr vert="horz" lIns="86411" tIns="43205" rIns="86411" bIns="43205"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endParaRPr lang="en-US" sz="2646" dirty="0"/>
          </a:p>
          <a:p>
            <a:pPr marL="324041" indent="-324041" algn="l">
              <a:buFont typeface="Wingdings" panose="05000000000000000000" pitchFamily="2" charset="2"/>
              <a:buChar char="§"/>
            </a:pPr>
            <a:r>
              <a:rPr lang="en-US" sz="3024" dirty="0">
                <a:latin typeface="Times New Roman" panose="02020603050405020304" pitchFamily="18" charset="0"/>
                <a:cs typeface="Times New Roman" panose="02020603050405020304" pitchFamily="18" charset="0"/>
              </a:rPr>
              <a:t>This study revealed that the national (HSTP-II) and international (SDG) targets for neonatal mortality cannot be realized if the current trend continues. </a:t>
            </a:r>
          </a:p>
          <a:p>
            <a:pPr marL="324041" indent="-324041" algn="l">
              <a:buFont typeface="Wingdings" panose="05000000000000000000" pitchFamily="2" charset="2"/>
              <a:buChar char="§"/>
            </a:pPr>
            <a:r>
              <a:rPr lang="en-US" sz="3024" dirty="0">
                <a:latin typeface="Times New Roman" panose="02020603050405020304" pitchFamily="18" charset="0"/>
                <a:cs typeface="Times New Roman" panose="02020603050405020304" pitchFamily="18" charset="0"/>
              </a:rPr>
              <a:t>This highlights that urgent interventions are necessary to strengthen the healthcare system and accelerate the decline of neonatal mortality rate. </a:t>
            </a:r>
          </a:p>
          <a:p>
            <a:pPr marL="324041" indent="-324041" algn="l">
              <a:buFont typeface="Wingdings" panose="05000000000000000000" pitchFamily="2" charset="2"/>
              <a:buChar char="§"/>
            </a:pPr>
            <a:r>
              <a:rPr lang="en-US" sz="3024" dirty="0">
                <a:latin typeface="Times New Roman" panose="02020603050405020304" pitchFamily="18" charset="0"/>
                <a:cs typeface="Times New Roman" panose="02020603050405020304" pitchFamily="18" charset="0"/>
              </a:rPr>
              <a:t>To achieve these targets, collaborative efforts with concerned stakeholders are also needed to improve the healthcare system and provide responsive neonatal and child health services. </a:t>
            </a:r>
          </a:p>
        </p:txBody>
      </p:sp>
      <p:sp>
        <p:nvSpPr>
          <p:cNvPr id="5" name="Title 1"/>
          <p:cNvSpPr txBox="1">
            <a:spLocks/>
          </p:cNvSpPr>
          <p:nvPr/>
        </p:nvSpPr>
        <p:spPr>
          <a:xfrm>
            <a:off x="377102" y="46938"/>
            <a:ext cx="9937242" cy="983362"/>
          </a:xfrm>
          <a:prstGeom prst="rect">
            <a:avLst/>
          </a:prstGeom>
          <a:ln>
            <a:noFill/>
          </a:ln>
        </p:spPr>
        <p:txBody>
          <a:bodyPr vert="horz" lIns="86411" tIns="43205" rIns="86411" bIns="43205"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70" b="1" dirty="0">
                <a:solidFill>
                  <a:schemeClr val="bg1"/>
                </a:solidFill>
              </a:rPr>
              <a:t>Conclusions</a:t>
            </a:r>
          </a:p>
        </p:txBody>
      </p:sp>
      <p:sp>
        <p:nvSpPr>
          <p:cNvPr id="6" name="Footer Placeholder 5">
            <a:extLst>
              <a:ext uri="{FF2B5EF4-FFF2-40B4-BE49-F238E27FC236}">
                <a16:creationId xmlns:a16="http://schemas.microsoft.com/office/drawing/2014/main" id="{4CBF66E6-BF94-455A-9CC4-266D16F5ABEC}"/>
              </a:ext>
            </a:extLst>
          </p:cNvPr>
          <p:cNvSpPr>
            <a:spLocks noGrp="1"/>
          </p:cNvSpPr>
          <p:nvPr>
            <p:ph type="ftr" sz="quarter" idx="11"/>
          </p:nvPr>
        </p:nvSpPr>
        <p:spPr>
          <a:xfrm>
            <a:off x="3538081" y="7303331"/>
            <a:ext cx="6126480" cy="413808"/>
          </a:xfrm>
        </p:spPr>
        <p:txBody>
          <a:bodyPr/>
          <a:lstStyle/>
          <a:p>
            <a:pPr algn="ctr">
              <a:lnSpc>
                <a:spcPct val="150000"/>
              </a:lnSpc>
            </a:pPr>
            <a:r>
              <a:rPr lang="en-US">
                <a:solidFill>
                  <a:schemeClr val="bg1"/>
                </a:solidFill>
                <a:latin typeface="Times New Roman" panose="02020603050405020304" pitchFamily="18" charset="0"/>
                <a:cs typeface="Times New Roman" panose="02020603050405020304" pitchFamily="18" charset="0"/>
              </a:rPr>
              <a:t>APHI-FHEI 4</a:t>
            </a:r>
            <a:r>
              <a:rPr lang="en-US" baseline="30000">
                <a:solidFill>
                  <a:schemeClr val="bg1"/>
                </a:solidFill>
                <a:latin typeface="Times New Roman" panose="02020603050405020304" pitchFamily="18" charset="0"/>
                <a:cs typeface="Times New Roman" panose="02020603050405020304" pitchFamily="18" charset="0"/>
              </a:rPr>
              <a:t>th</a:t>
            </a:r>
            <a:r>
              <a:rPr lang="en-US">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51842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6862" y="1424354"/>
            <a:ext cx="12054253" cy="5838092"/>
          </a:xfrm>
          <a:prstGeom prst="rect">
            <a:avLst/>
          </a:prstGeom>
          <a:ln>
            <a:noFill/>
          </a:ln>
        </p:spPr>
        <p:txBody>
          <a:bodyPr vert="horz" lIns="86411" tIns="43205" rIns="86411" bIns="43205"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r>
              <a:rPr lang="en-US" sz="3200" dirty="0"/>
              <a:t>Looking forward, future research should aim to build on the findings of this study by incorporating larger and more diverse datasets. </a:t>
            </a:r>
          </a:p>
          <a:p>
            <a:pPr marL="324041" indent="-324041" algn="l">
              <a:buFont typeface="Wingdings" panose="05000000000000000000" pitchFamily="2" charset="2"/>
              <a:buChar char="§"/>
            </a:pPr>
            <a:r>
              <a:rPr lang="en-US" sz="3200" dirty="0"/>
              <a:t>This will help to improve the robustness and accuracy of predictive models. </a:t>
            </a:r>
          </a:p>
          <a:p>
            <a:pPr marL="324041" indent="-324041" algn="l">
              <a:buFont typeface="Wingdings" panose="05000000000000000000" pitchFamily="2" charset="2"/>
              <a:buChar char="§"/>
            </a:pPr>
            <a:r>
              <a:rPr lang="en-US" sz="3200" dirty="0"/>
              <a:t>Furthermore, it is crucial to consider socio-political factors, such as conflicts and policy changes, which can significantly impact neonatal mortality trends. </a:t>
            </a:r>
          </a:p>
          <a:p>
            <a:pPr marL="324041" indent="-324041" algn="l">
              <a:buFont typeface="Wingdings" panose="05000000000000000000" pitchFamily="2" charset="2"/>
              <a:buChar char="§"/>
            </a:pPr>
            <a:r>
              <a:rPr lang="en-US" sz="3200" dirty="0"/>
              <a:t>Integrating these variables and other potential covariates into forecasting models could lead to a more comprehensive understanding of the factors influencing neonatal health outcomes.</a:t>
            </a:r>
          </a:p>
        </p:txBody>
      </p:sp>
      <p:sp>
        <p:nvSpPr>
          <p:cNvPr id="5" name="Title 1"/>
          <p:cNvSpPr txBox="1">
            <a:spLocks/>
          </p:cNvSpPr>
          <p:nvPr/>
        </p:nvSpPr>
        <p:spPr>
          <a:xfrm>
            <a:off x="1003754" y="135082"/>
            <a:ext cx="9937242" cy="893150"/>
          </a:xfrm>
          <a:prstGeom prst="rect">
            <a:avLst/>
          </a:prstGeom>
          <a:ln>
            <a:noFill/>
          </a:ln>
        </p:spPr>
        <p:txBody>
          <a:bodyPr vert="horz" lIns="86411" tIns="43205" rIns="86411" bIns="43205"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70" b="1" dirty="0">
                <a:solidFill>
                  <a:schemeClr val="bg1"/>
                </a:solidFill>
              </a:rPr>
              <a:t>Recommendations (1/2)</a:t>
            </a:r>
          </a:p>
        </p:txBody>
      </p:sp>
      <p:sp>
        <p:nvSpPr>
          <p:cNvPr id="6" name="Footer Placeholder 5">
            <a:extLst>
              <a:ext uri="{FF2B5EF4-FFF2-40B4-BE49-F238E27FC236}">
                <a16:creationId xmlns:a16="http://schemas.microsoft.com/office/drawing/2014/main" id="{1FF9F344-AB87-47EB-B19C-A6D671D51AA2}"/>
              </a:ext>
            </a:extLst>
          </p:cNvPr>
          <p:cNvSpPr>
            <a:spLocks noGrp="1"/>
          </p:cNvSpPr>
          <p:nvPr>
            <p:ph type="ftr" sz="quarter" idx="11"/>
          </p:nvPr>
        </p:nvSpPr>
        <p:spPr>
          <a:xfrm>
            <a:off x="3538081" y="7303331"/>
            <a:ext cx="6126480" cy="413808"/>
          </a:xfrm>
        </p:spPr>
        <p:txBody>
          <a:bodyPr/>
          <a:lstStyle/>
          <a:p>
            <a:pPr algn="ctr">
              <a:lnSpc>
                <a:spcPct val="150000"/>
              </a:lnSpc>
            </a:pPr>
            <a:r>
              <a:rPr lang="en-US">
                <a:solidFill>
                  <a:schemeClr val="bg1"/>
                </a:solidFill>
                <a:latin typeface="Times New Roman" panose="02020603050405020304" pitchFamily="18" charset="0"/>
                <a:cs typeface="Times New Roman" panose="02020603050405020304" pitchFamily="18" charset="0"/>
              </a:rPr>
              <a:t>APHI-FHEI 4</a:t>
            </a:r>
            <a:r>
              <a:rPr lang="en-US" baseline="30000">
                <a:solidFill>
                  <a:schemeClr val="bg1"/>
                </a:solidFill>
                <a:latin typeface="Times New Roman" panose="02020603050405020304" pitchFamily="18" charset="0"/>
                <a:cs typeface="Times New Roman" panose="02020603050405020304" pitchFamily="18" charset="0"/>
              </a:rPr>
              <a:t>th</a:t>
            </a:r>
            <a:r>
              <a:rPr lang="en-US">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1337077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30823" y="1213338"/>
            <a:ext cx="12159761" cy="5732585"/>
          </a:xfrm>
          <a:prstGeom prst="rect">
            <a:avLst/>
          </a:prstGeom>
          <a:ln>
            <a:noFill/>
          </a:ln>
        </p:spPr>
        <p:txBody>
          <a:bodyPr vert="horz" lIns="86411" tIns="43205" rIns="86411" bIns="43205"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just">
              <a:buFont typeface="Wingdings" panose="05000000000000000000" pitchFamily="2" charset="2"/>
              <a:buChar char="§"/>
            </a:pPr>
            <a:r>
              <a:rPr lang="en-US" sz="3024" dirty="0">
                <a:latin typeface="Times New Roman" panose="02020603050405020304" pitchFamily="18" charset="0"/>
                <a:cs typeface="Times New Roman" panose="02020603050405020304" pitchFamily="18" charset="0"/>
              </a:rPr>
              <a:t>The government is encouraged to focus on improving healthcare infrastructure that includes increasing access to quality perinatal and postnatal care, equip health facilities with necessary resources, and train health care provides to deliver effective neonatal care.</a:t>
            </a:r>
          </a:p>
          <a:p>
            <a:pPr marL="324041" indent="-324041" algn="just">
              <a:buFont typeface="Wingdings" panose="05000000000000000000" pitchFamily="2" charset="2"/>
              <a:buChar char="§"/>
            </a:pPr>
            <a:r>
              <a:rPr lang="en-US" sz="3024" dirty="0">
                <a:latin typeface="Times New Roman" panose="02020603050405020304" pitchFamily="18" charset="0"/>
                <a:cs typeface="Times New Roman" panose="02020603050405020304" pitchFamily="18" charset="0"/>
              </a:rPr>
              <a:t>In light of the challenge posed by armed conflicts and internal displacement humanitarian aid organizations and stakeholders are urged to ensure that maternal and neonatal health services are prioritized in conflict affected areas and other humanitarian settings. </a:t>
            </a:r>
          </a:p>
          <a:p>
            <a:pPr marL="324041" indent="-324041" algn="l">
              <a:buFont typeface="Wingdings" panose="05000000000000000000" pitchFamily="2" charset="2"/>
              <a:buChar char="§"/>
            </a:pPr>
            <a:endParaRPr lang="en-US" sz="2646" dirty="0"/>
          </a:p>
        </p:txBody>
      </p:sp>
      <p:sp>
        <p:nvSpPr>
          <p:cNvPr id="6" name="Footer Placeholder 5">
            <a:extLst>
              <a:ext uri="{FF2B5EF4-FFF2-40B4-BE49-F238E27FC236}">
                <a16:creationId xmlns:a16="http://schemas.microsoft.com/office/drawing/2014/main" id="{43E0566A-D89F-4628-9338-2EED71D028B6}"/>
              </a:ext>
            </a:extLst>
          </p:cNvPr>
          <p:cNvSpPr>
            <a:spLocks noGrp="1"/>
          </p:cNvSpPr>
          <p:nvPr>
            <p:ph type="ftr" sz="quarter" idx="11"/>
          </p:nvPr>
        </p:nvSpPr>
        <p:spPr>
          <a:xfrm>
            <a:off x="3538081" y="7303331"/>
            <a:ext cx="6126480" cy="413808"/>
          </a:xfrm>
        </p:spPr>
        <p:txBody>
          <a:bodyPr/>
          <a:lstStyle/>
          <a:p>
            <a:pPr algn="ctr">
              <a:lnSpc>
                <a:spcPct val="150000"/>
              </a:lnSpc>
            </a:pPr>
            <a:r>
              <a:rPr lang="en-US">
                <a:solidFill>
                  <a:schemeClr val="bg1"/>
                </a:solidFill>
                <a:latin typeface="Times New Roman" panose="02020603050405020304" pitchFamily="18" charset="0"/>
                <a:cs typeface="Times New Roman" panose="02020603050405020304" pitchFamily="18" charset="0"/>
              </a:rPr>
              <a:t>APHI-FHEI 4</a:t>
            </a:r>
            <a:r>
              <a:rPr lang="en-US" baseline="30000">
                <a:solidFill>
                  <a:schemeClr val="bg1"/>
                </a:solidFill>
                <a:latin typeface="Times New Roman" panose="02020603050405020304" pitchFamily="18" charset="0"/>
                <a:cs typeface="Times New Roman" panose="02020603050405020304" pitchFamily="18" charset="0"/>
              </a:rPr>
              <a:t>th</a:t>
            </a:r>
            <a:r>
              <a:rPr lang="en-US">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7" name="Title 1">
            <a:extLst>
              <a:ext uri="{FF2B5EF4-FFF2-40B4-BE49-F238E27FC236}">
                <a16:creationId xmlns:a16="http://schemas.microsoft.com/office/drawing/2014/main" id="{5FC97036-0D99-4EE0-B04D-B27F97020798}"/>
              </a:ext>
            </a:extLst>
          </p:cNvPr>
          <p:cNvSpPr txBox="1">
            <a:spLocks/>
          </p:cNvSpPr>
          <p:nvPr/>
        </p:nvSpPr>
        <p:spPr>
          <a:xfrm>
            <a:off x="1003754" y="135082"/>
            <a:ext cx="9937242" cy="893150"/>
          </a:xfrm>
          <a:prstGeom prst="rect">
            <a:avLst/>
          </a:prstGeom>
          <a:ln>
            <a:noFill/>
          </a:ln>
        </p:spPr>
        <p:txBody>
          <a:bodyPr vert="horz" lIns="86411" tIns="43205" rIns="86411" bIns="43205"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70" b="1" dirty="0">
                <a:solidFill>
                  <a:schemeClr val="bg1"/>
                </a:solidFill>
              </a:rPr>
              <a:t>Recommendations (2/2)</a:t>
            </a:r>
          </a:p>
        </p:txBody>
      </p:sp>
    </p:spTree>
    <p:extLst>
      <p:ext uri="{BB962C8B-B14F-4D97-AF65-F5344CB8AC3E}">
        <p14:creationId xmlns:p14="http://schemas.microsoft.com/office/powerpoint/2010/main" val="2550221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811598" y="2463622"/>
            <a:ext cx="10091339" cy="4231383"/>
          </a:xfrm>
          <a:prstGeom prst="rect">
            <a:avLst/>
          </a:prstGeom>
          <a:noFill/>
          <a:ln>
            <a:noFill/>
          </a:ln>
        </p:spPr>
        <p:txBody>
          <a:bodyPr vert="horz" lIns="86411" tIns="43205" rIns="86411" bIns="43205"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endParaRPr lang="en-US" sz="2268" dirty="0"/>
          </a:p>
        </p:txBody>
      </p:sp>
      <p:sp>
        <p:nvSpPr>
          <p:cNvPr id="3" name="Rectangle 2"/>
          <p:cNvSpPr/>
          <p:nvPr/>
        </p:nvSpPr>
        <p:spPr>
          <a:xfrm>
            <a:off x="3688270" y="2644875"/>
            <a:ext cx="4921001" cy="1250649"/>
          </a:xfrm>
          <a:prstGeom prst="rect">
            <a:avLst/>
          </a:prstGeom>
          <a:noFill/>
        </p:spPr>
        <p:txBody>
          <a:bodyPr wrap="none" lIns="86411" tIns="43205" rIns="86411" bIns="43205">
            <a:spAutoFit/>
          </a:bodyPr>
          <a:lstStyle/>
          <a:p>
            <a:pPr algn="ctr"/>
            <a:r>
              <a:rPr lang="en-US" sz="7560" dirty="0">
                <a:ln w="0"/>
                <a:solidFill>
                  <a:schemeClr val="accent2"/>
                </a:solidFill>
                <a:effectLst>
                  <a:outerShdw blurRad="38100" dist="19050" dir="2700000" algn="tl" rotWithShape="0">
                    <a:schemeClr val="dk1">
                      <a:alpha val="40000"/>
                    </a:schemeClr>
                  </a:outerShdw>
                </a:effectLst>
                <a:latin typeface="Bell MT" panose="02020503060305020303" pitchFamily="18" charset="0"/>
              </a:rPr>
              <a:t>Thank you! </a:t>
            </a:r>
          </a:p>
        </p:txBody>
      </p:sp>
      <p:cxnSp>
        <p:nvCxnSpPr>
          <p:cNvPr id="10" name="Straight Connector 9"/>
          <p:cNvCxnSpPr/>
          <p:nvPr/>
        </p:nvCxnSpPr>
        <p:spPr>
          <a:xfrm>
            <a:off x="2752345" y="3895523"/>
            <a:ext cx="6350508" cy="0"/>
          </a:xfrm>
          <a:prstGeom prst="line">
            <a:avLst/>
          </a:prstGeom>
          <a:ln w="38100"/>
        </p:spPr>
        <p:style>
          <a:lnRef idx="2">
            <a:schemeClr val="dk1"/>
          </a:lnRef>
          <a:fillRef idx="0">
            <a:schemeClr val="dk1"/>
          </a:fillRef>
          <a:effectRef idx="1">
            <a:schemeClr val="dk1"/>
          </a:effectRef>
          <a:fontRef idx="minor">
            <a:schemeClr val="tx1"/>
          </a:fontRef>
        </p:style>
      </p:cxnSp>
      <p:grpSp>
        <p:nvGrpSpPr>
          <p:cNvPr id="12" name="Group 11">
            <a:extLst>
              <a:ext uri="{FF2B5EF4-FFF2-40B4-BE49-F238E27FC236}">
                <a16:creationId xmlns:a16="http://schemas.microsoft.com/office/drawing/2014/main" id="{7214CE42-4823-41BF-AFAF-6B03B696B8F9}"/>
              </a:ext>
            </a:extLst>
          </p:cNvPr>
          <p:cNvGrpSpPr/>
          <p:nvPr/>
        </p:nvGrpSpPr>
        <p:grpSpPr>
          <a:xfrm>
            <a:off x="3000715" y="4141474"/>
            <a:ext cx="7442149" cy="1760562"/>
            <a:chOff x="3478697" y="4059170"/>
            <a:chExt cx="5914894" cy="1436138"/>
          </a:xfrm>
        </p:grpSpPr>
        <p:pic>
          <p:nvPicPr>
            <p:cNvPr id="13" name="Google Shape;65;p16"/>
            <p:cNvPicPr preferRelativeResize="0"/>
            <p:nvPr/>
          </p:nvPicPr>
          <p:blipFill rotWithShape="1">
            <a:blip r:embed="rId2">
              <a:alphaModFix/>
            </a:blip>
            <a:srcRect/>
            <a:stretch/>
          </p:blipFill>
          <p:spPr>
            <a:xfrm>
              <a:off x="3478697" y="4059170"/>
              <a:ext cx="343496" cy="380879"/>
            </a:xfrm>
            <a:prstGeom prst="rect">
              <a:avLst/>
            </a:prstGeom>
            <a:noFill/>
            <a:ln>
              <a:noFill/>
            </a:ln>
          </p:spPr>
        </p:pic>
        <p:pic>
          <p:nvPicPr>
            <p:cNvPr id="14" name="Google Shape;66;p16"/>
            <p:cNvPicPr preferRelativeResize="0"/>
            <p:nvPr/>
          </p:nvPicPr>
          <p:blipFill rotWithShape="1">
            <a:blip r:embed="rId3">
              <a:alphaModFix/>
            </a:blip>
            <a:srcRect/>
            <a:stretch/>
          </p:blipFill>
          <p:spPr>
            <a:xfrm>
              <a:off x="3478697" y="4624173"/>
              <a:ext cx="343496" cy="267569"/>
            </a:xfrm>
            <a:prstGeom prst="rect">
              <a:avLst/>
            </a:prstGeom>
            <a:noFill/>
            <a:ln>
              <a:noFill/>
            </a:ln>
          </p:spPr>
        </p:pic>
        <p:sp>
          <p:nvSpPr>
            <p:cNvPr id="16" name="Google Shape;68;p16"/>
            <p:cNvSpPr txBox="1"/>
            <p:nvPr/>
          </p:nvSpPr>
          <p:spPr>
            <a:xfrm>
              <a:off x="3803269" y="4086692"/>
              <a:ext cx="3664874" cy="329636"/>
            </a:xfrm>
            <a:prstGeom prst="rect">
              <a:avLst/>
            </a:prstGeom>
            <a:noFill/>
            <a:ln>
              <a:noFill/>
            </a:ln>
          </p:spPr>
          <p:txBody>
            <a:bodyPr spcFirstLastPara="1" wrap="square" lIns="64803" tIns="32389" rIns="64803" bIns="32389" anchor="t" anchorCtr="0">
              <a:spAutoFit/>
            </a:bodyPr>
            <a:lstStyle/>
            <a:p>
              <a:r>
                <a:rPr lang="en-GB" sz="2400" dirty="0">
                  <a:solidFill>
                    <a:schemeClr val="accent2"/>
                  </a:solidFill>
                  <a:latin typeface="Roboto"/>
                  <a:ea typeface="Roboto"/>
                  <a:cs typeface="Roboto"/>
                  <a:sym typeface="Roboto"/>
                </a:rPr>
                <a:t>+251 940 21 98 18</a:t>
              </a:r>
              <a:endParaRPr sz="1327" dirty="0">
                <a:solidFill>
                  <a:schemeClr val="accent2"/>
                </a:solidFill>
              </a:endParaRPr>
            </a:p>
          </p:txBody>
        </p:sp>
        <p:sp>
          <p:nvSpPr>
            <p:cNvPr id="17" name="Google Shape;69;p16"/>
            <p:cNvSpPr txBox="1"/>
            <p:nvPr/>
          </p:nvSpPr>
          <p:spPr>
            <a:xfrm>
              <a:off x="3822193" y="4472374"/>
              <a:ext cx="5571398" cy="469656"/>
            </a:xfrm>
            <a:prstGeom prst="rect">
              <a:avLst/>
            </a:prstGeom>
            <a:noFill/>
            <a:ln>
              <a:noFill/>
            </a:ln>
          </p:spPr>
          <p:txBody>
            <a:bodyPr spcFirstLastPara="1" wrap="square" lIns="64803" tIns="32389" rIns="64803" bIns="32389" anchor="t" anchorCtr="0">
              <a:spAutoFit/>
            </a:bodyPr>
            <a:lstStyle/>
            <a:p>
              <a:pPr>
                <a:lnSpc>
                  <a:spcPct val="150000"/>
                </a:lnSpc>
              </a:pPr>
              <a:r>
                <a:rPr lang="en-GB" sz="2400" dirty="0">
                  <a:solidFill>
                    <a:schemeClr val="accent2"/>
                  </a:solidFill>
                  <a:latin typeface="Roboto"/>
                  <a:ea typeface="Roboto"/>
                  <a:cs typeface="Roboto"/>
                  <a:sym typeface="Roboto"/>
                  <a:hlinkClick r:id="rId4">
                    <a:extLst>
                      <a:ext uri="{A12FA001-AC4F-418D-AE19-62706E023703}">
                        <ahyp:hlinkClr xmlns:ahyp="http://schemas.microsoft.com/office/drawing/2018/hyperlinkcolor" val="tx"/>
                      </a:ext>
                    </a:extLst>
                  </a:hlinkClick>
                </a:rPr>
                <a:t>Shimels.derso@wu.edu.et</a:t>
              </a:r>
              <a:r>
                <a:rPr lang="en-GB" sz="2400" dirty="0">
                  <a:solidFill>
                    <a:schemeClr val="accent2"/>
                  </a:solidFill>
                  <a:latin typeface="Roboto"/>
                  <a:ea typeface="Roboto"/>
                  <a:cs typeface="Roboto"/>
                  <a:sym typeface="Roboto"/>
                </a:rPr>
                <a:t>  / </a:t>
              </a:r>
              <a:r>
                <a:rPr lang="en-GB" sz="2400" dirty="0">
                  <a:solidFill>
                    <a:schemeClr val="accent2"/>
                  </a:solidFill>
                  <a:latin typeface="Roboto"/>
                  <a:ea typeface="Roboto"/>
                  <a:cs typeface="Roboto"/>
                  <a:sym typeface="Roboto"/>
                  <a:hlinkClick r:id="rId5">
                    <a:extLst>
                      <a:ext uri="{A12FA001-AC4F-418D-AE19-62706E023703}">
                        <ahyp:hlinkClr xmlns:ahyp="http://schemas.microsoft.com/office/drawing/2018/hyperlinkcolor" val="tx"/>
                      </a:ext>
                    </a:extLst>
                  </a:hlinkClick>
                </a:rPr>
                <a:t>shime4d@gmail.com</a:t>
              </a:r>
              <a:endParaRPr sz="2800" dirty="0">
                <a:solidFill>
                  <a:schemeClr val="accent2"/>
                </a:solidFill>
              </a:endParaRPr>
            </a:p>
          </p:txBody>
        </p:sp>
        <p:pic>
          <p:nvPicPr>
            <p:cNvPr id="20" name="Google Shape;66;p16"/>
            <p:cNvPicPr preferRelativeResize="0"/>
            <p:nvPr/>
          </p:nvPicPr>
          <p:blipFill>
            <a:blip r:embed="rId6" cstate="print">
              <a:extLst>
                <a:ext uri="{28A0092B-C50C-407E-A947-70E740481C1C}">
                  <a14:useLocalDpi xmlns:a14="http://schemas.microsoft.com/office/drawing/2010/main" val="0"/>
                </a:ext>
              </a:extLst>
            </a:blip>
            <a:stretch>
              <a:fillRect/>
            </a:stretch>
          </p:blipFill>
          <p:spPr>
            <a:xfrm>
              <a:off x="3478697" y="5113920"/>
              <a:ext cx="343496" cy="374075"/>
            </a:xfrm>
            <a:prstGeom prst="rect">
              <a:avLst/>
            </a:prstGeom>
            <a:noFill/>
            <a:ln>
              <a:noFill/>
            </a:ln>
          </p:spPr>
        </p:pic>
        <p:sp>
          <p:nvSpPr>
            <p:cNvPr id="21" name="Google Shape;69;p16"/>
            <p:cNvSpPr txBox="1"/>
            <p:nvPr/>
          </p:nvSpPr>
          <p:spPr>
            <a:xfrm>
              <a:off x="3786905" y="5025652"/>
              <a:ext cx="5513830" cy="469656"/>
            </a:xfrm>
            <a:prstGeom prst="rect">
              <a:avLst/>
            </a:prstGeom>
            <a:noFill/>
            <a:ln>
              <a:noFill/>
            </a:ln>
          </p:spPr>
          <p:txBody>
            <a:bodyPr spcFirstLastPara="1" wrap="square" lIns="64803" tIns="32389" rIns="64803" bIns="32389" anchor="t" anchorCtr="0">
              <a:spAutoFit/>
            </a:bodyPr>
            <a:lstStyle/>
            <a:p>
              <a:pPr lvl="0">
                <a:lnSpc>
                  <a:spcPct val="150000"/>
                </a:lnSpc>
              </a:pPr>
              <a:r>
                <a:rPr lang="en-GB" sz="2400" dirty="0">
                  <a:solidFill>
                    <a:schemeClr val="accent2"/>
                  </a:solidFill>
                  <a:latin typeface="Roboto"/>
                  <a:ea typeface="Roboto"/>
                  <a:cs typeface="Roboto"/>
                  <a:sym typeface="Roboto"/>
                  <a:hlinkClick r:id="rId7">
                    <a:extLst>
                      <a:ext uri="{A12FA001-AC4F-418D-AE19-62706E023703}">
                        <ahyp:hlinkClr xmlns:ahyp="http://schemas.microsoft.com/office/drawing/2018/hyperlinkcolor" val="tx"/>
                      </a:ext>
                    </a:extLst>
                  </a:hlinkClick>
                </a:rPr>
                <a:t>https://shimelsd.netlify.app</a:t>
              </a:r>
              <a:endParaRPr sz="2800" dirty="0">
                <a:solidFill>
                  <a:schemeClr val="accent2"/>
                </a:solidFill>
              </a:endParaRPr>
            </a:p>
          </p:txBody>
        </p:sp>
      </p:grpSp>
      <p:sp>
        <p:nvSpPr>
          <p:cNvPr id="7" name="Footer Placeholder 6">
            <a:extLst>
              <a:ext uri="{FF2B5EF4-FFF2-40B4-BE49-F238E27FC236}">
                <a16:creationId xmlns:a16="http://schemas.microsoft.com/office/drawing/2014/main" id="{7541B498-83BA-4A14-9F16-A66122C8D800}"/>
              </a:ext>
            </a:extLst>
          </p:cNvPr>
          <p:cNvSpPr>
            <a:spLocks noGrp="1"/>
          </p:cNvSpPr>
          <p:nvPr>
            <p:ph type="ftr" sz="quarter" idx="11"/>
          </p:nvPr>
        </p:nvSpPr>
        <p:spPr>
          <a:xfrm>
            <a:off x="3538081" y="7303331"/>
            <a:ext cx="6126480" cy="413808"/>
          </a:xfrm>
        </p:spPr>
        <p:txBody>
          <a:bodyPr/>
          <a:lstStyle/>
          <a:p>
            <a:pPr algn="ctr">
              <a:lnSpc>
                <a:spcPct val="150000"/>
              </a:lnSpc>
            </a:pPr>
            <a:r>
              <a:rPr lang="en-US">
                <a:solidFill>
                  <a:schemeClr val="bg1"/>
                </a:solidFill>
                <a:latin typeface="Times New Roman" panose="02020603050405020304" pitchFamily="18" charset="0"/>
                <a:cs typeface="Times New Roman" panose="02020603050405020304" pitchFamily="18" charset="0"/>
              </a:rPr>
              <a:t>APHI-FHEI 4</a:t>
            </a:r>
            <a:r>
              <a:rPr lang="en-US" baseline="30000">
                <a:solidFill>
                  <a:schemeClr val="bg1"/>
                </a:solidFill>
                <a:latin typeface="Times New Roman" panose="02020603050405020304" pitchFamily="18" charset="0"/>
                <a:cs typeface="Times New Roman" panose="02020603050405020304" pitchFamily="18" charset="0"/>
              </a:rPr>
              <a:t>th</a:t>
            </a:r>
            <a:r>
              <a:rPr lang="en-US">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1321811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txBox="1">
            <a:spLocks/>
          </p:cNvSpPr>
          <p:nvPr/>
        </p:nvSpPr>
        <p:spPr>
          <a:xfrm>
            <a:off x="1432179" y="2577365"/>
            <a:ext cx="9937242" cy="4112015"/>
          </a:xfrm>
          <a:prstGeom prst="rect">
            <a:avLst/>
          </a:prstGeom>
          <a:ln>
            <a:noFill/>
          </a:ln>
        </p:spPr>
        <p:txBody>
          <a:bodyPr vert="horz" lIns="86411" tIns="43205" rIns="86411" bIns="43205"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endParaRPr lang="en-US" sz="2268" dirty="0"/>
          </a:p>
        </p:txBody>
      </p:sp>
      <p:graphicFrame>
        <p:nvGraphicFramePr>
          <p:cNvPr id="2" name="Table 1"/>
          <p:cNvGraphicFramePr>
            <a:graphicFrameLocks noGrp="1"/>
          </p:cNvGraphicFramePr>
          <p:nvPr>
            <p:extLst/>
          </p:nvPr>
        </p:nvGraphicFramePr>
        <p:xfrm>
          <a:off x="787325" y="1418617"/>
          <a:ext cx="11092616" cy="5493659"/>
        </p:xfrm>
        <a:graphic>
          <a:graphicData uri="http://schemas.openxmlformats.org/drawingml/2006/table">
            <a:tbl>
              <a:tblPr firstRow="1" firstCol="1" bandRow="1">
                <a:tableStyleId>{5C22544A-7EE6-4342-B048-85BDC9FD1C3A}</a:tableStyleId>
              </a:tblPr>
              <a:tblGrid>
                <a:gridCol w="2006579">
                  <a:extLst>
                    <a:ext uri="{9D8B030D-6E8A-4147-A177-3AD203B41FA5}">
                      <a16:colId xmlns:a16="http://schemas.microsoft.com/office/drawing/2014/main" val="589516130"/>
                    </a:ext>
                  </a:extLst>
                </a:gridCol>
                <a:gridCol w="2084253">
                  <a:extLst>
                    <a:ext uri="{9D8B030D-6E8A-4147-A177-3AD203B41FA5}">
                      <a16:colId xmlns:a16="http://schemas.microsoft.com/office/drawing/2014/main" val="3420617934"/>
                    </a:ext>
                  </a:extLst>
                </a:gridCol>
                <a:gridCol w="3064740">
                  <a:extLst>
                    <a:ext uri="{9D8B030D-6E8A-4147-A177-3AD203B41FA5}">
                      <a16:colId xmlns:a16="http://schemas.microsoft.com/office/drawing/2014/main" val="3483534539"/>
                    </a:ext>
                  </a:extLst>
                </a:gridCol>
                <a:gridCol w="1663401">
                  <a:extLst>
                    <a:ext uri="{9D8B030D-6E8A-4147-A177-3AD203B41FA5}">
                      <a16:colId xmlns:a16="http://schemas.microsoft.com/office/drawing/2014/main" val="4048268225"/>
                    </a:ext>
                  </a:extLst>
                </a:gridCol>
                <a:gridCol w="2273643">
                  <a:extLst>
                    <a:ext uri="{9D8B030D-6E8A-4147-A177-3AD203B41FA5}">
                      <a16:colId xmlns:a16="http://schemas.microsoft.com/office/drawing/2014/main" val="1608895920"/>
                    </a:ext>
                  </a:extLst>
                </a:gridCol>
              </a:tblGrid>
              <a:tr h="743887">
                <a:tc>
                  <a:txBody>
                    <a:bodyPr/>
                    <a:lstStyle/>
                    <a:p>
                      <a:pPr marL="0" marR="0">
                        <a:lnSpc>
                          <a:spcPct val="150000"/>
                        </a:lnSpc>
                        <a:spcBef>
                          <a:spcPts val="0"/>
                        </a:spcBef>
                        <a:spcAft>
                          <a:spcPts val="0"/>
                        </a:spcAft>
                      </a:pPr>
                      <a:r>
                        <a:rPr lang="en-GB" sz="1400" dirty="0">
                          <a:effectLst/>
                        </a:rPr>
                        <a:t>Model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a:effectLst/>
                        </a:rPr>
                        <a:t>Model Hyper parameters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a:effectLst/>
                        </a:rPr>
                        <a:t>Hyper parameter space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a:effectLst/>
                        </a:rPr>
                        <a:t>Total combination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a:effectLst/>
                        </a:rPr>
                        <a:t>Best combination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extLst>
                  <a:ext uri="{0D108BD9-81ED-4DB2-BD59-A6C34878D82A}">
                    <a16:rowId xmlns:a16="http://schemas.microsoft.com/office/drawing/2014/main" val="1965195549"/>
                  </a:ext>
                </a:extLst>
              </a:tr>
              <a:tr h="943613">
                <a:tc>
                  <a:txBody>
                    <a:bodyPr/>
                    <a:lstStyle/>
                    <a:p>
                      <a:pPr marL="0" marR="0">
                        <a:lnSpc>
                          <a:spcPct val="150000"/>
                        </a:lnSpc>
                        <a:spcBef>
                          <a:spcPts val="0"/>
                        </a:spcBef>
                        <a:spcAft>
                          <a:spcPts val="0"/>
                        </a:spcAft>
                      </a:pPr>
                      <a:r>
                        <a:rPr lang="en-GB" sz="1400">
                          <a:effectLst/>
                        </a:rPr>
                        <a:t>ARIMA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a:effectLst/>
                        </a:rPr>
                        <a:t>p, d, 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a:effectLst/>
                        </a:rPr>
                        <a:t>p = [0,1,2,3,4]</a:t>
                      </a:r>
                      <a:endParaRPr lang="en-US" sz="1200" dirty="0">
                        <a:effectLst/>
                      </a:endParaRPr>
                    </a:p>
                    <a:p>
                      <a:pPr marL="0" marR="0">
                        <a:lnSpc>
                          <a:spcPct val="150000"/>
                        </a:lnSpc>
                        <a:spcBef>
                          <a:spcPts val="0"/>
                        </a:spcBef>
                        <a:spcAft>
                          <a:spcPts val="0"/>
                        </a:spcAft>
                      </a:pPr>
                      <a:r>
                        <a:rPr lang="en-GB" sz="1400" dirty="0">
                          <a:effectLst/>
                        </a:rPr>
                        <a:t>d = [0,1,2,3]</a:t>
                      </a:r>
                      <a:endParaRPr lang="en-US" sz="1200" dirty="0">
                        <a:effectLst/>
                      </a:endParaRPr>
                    </a:p>
                    <a:p>
                      <a:pPr marL="0" marR="0">
                        <a:lnSpc>
                          <a:spcPct val="150000"/>
                        </a:lnSpc>
                        <a:spcBef>
                          <a:spcPts val="0"/>
                        </a:spcBef>
                        <a:spcAft>
                          <a:spcPts val="0"/>
                        </a:spcAft>
                      </a:pPr>
                      <a:r>
                        <a:rPr lang="en-GB" sz="1400" dirty="0">
                          <a:effectLst/>
                        </a:rPr>
                        <a:t>q= [0,1,2,3]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a:effectLst/>
                        </a:rPr>
                        <a:t>80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a:effectLst/>
                        </a:rPr>
                        <a:t>p=2,d=1,q=2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extLst>
                  <a:ext uri="{0D108BD9-81ED-4DB2-BD59-A6C34878D82A}">
                    <a16:rowId xmlns:a16="http://schemas.microsoft.com/office/drawing/2014/main" val="2526741079"/>
                  </a:ext>
                </a:extLst>
              </a:tr>
              <a:tr h="660784">
                <a:tc>
                  <a:txBody>
                    <a:bodyPr/>
                    <a:lstStyle/>
                    <a:p>
                      <a:pPr marL="0" marR="0">
                        <a:lnSpc>
                          <a:spcPct val="150000"/>
                        </a:lnSpc>
                        <a:spcBef>
                          <a:spcPts val="0"/>
                        </a:spcBef>
                        <a:spcAft>
                          <a:spcPts val="0"/>
                        </a:spcAft>
                      </a:pPr>
                      <a:r>
                        <a:rPr lang="en-GB" sz="1400">
                          <a:effectLst/>
                        </a:rPr>
                        <a:t>Double Exponential Smoothing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a:effectLst/>
                        </a:rPr>
                        <a:t>trend, damped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a:effectLst/>
                        </a:rPr>
                        <a:t>trend=[‘add’, ‘</a:t>
                      </a:r>
                      <a:r>
                        <a:rPr lang="en-GB" sz="1400" dirty="0" err="1">
                          <a:effectLst/>
                        </a:rPr>
                        <a:t>mul</a:t>
                      </a:r>
                      <a:r>
                        <a:rPr lang="en-GB" sz="1400" dirty="0">
                          <a:effectLst/>
                        </a:rPr>
                        <a:t>’]</a:t>
                      </a:r>
                      <a:endParaRPr lang="en-US" sz="1200" dirty="0">
                        <a:effectLst/>
                      </a:endParaRPr>
                    </a:p>
                    <a:p>
                      <a:pPr marL="0" marR="0">
                        <a:lnSpc>
                          <a:spcPct val="150000"/>
                        </a:lnSpc>
                        <a:spcBef>
                          <a:spcPts val="0"/>
                        </a:spcBef>
                        <a:spcAft>
                          <a:spcPts val="0"/>
                        </a:spcAft>
                      </a:pPr>
                      <a:r>
                        <a:rPr lang="en-GB" sz="1400" dirty="0">
                          <a:effectLst/>
                        </a:rPr>
                        <a:t>damped = [True, False]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a:effectLst/>
                        </a:rPr>
                        <a:t>trend= 'add'</a:t>
                      </a:r>
                      <a:endParaRPr lang="en-US" sz="1200" dirty="0">
                        <a:effectLst/>
                      </a:endParaRPr>
                    </a:p>
                    <a:p>
                      <a:pPr marL="0" marR="0">
                        <a:lnSpc>
                          <a:spcPct val="150000"/>
                        </a:lnSpc>
                        <a:spcBef>
                          <a:spcPts val="0"/>
                        </a:spcBef>
                        <a:spcAft>
                          <a:spcPts val="0"/>
                        </a:spcAft>
                      </a:pPr>
                      <a:r>
                        <a:rPr lang="en-GB" sz="1400" dirty="0">
                          <a:effectLst/>
                        </a:rPr>
                        <a:t>damped= True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extLst>
                  <a:ext uri="{0D108BD9-81ED-4DB2-BD59-A6C34878D82A}">
                    <a16:rowId xmlns:a16="http://schemas.microsoft.com/office/drawing/2014/main" val="3095872048"/>
                  </a:ext>
                </a:extLst>
              </a:tr>
              <a:tr h="1258150">
                <a:tc>
                  <a:txBody>
                    <a:bodyPr/>
                    <a:lstStyle/>
                    <a:p>
                      <a:pPr marL="0" marR="0">
                        <a:lnSpc>
                          <a:spcPct val="150000"/>
                        </a:lnSpc>
                        <a:spcBef>
                          <a:spcPts val="0"/>
                        </a:spcBef>
                        <a:spcAft>
                          <a:spcPts val="0"/>
                        </a:spcAft>
                      </a:pPr>
                      <a:r>
                        <a:rPr lang="en-GB" sz="1400">
                          <a:effectLst/>
                        </a:rPr>
                        <a:t>MLP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err="1">
                          <a:effectLst/>
                        </a:rPr>
                        <a:t>n_input</a:t>
                      </a:r>
                      <a:r>
                        <a:rPr lang="en-GB" sz="1400" dirty="0">
                          <a:effectLst/>
                        </a:rPr>
                        <a:t>, </a:t>
                      </a:r>
                      <a:r>
                        <a:rPr lang="en-GB" sz="1400" dirty="0" err="1">
                          <a:effectLst/>
                        </a:rPr>
                        <a:t>n_nodes</a:t>
                      </a:r>
                      <a:r>
                        <a:rPr lang="en-GB" sz="1400" dirty="0">
                          <a:effectLst/>
                        </a:rPr>
                        <a:t>, </a:t>
                      </a:r>
                      <a:r>
                        <a:rPr lang="en-GB" sz="1400" dirty="0" err="1">
                          <a:effectLst/>
                        </a:rPr>
                        <a:t>n_batch</a:t>
                      </a:r>
                      <a:r>
                        <a:rPr lang="en-GB" sz="1400" dirty="0">
                          <a:effectLst/>
                        </a:rPr>
                        <a:t>, </a:t>
                      </a:r>
                      <a:r>
                        <a:rPr lang="en-GB" sz="1400" dirty="0" err="1">
                          <a:effectLst/>
                        </a:rPr>
                        <a:t>n_diff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err="1">
                          <a:effectLst/>
                        </a:rPr>
                        <a:t>n_input</a:t>
                      </a:r>
                      <a:r>
                        <a:rPr lang="en-GB" sz="1400" dirty="0">
                          <a:effectLst/>
                        </a:rPr>
                        <a:t> = [2,3,4,5]</a:t>
                      </a:r>
                      <a:endParaRPr lang="en-US" sz="1200" dirty="0">
                        <a:effectLst/>
                      </a:endParaRPr>
                    </a:p>
                    <a:p>
                      <a:pPr marL="0" marR="0">
                        <a:lnSpc>
                          <a:spcPct val="150000"/>
                        </a:lnSpc>
                        <a:spcBef>
                          <a:spcPts val="0"/>
                        </a:spcBef>
                        <a:spcAft>
                          <a:spcPts val="0"/>
                        </a:spcAft>
                      </a:pPr>
                      <a:r>
                        <a:rPr lang="en-GB" sz="1400" dirty="0" err="1">
                          <a:effectLst/>
                        </a:rPr>
                        <a:t>n_nodes</a:t>
                      </a:r>
                      <a:r>
                        <a:rPr lang="en-GB" sz="1400" dirty="0">
                          <a:effectLst/>
                        </a:rPr>
                        <a:t> = [100, 150]</a:t>
                      </a:r>
                      <a:endParaRPr lang="en-US" sz="1200" dirty="0">
                        <a:effectLst/>
                      </a:endParaRPr>
                    </a:p>
                    <a:p>
                      <a:pPr marL="0" marR="0">
                        <a:lnSpc>
                          <a:spcPct val="150000"/>
                        </a:lnSpc>
                        <a:spcBef>
                          <a:spcPts val="0"/>
                        </a:spcBef>
                        <a:spcAft>
                          <a:spcPts val="0"/>
                        </a:spcAft>
                      </a:pPr>
                      <a:r>
                        <a:rPr lang="en-GB" sz="1400" dirty="0" err="1">
                          <a:effectLst/>
                        </a:rPr>
                        <a:t>n_batch</a:t>
                      </a:r>
                      <a:r>
                        <a:rPr lang="en-GB" sz="1400" dirty="0">
                          <a:effectLst/>
                        </a:rPr>
                        <a:t> = [1, 150]</a:t>
                      </a:r>
                      <a:endParaRPr lang="en-US" sz="1200" dirty="0">
                        <a:effectLst/>
                      </a:endParaRPr>
                    </a:p>
                    <a:p>
                      <a:pPr marL="0" marR="0">
                        <a:lnSpc>
                          <a:spcPct val="150000"/>
                        </a:lnSpc>
                        <a:spcBef>
                          <a:spcPts val="0"/>
                        </a:spcBef>
                        <a:spcAft>
                          <a:spcPts val="0"/>
                        </a:spcAft>
                      </a:pPr>
                      <a:r>
                        <a:rPr lang="en-GB" sz="1400" dirty="0" err="1">
                          <a:effectLst/>
                        </a:rPr>
                        <a:t>n_diff</a:t>
                      </a:r>
                      <a:r>
                        <a:rPr lang="en-GB" sz="1400" dirty="0">
                          <a:effectLst/>
                        </a:rPr>
                        <a:t> = [0,1, 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a:effectLst/>
                        </a:rPr>
                        <a:t>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a:effectLst/>
                        </a:rPr>
                        <a:t>n_input = 4, n_nodes =100, n_batch=1, n_diff =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extLst>
                  <a:ext uri="{0D108BD9-81ED-4DB2-BD59-A6C34878D82A}">
                    <a16:rowId xmlns:a16="http://schemas.microsoft.com/office/drawing/2014/main" val="3398937477"/>
                  </a:ext>
                </a:extLst>
              </a:tr>
              <a:tr h="1258150">
                <a:tc>
                  <a:txBody>
                    <a:bodyPr/>
                    <a:lstStyle/>
                    <a:p>
                      <a:pPr marL="0" marR="0">
                        <a:lnSpc>
                          <a:spcPct val="150000"/>
                        </a:lnSpc>
                        <a:spcBef>
                          <a:spcPts val="0"/>
                        </a:spcBef>
                        <a:spcAft>
                          <a:spcPts val="0"/>
                        </a:spcAft>
                      </a:pPr>
                      <a:r>
                        <a:rPr lang="en-GB" sz="1400">
                          <a:effectLst/>
                        </a:rPr>
                        <a:t>LSTM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err="1">
                          <a:effectLst/>
                        </a:rPr>
                        <a:t>n_input</a:t>
                      </a:r>
                      <a:r>
                        <a:rPr lang="en-GB" sz="1400" dirty="0">
                          <a:effectLst/>
                        </a:rPr>
                        <a:t>, </a:t>
                      </a:r>
                      <a:r>
                        <a:rPr lang="en-GB" sz="1400" dirty="0" err="1">
                          <a:effectLst/>
                        </a:rPr>
                        <a:t>n_nodes</a:t>
                      </a:r>
                      <a:r>
                        <a:rPr lang="en-GB" sz="1400" dirty="0">
                          <a:effectLst/>
                        </a:rPr>
                        <a:t>, </a:t>
                      </a:r>
                      <a:r>
                        <a:rPr lang="en-GB" sz="1400" dirty="0" err="1">
                          <a:effectLst/>
                        </a:rPr>
                        <a:t>n_batch</a:t>
                      </a:r>
                      <a:r>
                        <a:rPr lang="en-GB" sz="1400" dirty="0">
                          <a:effectLst/>
                        </a:rPr>
                        <a:t>, </a:t>
                      </a:r>
                      <a:r>
                        <a:rPr lang="en-GB" sz="1400" dirty="0" err="1">
                          <a:effectLst/>
                        </a:rPr>
                        <a:t>n_diff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err="1">
                          <a:effectLst/>
                        </a:rPr>
                        <a:t>n_input</a:t>
                      </a:r>
                      <a:r>
                        <a:rPr lang="en-GB" sz="1400" dirty="0">
                          <a:effectLst/>
                        </a:rPr>
                        <a:t> = [2,3,4,5]</a:t>
                      </a:r>
                      <a:endParaRPr lang="en-US" sz="1200" dirty="0">
                        <a:effectLst/>
                      </a:endParaRPr>
                    </a:p>
                    <a:p>
                      <a:pPr marL="0" marR="0">
                        <a:lnSpc>
                          <a:spcPct val="150000"/>
                        </a:lnSpc>
                        <a:spcBef>
                          <a:spcPts val="0"/>
                        </a:spcBef>
                        <a:spcAft>
                          <a:spcPts val="0"/>
                        </a:spcAft>
                      </a:pPr>
                      <a:r>
                        <a:rPr lang="en-GB" sz="1400" dirty="0" err="1">
                          <a:effectLst/>
                        </a:rPr>
                        <a:t>n_nodes</a:t>
                      </a:r>
                      <a:r>
                        <a:rPr lang="en-GB" sz="1400" dirty="0">
                          <a:effectLst/>
                        </a:rPr>
                        <a:t> = [100, 150]</a:t>
                      </a:r>
                      <a:endParaRPr lang="en-US" sz="1200" dirty="0">
                        <a:effectLst/>
                      </a:endParaRPr>
                    </a:p>
                    <a:p>
                      <a:pPr marL="0" marR="0">
                        <a:lnSpc>
                          <a:spcPct val="150000"/>
                        </a:lnSpc>
                        <a:spcBef>
                          <a:spcPts val="0"/>
                        </a:spcBef>
                        <a:spcAft>
                          <a:spcPts val="0"/>
                        </a:spcAft>
                      </a:pPr>
                      <a:r>
                        <a:rPr lang="en-GB" sz="1400" dirty="0" err="1">
                          <a:effectLst/>
                        </a:rPr>
                        <a:t>n_batch</a:t>
                      </a:r>
                      <a:r>
                        <a:rPr lang="en-GB" sz="1400" dirty="0">
                          <a:effectLst/>
                        </a:rPr>
                        <a:t> = [1, 150]</a:t>
                      </a:r>
                      <a:endParaRPr lang="en-US" sz="1200" dirty="0">
                        <a:effectLst/>
                      </a:endParaRPr>
                    </a:p>
                    <a:p>
                      <a:pPr marL="0" marR="0">
                        <a:lnSpc>
                          <a:spcPct val="150000"/>
                        </a:lnSpc>
                        <a:spcBef>
                          <a:spcPts val="0"/>
                        </a:spcBef>
                        <a:spcAft>
                          <a:spcPts val="0"/>
                        </a:spcAft>
                      </a:pPr>
                      <a:r>
                        <a:rPr lang="en-GB" sz="1400" dirty="0" err="1">
                          <a:effectLst/>
                        </a:rPr>
                        <a:t>n_diff</a:t>
                      </a:r>
                      <a:r>
                        <a:rPr lang="en-GB" sz="1400" dirty="0">
                          <a:effectLst/>
                        </a:rPr>
                        <a:t> = [0,1, 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a:effectLst/>
                        </a:rPr>
                        <a:t>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a:effectLst/>
                        </a:rPr>
                        <a:t>n_input = 4, n_nodes =100, n_batch=1,</a:t>
                      </a:r>
                      <a:endParaRPr lang="en-US" sz="1200">
                        <a:effectLst/>
                      </a:endParaRPr>
                    </a:p>
                    <a:p>
                      <a:pPr marL="0" marR="0">
                        <a:lnSpc>
                          <a:spcPct val="150000"/>
                        </a:lnSpc>
                        <a:spcBef>
                          <a:spcPts val="0"/>
                        </a:spcBef>
                        <a:spcAft>
                          <a:spcPts val="0"/>
                        </a:spcAft>
                      </a:pPr>
                      <a:r>
                        <a:rPr lang="en-GB" sz="1400">
                          <a:effectLst/>
                        </a:rPr>
                        <a:t>n_diff =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extLst>
                  <a:ext uri="{0D108BD9-81ED-4DB2-BD59-A6C34878D82A}">
                    <a16:rowId xmlns:a16="http://schemas.microsoft.com/office/drawing/2014/main" val="93671755"/>
                  </a:ext>
                </a:extLst>
              </a:tr>
              <a:tr h="629075">
                <a:tc>
                  <a:txBody>
                    <a:bodyPr/>
                    <a:lstStyle/>
                    <a:p>
                      <a:pPr marL="0" marR="0">
                        <a:lnSpc>
                          <a:spcPct val="150000"/>
                        </a:lnSpc>
                        <a:spcBef>
                          <a:spcPts val="0"/>
                        </a:spcBef>
                        <a:spcAft>
                          <a:spcPts val="0"/>
                        </a:spcAft>
                      </a:pPr>
                      <a:r>
                        <a:rPr lang="en-GB" sz="1400">
                          <a:effectLst/>
                        </a:rPr>
                        <a:t>CNN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err="1">
                          <a:effectLst/>
                        </a:rPr>
                        <a:t>n_input</a:t>
                      </a:r>
                      <a:r>
                        <a:rPr lang="en-GB" sz="1400" dirty="0">
                          <a:effectLst/>
                        </a:rPr>
                        <a:t>,  </a:t>
                      </a:r>
                      <a:r>
                        <a:rPr lang="en-GB" sz="1400" dirty="0" err="1">
                          <a:effectLst/>
                        </a:rPr>
                        <a:t>n_diff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err="1">
                          <a:effectLst/>
                        </a:rPr>
                        <a:t>n_input</a:t>
                      </a:r>
                      <a:r>
                        <a:rPr lang="en-GB" sz="1400" dirty="0">
                          <a:effectLst/>
                        </a:rPr>
                        <a:t> = [2,3,4,5]</a:t>
                      </a:r>
                      <a:endParaRPr lang="en-US" sz="1200" dirty="0">
                        <a:effectLst/>
                      </a:endParaRPr>
                    </a:p>
                    <a:p>
                      <a:pPr marL="0" marR="0">
                        <a:lnSpc>
                          <a:spcPct val="150000"/>
                        </a:lnSpc>
                        <a:spcBef>
                          <a:spcPts val="0"/>
                        </a:spcBef>
                        <a:spcAft>
                          <a:spcPts val="0"/>
                        </a:spcAft>
                      </a:pPr>
                      <a:r>
                        <a:rPr lang="en-GB" sz="1400" dirty="0" err="1">
                          <a:effectLst/>
                        </a:rPr>
                        <a:t>n_diff</a:t>
                      </a:r>
                      <a:r>
                        <a:rPr lang="en-GB" sz="1400" dirty="0">
                          <a:effectLst/>
                        </a:rPr>
                        <a:t> = [0,1, 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a:effectLst/>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tc>
                  <a:txBody>
                    <a:bodyPr/>
                    <a:lstStyle/>
                    <a:p>
                      <a:pPr marL="0" marR="0">
                        <a:lnSpc>
                          <a:spcPct val="150000"/>
                        </a:lnSpc>
                        <a:spcBef>
                          <a:spcPts val="0"/>
                        </a:spcBef>
                        <a:spcAft>
                          <a:spcPts val="0"/>
                        </a:spcAft>
                      </a:pPr>
                      <a:r>
                        <a:rPr lang="en-GB" sz="1400" dirty="0" err="1">
                          <a:effectLst/>
                        </a:rPr>
                        <a:t>n_input</a:t>
                      </a:r>
                      <a:r>
                        <a:rPr lang="en-GB" sz="1400" dirty="0">
                          <a:effectLst/>
                        </a:rPr>
                        <a:t> = 4,</a:t>
                      </a:r>
                      <a:endParaRPr lang="en-US" sz="1200" dirty="0">
                        <a:effectLst/>
                      </a:endParaRPr>
                    </a:p>
                    <a:p>
                      <a:pPr marL="0" marR="0">
                        <a:lnSpc>
                          <a:spcPct val="150000"/>
                        </a:lnSpc>
                        <a:spcBef>
                          <a:spcPts val="0"/>
                        </a:spcBef>
                        <a:spcAft>
                          <a:spcPts val="0"/>
                        </a:spcAft>
                      </a:pPr>
                      <a:r>
                        <a:rPr lang="en-GB" sz="1400" dirty="0" err="1">
                          <a:effectLst/>
                        </a:rPr>
                        <a:t>n_diff</a:t>
                      </a:r>
                      <a:r>
                        <a:rPr lang="en-GB" sz="1400" dirty="0">
                          <a:effectLst/>
                        </a:rPr>
                        <a:t> =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05" marR="54105" marT="0" marB="0"/>
                </a:tc>
                <a:extLst>
                  <a:ext uri="{0D108BD9-81ED-4DB2-BD59-A6C34878D82A}">
                    <a16:rowId xmlns:a16="http://schemas.microsoft.com/office/drawing/2014/main" val="3716337236"/>
                  </a:ext>
                </a:extLst>
              </a:tr>
            </a:tbl>
          </a:graphicData>
        </a:graphic>
      </p:graphicFrame>
      <p:sp>
        <p:nvSpPr>
          <p:cNvPr id="6" name="Title 1"/>
          <p:cNvSpPr txBox="1">
            <a:spLocks/>
          </p:cNvSpPr>
          <p:nvPr/>
        </p:nvSpPr>
        <p:spPr>
          <a:xfrm>
            <a:off x="1147807" y="149178"/>
            <a:ext cx="9762648" cy="599449"/>
          </a:xfrm>
          <a:prstGeom prst="rect">
            <a:avLst/>
          </a:prstGeom>
          <a:ln>
            <a:noFill/>
          </a:ln>
        </p:spPr>
        <p:txBody>
          <a:bodyPr vert="horz" lIns="86411" tIns="43205" rIns="86411" bIns="43205"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rPr>
              <a:t>Annex I : Results of model hyperparameter tuning.</a:t>
            </a:r>
          </a:p>
        </p:txBody>
      </p:sp>
      <p:sp>
        <p:nvSpPr>
          <p:cNvPr id="7" name="Footer Placeholder 6">
            <a:extLst>
              <a:ext uri="{FF2B5EF4-FFF2-40B4-BE49-F238E27FC236}">
                <a16:creationId xmlns:a16="http://schemas.microsoft.com/office/drawing/2014/main" id="{1D58A05B-C2F8-45E3-B983-7CD467570450}"/>
              </a:ext>
            </a:extLst>
          </p:cNvPr>
          <p:cNvSpPr>
            <a:spLocks noGrp="1"/>
          </p:cNvSpPr>
          <p:nvPr>
            <p:ph type="ftr" sz="quarter" idx="11"/>
          </p:nvPr>
        </p:nvSpPr>
        <p:spPr>
          <a:xfrm>
            <a:off x="3538081" y="7303331"/>
            <a:ext cx="6126480" cy="413808"/>
          </a:xfr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46096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txBox="1">
            <a:spLocks/>
          </p:cNvSpPr>
          <p:nvPr/>
        </p:nvSpPr>
        <p:spPr>
          <a:xfrm>
            <a:off x="1612738" y="2577364"/>
            <a:ext cx="9937242" cy="4112015"/>
          </a:xfrm>
          <a:prstGeom prst="rect">
            <a:avLst/>
          </a:prstGeom>
          <a:ln>
            <a:noFill/>
          </a:ln>
        </p:spPr>
        <p:txBody>
          <a:bodyPr vert="horz" lIns="86411" tIns="43205" rIns="86411" bIns="43205"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endParaRPr lang="en-US" sz="2268" dirty="0"/>
          </a:p>
        </p:txBody>
      </p:sp>
      <p:sp>
        <p:nvSpPr>
          <p:cNvPr id="6" name="Title 1"/>
          <p:cNvSpPr txBox="1">
            <a:spLocks/>
          </p:cNvSpPr>
          <p:nvPr/>
        </p:nvSpPr>
        <p:spPr>
          <a:xfrm>
            <a:off x="1691606" y="107078"/>
            <a:ext cx="8081130" cy="810982"/>
          </a:xfrm>
          <a:prstGeom prst="rect">
            <a:avLst/>
          </a:prstGeom>
          <a:ln>
            <a:noFill/>
          </a:ln>
        </p:spPr>
        <p:txBody>
          <a:bodyPr vert="horz" lIns="86411" tIns="43205" rIns="86411" bIns="43205"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rPr>
              <a:t>Annex II : feed-forward validation</a:t>
            </a:r>
            <a:r>
              <a:rPr lang="en-US" sz="3200" b="1" dirty="0">
                <a:solidFill>
                  <a:schemeClr val="bg1"/>
                </a:solidFill>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15" y="1410779"/>
            <a:ext cx="10545061" cy="4950842"/>
          </a:xfrm>
          <a:prstGeom prst="rect">
            <a:avLst/>
          </a:prstGeom>
        </p:spPr>
      </p:pic>
      <p:sp>
        <p:nvSpPr>
          <p:cNvPr id="5" name="Rectangle 4"/>
          <p:cNvSpPr/>
          <p:nvPr/>
        </p:nvSpPr>
        <p:spPr>
          <a:xfrm>
            <a:off x="2243624" y="6383987"/>
            <a:ext cx="7450244" cy="296556"/>
          </a:xfrm>
          <a:prstGeom prst="rect">
            <a:avLst/>
          </a:prstGeom>
        </p:spPr>
        <p:txBody>
          <a:bodyPr wrap="square">
            <a:spAutoFit/>
          </a:bodyPr>
          <a:lstStyle/>
          <a:p>
            <a:r>
              <a:rPr lang="en-US" sz="1327" dirty="0"/>
              <a:t>Source: Hyndman, R.J., &amp; </a:t>
            </a:r>
            <a:r>
              <a:rPr lang="en-US" sz="1327" dirty="0" err="1"/>
              <a:t>Athanasopoulos</a:t>
            </a:r>
            <a:r>
              <a:rPr lang="en-US" sz="1327" dirty="0"/>
              <a:t>, G. (2021) </a:t>
            </a:r>
            <a:r>
              <a:rPr lang="en-US" sz="1327" i="1" dirty="0"/>
              <a:t>Forecasting: principles and practice</a:t>
            </a:r>
            <a:r>
              <a:rPr lang="en-US" sz="1327" dirty="0"/>
              <a:t>, 3rd edition</a:t>
            </a:r>
          </a:p>
        </p:txBody>
      </p:sp>
      <p:sp>
        <p:nvSpPr>
          <p:cNvPr id="8" name="Footer Placeholder 7">
            <a:extLst>
              <a:ext uri="{FF2B5EF4-FFF2-40B4-BE49-F238E27FC236}">
                <a16:creationId xmlns:a16="http://schemas.microsoft.com/office/drawing/2014/main" id="{FFDBA915-3284-459A-B810-36EBC130C654}"/>
              </a:ext>
            </a:extLst>
          </p:cNvPr>
          <p:cNvSpPr>
            <a:spLocks noGrp="1"/>
          </p:cNvSpPr>
          <p:nvPr>
            <p:ph type="ftr" sz="quarter" idx="11"/>
          </p:nvPr>
        </p:nvSpPr>
        <p:spPr>
          <a:xfrm>
            <a:off x="3538081" y="7303331"/>
            <a:ext cx="6126480" cy="413808"/>
          </a:xfr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171178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2900" y="1380392"/>
            <a:ext cx="12318023" cy="5561933"/>
          </a:xfrm>
          <a:prstGeom prst="rect">
            <a:avLst/>
          </a:prstGeom>
        </p:spPr>
        <p:txBody>
          <a:bodyPr vert="horz" lIns="86411" tIns="43205" rIns="86411" bIns="43205"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Neonatal mortality serves as a significant indicator of healthcare system responsiveness</a:t>
            </a:r>
          </a:p>
          <a:p>
            <a:pPr marL="324041" indent="-324041" algn="l">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 In Ethiopia, a lower decline, </a:t>
            </a:r>
            <a:r>
              <a:rPr lang="en-US" sz="2800" dirty="0">
                <a:solidFill>
                  <a:srgbClr val="FF0000"/>
                </a:solidFill>
                <a:latin typeface="Times New Roman" panose="02020603050405020304" pitchFamily="18" charset="0"/>
                <a:cs typeface="Times New Roman" panose="02020603050405020304" pitchFamily="18" charset="0"/>
              </a:rPr>
              <a:t>41%</a:t>
            </a:r>
            <a:r>
              <a:rPr lang="en-US" sz="2800" dirty="0">
                <a:latin typeface="Times New Roman" panose="02020603050405020304" pitchFamily="18" charset="0"/>
                <a:cs typeface="Times New Roman" panose="02020603050405020304" pitchFamily="18" charset="0"/>
              </a:rPr>
              <a:t>, was observed in neonatal mortality </a:t>
            </a:r>
          </a:p>
          <a:p>
            <a:pPr marL="324041" indent="-324041" algn="l">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compared to the </a:t>
            </a:r>
            <a:r>
              <a:rPr lang="en-US" sz="2800" dirty="0">
                <a:solidFill>
                  <a:srgbClr val="FF0000"/>
                </a:solidFill>
                <a:latin typeface="Times New Roman" panose="02020603050405020304" pitchFamily="18" charset="0"/>
                <a:cs typeface="Times New Roman" panose="02020603050405020304" pitchFamily="18" charset="0"/>
              </a:rPr>
              <a:t>60%</a:t>
            </a:r>
            <a:r>
              <a:rPr lang="en-US" sz="2800" dirty="0">
                <a:latin typeface="Times New Roman" panose="02020603050405020304" pitchFamily="18" charset="0"/>
                <a:cs typeface="Times New Roman" panose="02020603050405020304" pitchFamily="18" charset="0"/>
              </a:rPr>
              <a:t> reduction in under-five mortality </a:t>
            </a:r>
          </a:p>
          <a:p>
            <a:pPr marL="324041" indent="-324041" algn="l">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and </a:t>
            </a:r>
            <a:r>
              <a:rPr lang="en-US" sz="2800" dirty="0">
                <a:solidFill>
                  <a:srgbClr val="FF0000"/>
                </a:solidFill>
                <a:latin typeface="Times New Roman" panose="02020603050405020304" pitchFamily="18" charset="0"/>
                <a:cs typeface="Times New Roman" panose="02020603050405020304" pitchFamily="18" charset="0"/>
              </a:rPr>
              <a:t>50%</a:t>
            </a:r>
            <a:r>
              <a:rPr lang="en-US" sz="2800" dirty="0">
                <a:latin typeface="Times New Roman" panose="02020603050405020304" pitchFamily="18" charset="0"/>
                <a:cs typeface="Times New Roman" panose="02020603050405020304" pitchFamily="18" charset="0"/>
              </a:rPr>
              <a:t> reduction in infant mortality between 2000 and 2016 (</a:t>
            </a:r>
            <a:r>
              <a:rPr lang="en-US" sz="2800" dirty="0">
                <a:solidFill>
                  <a:srgbClr val="7030A0"/>
                </a:solidFill>
                <a:latin typeface="Times New Roman" panose="02020603050405020304" pitchFamily="18" charset="0"/>
                <a:cs typeface="Times New Roman" panose="02020603050405020304" pitchFamily="18" charset="0"/>
              </a:rPr>
              <a:t>Central Statistical Agency (CSA) [Ethiopia] and ICF, 2016</a:t>
            </a:r>
            <a:r>
              <a:rPr lang="en-US" sz="2800" dirty="0">
                <a:latin typeface="Times New Roman" panose="02020603050405020304" pitchFamily="18" charset="0"/>
                <a:cs typeface="Times New Roman" panose="02020603050405020304" pitchFamily="18" charset="0"/>
              </a:rPr>
              <a:t>).</a:t>
            </a:r>
          </a:p>
          <a:p>
            <a:pPr marL="324041" indent="-324041" algn="l">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Ethiopia aims to reduce neonatal mortality to </a:t>
            </a:r>
            <a:r>
              <a:rPr lang="en-US" sz="2800" b="1" dirty="0">
                <a:solidFill>
                  <a:srgbClr val="00B050"/>
                </a:solidFill>
                <a:latin typeface="Times New Roman" panose="02020603050405020304" pitchFamily="18" charset="0"/>
                <a:cs typeface="Times New Roman" panose="02020603050405020304" pitchFamily="18" charset="0"/>
              </a:rPr>
              <a:t>21 per 1,000 live births </a:t>
            </a:r>
            <a:r>
              <a:rPr lang="en-US" sz="2800" dirty="0">
                <a:latin typeface="Times New Roman" panose="02020603050405020304" pitchFamily="18" charset="0"/>
                <a:cs typeface="Times New Roman" panose="02020603050405020304" pitchFamily="18" charset="0"/>
              </a:rPr>
              <a:t>by 2025(HSTP-II) and </a:t>
            </a:r>
          </a:p>
          <a:p>
            <a:pPr marL="324041" indent="-324041" algn="l">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a:t>
            </a:r>
            <a:r>
              <a:rPr lang="en-US" sz="2800" b="1" dirty="0">
                <a:solidFill>
                  <a:srgbClr val="00B050"/>
                </a:solidFill>
                <a:latin typeface="Times New Roman" panose="02020603050405020304" pitchFamily="18" charset="0"/>
                <a:cs typeface="Times New Roman" panose="02020603050405020304" pitchFamily="18" charset="0"/>
              </a:rPr>
              <a:t>12 or fewer per 1,000 live births</a:t>
            </a:r>
            <a:r>
              <a:rPr lang="en-US" sz="2800" dirty="0">
                <a:latin typeface="Times New Roman" panose="02020603050405020304" pitchFamily="18" charset="0"/>
                <a:cs typeface="Times New Roman" panose="02020603050405020304" pitchFamily="18" charset="0"/>
              </a:rPr>
              <a:t> by 2030(SDG goal).</a:t>
            </a:r>
          </a:p>
          <a:p>
            <a:pPr marL="324041" indent="-324041" algn="l">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This study aims to analyze whether Ethiopia is on track to meet its national and international targets by forecasting neonatal mortality rate. </a:t>
            </a:r>
          </a:p>
        </p:txBody>
      </p:sp>
      <p:sp>
        <p:nvSpPr>
          <p:cNvPr id="5" name="Title 1"/>
          <p:cNvSpPr txBox="1">
            <a:spLocks/>
          </p:cNvSpPr>
          <p:nvPr/>
        </p:nvSpPr>
        <p:spPr>
          <a:xfrm>
            <a:off x="1244853" y="162465"/>
            <a:ext cx="9937242" cy="864556"/>
          </a:xfrm>
          <a:prstGeom prst="rect">
            <a:avLst/>
          </a:prstGeom>
        </p:spPr>
        <p:txBody>
          <a:bodyPr vert="horz" lIns="86411" tIns="43205" rIns="86411" bIns="43205"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70" b="1" dirty="0">
                <a:solidFill>
                  <a:schemeClr val="bg1"/>
                </a:solidFill>
              </a:rPr>
              <a:t>Background</a:t>
            </a:r>
          </a:p>
        </p:txBody>
      </p:sp>
      <p:sp>
        <p:nvSpPr>
          <p:cNvPr id="10" name="Footer Placeholder 9">
            <a:extLst>
              <a:ext uri="{FF2B5EF4-FFF2-40B4-BE49-F238E27FC236}">
                <a16:creationId xmlns:a16="http://schemas.microsoft.com/office/drawing/2014/main" id="{EFB95316-4132-45B9-9124-63C930FE2F04}"/>
              </a:ext>
            </a:extLst>
          </p:cNvPr>
          <p:cNvSpPr>
            <a:spLocks noGrp="1"/>
          </p:cNvSpPr>
          <p:nvPr>
            <p:ph type="ftr" sz="quarter" idx="11"/>
          </p:nvPr>
        </p:nvSpPr>
        <p:spPr>
          <a:xfrm>
            <a:off x="3538081" y="7303331"/>
            <a:ext cx="6126480" cy="413808"/>
          </a:xfr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248908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74785" y="1406770"/>
            <a:ext cx="12186137" cy="5864468"/>
          </a:xfrm>
          <a:prstGeom prst="rect">
            <a:avLst/>
          </a:prstGeom>
          <a:ln>
            <a:noFill/>
          </a:ln>
        </p:spPr>
        <p:txBody>
          <a:bodyPr vert="horz" lIns="86411" tIns="43205" rIns="86411" bIns="43205"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r>
              <a:rPr lang="en-US" sz="3200" dirty="0"/>
              <a:t>The data sourced from the World Bank databank (</a:t>
            </a:r>
            <a:r>
              <a:rPr lang="en-US" sz="3200" dirty="0">
                <a:solidFill>
                  <a:srgbClr val="FF0000"/>
                </a:solidFill>
              </a:rPr>
              <a:t>databank.worldbank.org</a:t>
            </a:r>
            <a:r>
              <a:rPr lang="en-US" sz="3200" dirty="0"/>
              <a:t>), providing annual neonatal mortality rates for Ethiopia from 1990 to 2020</a:t>
            </a:r>
          </a:p>
          <a:p>
            <a:pPr marL="324041" indent="-324041" algn="l">
              <a:buFont typeface="Wingdings" panose="05000000000000000000" pitchFamily="2" charset="2"/>
              <a:buChar char="§"/>
            </a:pPr>
            <a:r>
              <a:rPr lang="en-US" sz="3200" dirty="0"/>
              <a:t>from classical time-series models (</a:t>
            </a:r>
            <a:r>
              <a:rPr lang="en-US" sz="3200" i="1" dirty="0">
                <a:solidFill>
                  <a:srgbClr val="00B050"/>
                </a:solidFill>
              </a:rPr>
              <a:t>python </a:t>
            </a:r>
            <a:r>
              <a:rPr lang="en-US" sz="3200" i="1" dirty="0" err="1">
                <a:solidFill>
                  <a:srgbClr val="00B050"/>
                </a:solidFill>
              </a:rPr>
              <a:t>statsmodels</a:t>
            </a:r>
            <a:r>
              <a:rPr lang="en-US" sz="3200" i="1" dirty="0">
                <a:solidFill>
                  <a:srgbClr val="00B050"/>
                </a:solidFill>
              </a:rPr>
              <a:t> package</a:t>
            </a:r>
            <a:r>
              <a:rPr lang="en-US" sz="3200" dirty="0"/>
              <a:t>)</a:t>
            </a:r>
          </a:p>
          <a:p>
            <a:pPr marL="756095" lvl="1" indent="-324041" algn="l">
              <a:buFont typeface="Wingdings" panose="05000000000000000000" pitchFamily="2" charset="2"/>
              <a:buChar char="ü"/>
            </a:pPr>
            <a:r>
              <a:rPr lang="en-US" sz="3200" dirty="0"/>
              <a:t>autoregressive integrated moving average (ARIMA) </a:t>
            </a:r>
          </a:p>
          <a:p>
            <a:pPr marL="756095" lvl="1" indent="-324041" algn="l">
              <a:buFont typeface="Wingdings" panose="05000000000000000000" pitchFamily="2" charset="2"/>
              <a:buChar char="ü"/>
            </a:pPr>
            <a:r>
              <a:rPr lang="en-US" sz="3200" dirty="0"/>
              <a:t>double exponential smoothing</a:t>
            </a:r>
          </a:p>
          <a:p>
            <a:pPr marL="324041" indent="-324041" algn="l">
              <a:buFont typeface="Wingdings" panose="05000000000000000000" pitchFamily="2" charset="2"/>
              <a:buChar char="§"/>
            </a:pPr>
            <a:r>
              <a:rPr lang="en-US" sz="3200" dirty="0"/>
              <a:t>deep-learning algorithms (</a:t>
            </a:r>
            <a:r>
              <a:rPr lang="en-US" sz="3200" i="1" dirty="0">
                <a:solidFill>
                  <a:srgbClr val="00B050"/>
                </a:solidFill>
              </a:rPr>
              <a:t>from </a:t>
            </a:r>
            <a:r>
              <a:rPr lang="en-US" sz="3200" i="1" dirty="0" err="1">
                <a:solidFill>
                  <a:srgbClr val="00B050"/>
                </a:solidFill>
              </a:rPr>
              <a:t>keras</a:t>
            </a:r>
            <a:r>
              <a:rPr lang="en-US" sz="3200" i="1" dirty="0">
                <a:solidFill>
                  <a:srgbClr val="00B050"/>
                </a:solidFill>
              </a:rPr>
              <a:t> framework in python</a:t>
            </a:r>
            <a:r>
              <a:rPr lang="en-US" sz="3200" dirty="0"/>
              <a:t>) </a:t>
            </a:r>
          </a:p>
          <a:p>
            <a:pPr marL="756095" lvl="1" indent="-324041" algn="l">
              <a:buFont typeface="Wingdings" panose="05000000000000000000" pitchFamily="2" charset="2"/>
              <a:buChar char="ü"/>
            </a:pPr>
            <a:r>
              <a:rPr lang="en-US" sz="3200" dirty="0"/>
              <a:t>convolutional neural networks (CNN)</a:t>
            </a:r>
          </a:p>
          <a:p>
            <a:pPr marL="756095" lvl="1" indent="-324041" algn="l">
              <a:buFont typeface="Wingdings" panose="05000000000000000000" pitchFamily="2" charset="2"/>
              <a:buChar char="ü"/>
            </a:pPr>
            <a:r>
              <a:rPr lang="en-US" sz="3200" dirty="0"/>
              <a:t>long short-term memory(LSTM)</a:t>
            </a:r>
          </a:p>
          <a:p>
            <a:pPr marL="756095" lvl="1" indent="-324041" algn="l">
              <a:buFont typeface="Wingdings" panose="05000000000000000000" pitchFamily="2" charset="2"/>
              <a:buChar char="ü"/>
            </a:pPr>
            <a:r>
              <a:rPr lang="en-US" sz="3200" dirty="0"/>
              <a:t>multilayer perceptron (MLP) to forecast the neonatal mortality rate from 2021 to 2030. </a:t>
            </a:r>
          </a:p>
        </p:txBody>
      </p:sp>
      <p:sp>
        <p:nvSpPr>
          <p:cNvPr id="5" name="Title 1"/>
          <p:cNvSpPr txBox="1">
            <a:spLocks/>
          </p:cNvSpPr>
          <p:nvPr/>
        </p:nvSpPr>
        <p:spPr>
          <a:xfrm>
            <a:off x="981525" y="235218"/>
            <a:ext cx="9937242" cy="770337"/>
          </a:xfrm>
          <a:prstGeom prst="rect">
            <a:avLst/>
          </a:prstGeom>
          <a:ln>
            <a:noFill/>
          </a:ln>
        </p:spPr>
        <p:txBody>
          <a:bodyPr vert="horz" lIns="86411" tIns="43205" rIns="86411" bIns="43205"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70" b="1" dirty="0">
                <a:solidFill>
                  <a:schemeClr val="bg1"/>
                </a:solidFill>
              </a:rPr>
              <a:t>Methods (1/4)</a:t>
            </a:r>
          </a:p>
        </p:txBody>
      </p:sp>
      <p:sp>
        <p:nvSpPr>
          <p:cNvPr id="6" name="Footer Placeholder 5">
            <a:extLst>
              <a:ext uri="{FF2B5EF4-FFF2-40B4-BE49-F238E27FC236}">
                <a16:creationId xmlns:a16="http://schemas.microsoft.com/office/drawing/2014/main" id="{B6AB92FD-4726-4595-BBDE-3FB78764357B}"/>
              </a:ext>
            </a:extLst>
          </p:cNvPr>
          <p:cNvSpPr>
            <a:spLocks noGrp="1"/>
          </p:cNvSpPr>
          <p:nvPr>
            <p:ph type="ftr" sz="quarter" idx="11"/>
          </p:nvPr>
        </p:nvSpPr>
        <p:spPr>
          <a:xfrm>
            <a:off x="3538081" y="7303331"/>
            <a:ext cx="6126480" cy="413808"/>
          </a:xfr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268880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3">
            <a:extLst>
              <a:ext uri="{FF2B5EF4-FFF2-40B4-BE49-F238E27FC236}">
                <a16:creationId xmlns:a16="http://schemas.microsoft.com/office/drawing/2014/main" id="{11408B44-1268-4CFD-B466-9405D3EE71B8}"/>
              </a:ext>
            </a:extLst>
          </p:cNvPr>
          <p:cNvPicPr>
            <a:picLocks noGrp="1" noChangeAspect="1"/>
          </p:cNvPicPr>
          <p:nvPr>
            <p:ph idx="1"/>
          </p:nvPr>
        </p:nvPicPr>
        <p:blipFill>
          <a:blip r:embed="rId2"/>
          <a:stretch>
            <a:fillRect/>
          </a:stretch>
        </p:blipFill>
        <p:spPr>
          <a:xfrm>
            <a:off x="227667" y="1188906"/>
            <a:ext cx="8122209" cy="4868659"/>
          </a:xfrm>
          <a:prstGeom prst="rect">
            <a:avLst/>
          </a:prstGeom>
        </p:spPr>
      </p:pic>
      <p:sp>
        <p:nvSpPr>
          <p:cNvPr id="8" name="TextBox 7">
            <a:extLst>
              <a:ext uri="{FF2B5EF4-FFF2-40B4-BE49-F238E27FC236}">
                <a16:creationId xmlns:a16="http://schemas.microsoft.com/office/drawing/2014/main" id="{14486760-6FAD-424A-B7B3-09686AFFC4C1}"/>
              </a:ext>
            </a:extLst>
          </p:cNvPr>
          <p:cNvSpPr txBox="1"/>
          <p:nvPr/>
        </p:nvSpPr>
        <p:spPr>
          <a:xfrm>
            <a:off x="5432748" y="3381726"/>
            <a:ext cx="7069914" cy="2419252"/>
          </a:xfrm>
          <a:prstGeom prst="rect">
            <a:avLst/>
          </a:prstGeom>
          <a:noFill/>
        </p:spPr>
        <p:txBody>
          <a:bodyPr wrap="square">
            <a:spAutoFit/>
          </a:bodyPr>
          <a:lstStyle/>
          <a:p>
            <a:pPr marL="324041" indent="-324041" algn="just">
              <a:buFont typeface="Wingdings" panose="05000000000000000000" pitchFamily="2" charset="2"/>
              <a:buChar char="§"/>
            </a:pPr>
            <a:r>
              <a:rPr lang="en-US" sz="3024" dirty="0">
                <a:latin typeface="Times New Roman" panose="02020603050405020304" pitchFamily="18" charset="0"/>
                <a:cs typeface="Times New Roman" panose="02020603050405020304" pitchFamily="18" charset="0"/>
              </a:rPr>
              <a:t>Unlike the standard train test split technique, which randomly splits the data, the temporality of the dataset should be maintained in time-series data partitioning. </a:t>
            </a:r>
          </a:p>
        </p:txBody>
      </p:sp>
      <p:sp>
        <p:nvSpPr>
          <p:cNvPr id="5" name="Footer Placeholder 4">
            <a:extLst>
              <a:ext uri="{FF2B5EF4-FFF2-40B4-BE49-F238E27FC236}">
                <a16:creationId xmlns:a16="http://schemas.microsoft.com/office/drawing/2014/main" id="{6EBF9E98-28A5-4B4C-A2A1-DBF1A1C62E0E}"/>
              </a:ext>
            </a:extLst>
          </p:cNvPr>
          <p:cNvSpPr>
            <a:spLocks noGrp="1"/>
          </p:cNvSpPr>
          <p:nvPr>
            <p:ph type="ftr" sz="quarter" idx="11"/>
          </p:nvPr>
        </p:nvSpPr>
        <p:spPr>
          <a:xfrm>
            <a:off x="3538728" y="7306056"/>
            <a:ext cx="6126480" cy="413808"/>
          </a:xfr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10" name="Title 1">
            <a:extLst>
              <a:ext uri="{FF2B5EF4-FFF2-40B4-BE49-F238E27FC236}">
                <a16:creationId xmlns:a16="http://schemas.microsoft.com/office/drawing/2014/main" id="{CA056C5E-7632-41AC-A96F-A49979968649}"/>
              </a:ext>
            </a:extLst>
          </p:cNvPr>
          <p:cNvSpPr txBox="1">
            <a:spLocks/>
          </p:cNvSpPr>
          <p:nvPr/>
        </p:nvSpPr>
        <p:spPr>
          <a:xfrm>
            <a:off x="919179" y="235218"/>
            <a:ext cx="9937242" cy="770337"/>
          </a:xfrm>
          <a:prstGeom prst="rect">
            <a:avLst/>
          </a:prstGeom>
          <a:ln>
            <a:noFill/>
          </a:ln>
        </p:spPr>
        <p:txBody>
          <a:bodyPr vert="horz" lIns="86411" tIns="43205" rIns="86411" bIns="43205"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70" b="1" dirty="0">
                <a:solidFill>
                  <a:schemeClr val="bg1"/>
                </a:solidFill>
              </a:rPr>
              <a:t>Methods (2/4)</a:t>
            </a:r>
          </a:p>
        </p:txBody>
      </p:sp>
    </p:spTree>
    <p:extLst>
      <p:ext uri="{BB962C8B-B14F-4D97-AF65-F5344CB8AC3E}">
        <p14:creationId xmlns:p14="http://schemas.microsoft.com/office/powerpoint/2010/main" val="276204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8502" y="1120025"/>
            <a:ext cx="12503629" cy="6160006"/>
          </a:xfrm>
          <a:prstGeom prst="rect">
            <a:avLst/>
          </a:prstGeom>
          <a:ln>
            <a:noFill/>
          </a:ln>
        </p:spPr>
        <p:txBody>
          <a:bodyPr vert="horz" lIns="86411" tIns="43205" rIns="86411" bIns="43205"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r>
              <a:rPr lang="en-US" sz="3200" dirty="0"/>
              <a:t>Time-series forecasting models can be evaluated on a test set using walk-forward validation, an approach in which the model makes a forecast for each observation in the test set, one at a time. </a:t>
            </a:r>
          </a:p>
          <a:p>
            <a:pPr marL="324041" indent="-324041" algn="l">
              <a:buFont typeface="Wingdings" panose="05000000000000000000" pitchFamily="2" charset="2"/>
              <a:buChar char="§"/>
            </a:pPr>
            <a:r>
              <a:rPr lang="en-US" sz="3200" dirty="0"/>
              <a:t>Using this forecasting approach, ten years NMR (from 2011 to 2020) was predicted, the predictions were compared to the true values in the test set, and an error measure was calculated.</a:t>
            </a:r>
          </a:p>
          <a:p>
            <a:pPr marL="324041" indent="-324041" algn="l">
              <a:buFont typeface="Wingdings" panose="05000000000000000000" pitchFamily="2" charset="2"/>
              <a:buChar char="§"/>
            </a:pPr>
            <a:r>
              <a:rPr lang="en-US" sz="3200" dirty="0"/>
              <a:t>R</a:t>
            </a:r>
            <a:r>
              <a:rPr lang="en-US" sz="3200" baseline="30000" dirty="0"/>
              <a:t>2</a:t>
            </a:r>
            <a:r>
              <a:rPr lang="en-US" sz="3200" dirty="0"/>
              <a:t>, root mean squared error (RMSE), and mean absolute percentage error(MAPE), were used to evaluate the predictive performance </a:t>
            </a:r>
          </a:p>
          <a:p>
            <a:pPr marL="324041" indent="-324041" algn="l">
              <a:buFont typeface="Wingdings" panose="05000000000000000000" pitchFamily="2" charset="2"/>
              <a:buChar char="§"/>
            </a:pPr>
            <a:r>
              <a:rPr lang="en-US" sz="3200" dirty="0"/>
              <a:t>Accordingly, the model that maximizes R</a:t>
            </a:r>
            <a:r>
              <a:rPr lang="en-US" sz="3200" baseline="30000" dirty="0"/>
              <a:t>2</a:t>
            </a:r>
            <a:r>
              <a:rPr lang="en-US" sz="3200" dirty="0"/>
              <a:t> or minimizes RMSE or MAPE was selected as the best model. </a:t>
            </a:r>
          </a:p>
          <a:p>
            <a:pPr marL="324041" indent="-324041" algn="l">
              <a:buFont typeface="Wingdings" panose="05000000000000000000" pitchFamily="2" charset="2"/>
              <a:buChar char="§"/>
            </a:pPr>
            <a:r>
              <a:rPr lang="en-US" sz="3200" dirty="0"/>
              <a:t>Finally, the best model used to forecast the neonatal mortality rate for the next 10 years, from 2021 to 2030, with a 95% prediction interval (PI) </a:t>
            </a:r>
          </a:p>
        </p:txBody>
      </p:sp>
      <p:sp>
        <p:nvSpPr>
          <p:cNvPr id="6" name="Footer Placeholder 5">
            <a:extLst>
              <a:ext uri="{FF2B5EF4-FFF2-40B4-BE49-F238E27FC236}">
                <a16:creationId xmlns:a16="http://schemas.microsoft.com/office/drawing/2014/main" id="{0E0B9C9F-8BAC-4009-A74D-1085131A985D}"/>
              </a:ext>
            </a:extLst>
          </p:cNvPr>
          <p:cNvSpPr>
            <a:spLocks noGrp="1"/>
          </p:cNvSpPr>
          <p:nvPr>
            <p:ph type="ftr" sz="quarter" idx="11"/>
          </p:nvPr>
        </p:nvSpPr>
        <p:spPr>
          <a:xfrm>
            <a:off x="3538081" y="7303331"/>
            <a:ext cx="6126480" cy="413808"/>
          </a:xfr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7" name="Title 1">
            <a:extLst>
              <a:ext uri="{FF2B5EF4-FFF2-40B4-BE49-F238E27FC236}">
                <a16:creationId xmlns:a16="http://schemas.microsoft.com/office/drawing/2014/main" id="{CFB07B00-18F6-4BA5-9242-42557CF17EE3}"/>
              </a:ext>
            </a:extLst>
          </p:cNvPr>
          <p:cNvSpPr txBox="1">
            <a:spLocks/>
          </p:cNvSpPr>
          <p:nvPr/>
        </p:nvSpPr>
        <p:spPr>
          <a:xfrm>
            <a:off x="981525" y="235218"/>
            <a:ext cx="9937242" cy="770337"/>
          </a:xfrm>
          <a:prstGeom prst="rect">
            <a:avLst/>
          </a:prstGeom>
          <a:ln>
            <a:noFill/>
          </a:ln>
        </p:spPr>
        <p:txBody>
          <a:bodyPr vert="horz" lIns="86411" tIns="43205" rIns="86411" bIns="43205"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70" b="1" dirty="0">
                <a:solidFill>
                  <a:schemeClr val="bg1"/>
                </a:solidFill>
              </a:rPr>
              <a:t>Methods (3/4)</a:t>
            </a:r>
          </a:p>
        </p:txBody>
      </p:sp>
    </p:spTree>
    <p:extLst>
      <p:ext uri="{BB962C8B-B14F-4D97-AF65-F5344CB8AC3E}">
        <p14:creationId xmlns:p14="http://schemas.microsoft.com/office/powerpoint/2010/main" val="145941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bwMode="auto">
          <a:xfrm>
            <a:off x="1653988" y="1055077"/>
            <a:ext cx="4817152" cy="6168245"/>
          </a:xfrm>
          <a:prstGeom prst="rect">
            <a:avLst/>
          </a:prstGeom>
          <a:noFill/>
        </p:spPr>
      </p:pic>
      <p:sp>
        <p:nvSpPr>
          <p:cNvPr id="2" name="Rectangle 1"/>
          <p:cNvSpPr/>
          <p:nvPr/>
        </p:nvSpPr>
        <p:spPr>
          <a:xfrm>
            <a:off x="5970836" y="6515436"/>
            <a:ext cx="6120765" cy="707886"/>
          </a:xfrm>
          <a:prstGeom prst="rect">
            <a:avLst/>
          </a:prstGeom>
        </p:spPr>
        <p:txBody>
          <a:bodyPr wrap="square">
            <a:spAutoFit/>
          </a:bodyPr>
          <a:lstStyle/>
          <a:p>
            <a:pPr>
              <a:spcAft>
                <a:spcPts val="945"/>
              </a:spcAft>
            </a:pPr>
            <a:r>
              <a:rPr lang="en-GB" sz="1890" dirty="0">
                <a:latin typeface="Times New Roman" panose="02020603050405020304" pitchFamily="18" charset="0"/>
                <a:ea typeface="Calibri" panose="020F0502020204030204" pitchFamily="34" charset="0"/>
                <a:cs typeface="Times New Roman" panose="02020603050405020304" pitchFamily="18" charset="0"/>
              </a:rPr>
              <a:t>Figure:  </a:t>
            </a:r>
            <a:r>
              <a:rPr lang="en-GB" sz="2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Workflow of data preparation and analysis plan to forecast neonatal mortality in Ethiopia.</a:t>
            </a:r>
            <a:endParaRPr lang="en-US" sz="1890"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D774E115-4ABF-42E6-864A-EFCEA6F33654}"/>
              </a:ext>
            </a:extLst>
          </p:cNvPr>
          <p:cNvSpPr>
            <a:spLocks noGrp="1"/>
          </p:cNvSpPr>
          <p:nvPr>
            <p:ph type="ftr" sz="quarter" idx="11"/>
          </p:nvPr>
        </p:nvSpPr>
        <p:spPr>
          <a:xfrm>
            <a:off x="3538081" y="7303331"/>
            <a:ext cx="6126480" cy="413808"/>
          </a:xfr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7" name="Title 1">
            <a:extLst>
              <a:ext uri="{FF2B5EF4-FFF2-40B4-BE49-F238E27FC236}">
                <a16:creationId xmlns:a16="http://schemas.microsoft.com/office/drawing/2014/main" id="{2756AEB2-CB1B-4742-B39D-74CB5FE9EE89}"/>
              </a:ext>
            </a:extLst>
          </p:cNvPr>
          <p:cNvSpPr txBox="1">
            <a:spLocks/>
          </p:cNvSpPr>
          <p:nvPr/>
        </p:nvSpPr>
        <p:spPr>
          <a:xfrm>
            <a:off x="981525" y="235218"/>
            <a:ext cx="9937242" cy="770337"/>
          </a:xfrm>
          <a:prstGeom prst="rect">
            <a:avLst/>
          </a:prstGeom>
          <a:ln>
            <a:noFill/>
          </a:ln>
        </p:spPr>
        <p:txBody>
          <a:bodyPr vert="horz" lIns="86411" tIns="43205" rIns="86411" bIns="43205"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70" b="1" dirty="0">
                <a:solidFill>
                  <a:schemeClr val="bg1"/>
                </a:solidFill>
              </a:rPr>
              <a:t>Methods (4/4)</a:t>
            </a:r>
          </a:p>
        </p:txBody>
      </p:sp>
    </p:spTree>
    <p:extLst>
      <p:ext uri="{BB962C8B-B14F-4D97-AF65-F5344CB8AC3E}">
        <p14:creationId xmlns:p14="http://schemas.microsoft.com/office/powerpoint/2010/main" val="303870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96803" y="1937428"/>
            <a:ext cx="11304047" cy="5072824"/>
          </a:xfrm>
          <a:prstGeom prst="rect">
            <a:avLst/>
          </a:prstGeom>
          <a:ln>
            <a:noFill/>
          </a:ln>
        </p:spPr>
        <p:txBody>
          <a:bodyPr vert="horz" lIns="86411" tIns="43205" rIns="86411" bIns="43205"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endParaRPr lang="en-US" sz="2268" dirty="0"/>
          </a:p>
        </p:txBody>
      </p:sp>
      <p:sp>
        <p:nvSpPr>
          <p:cNvPr id="6" name="Text 2"/>
          <p:cNvSpPr/>
          <p:nvPr/>
        </p:nvSpPr>
        <p:spPr>
          <a:xfrm>
            <a:off x="6348826" y="1231261"/>
            <a:ext cx="6276928" cy="1661408"/>
          </a:xfrm>
          <a:prstGeom prst="rect">
            <a:avLst/>
          </a:prstGeom>
          <a:noFill/>
          <a:ln/>
        </p:spPr>
        <p:txBody>
          <a:bodyPr wrap="square" rtlCol="0" anchor="t"/>
          <a:lstStyle/>
          <a:p>
            <a:pPr algn="just">
              <a:lnSpc>
                <a:spcPts val="2247"/>
              </a:lnSpc>
            </a:pPr>
            <a:r>
              <a:rPr lang="en-US" sz="2300" dirty="0">
                <a:solidFill>
                  <a:schemeClr val="accent4">
                    <a:lumMod val="50000"/>
                  </a:schemeClr>
                </a:solidFill>
                <a:latin typeface="Times New Roman" panose="02020603050405020304" pitchFamily="18" charset="0"/>
                <a:ea typeface="PT Sans" pitchFamily="34" charset="-122"/>
                <a:cs typeface="Times New Roman" panose="02020603050405020304" pitchFamily="18" charset="0"/>
              </a:rPr>
              <a:t>The Double Exponential Smoothing model slightly outperformed ARIMA, with an R2 of 99.94% and a MAPE of 0.0015, making it the best-performing classical model. </a:t>
            </a:r>
            <a:endParaRPr lang="en-US" sz="23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5846" y="1230923"/>
            <a:ext cx="5943630" cy="6124754"/>
          </a:xfrm>
          <a:prstGeom prst="rect">
            <a:avLst/>
          </a:prstGeom>
        </p:spPr>
        <p:txBody>
          <a:bodyPr wrap="square">
            <a:spAutoFit/>
          </a:bodyPr>
          <a:lstStyle/>
          <a:p>
            <a:pPr marL="324041" indent="-324041"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performance of the fitted models on the test data  presented in Table</a:t>
            </a:r>
          </a:p>
          <a:p>
            <a:pPr marL="324041" indent="-324041"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Accordingly, </a:t>
            </a:r>
            <a:r>
              <a:rPr lang="en-US" sz="2800" b="1" dirty="0">
                <a:latin typeface="Times New Roman" panose="02020603050405020304" pitchFamily="18" charset="0"/>
                <a:cs typeface="Times New Roman" panose="02020603050405020304" pitchFamily="18" charset="0"/>
              </a:rPr>
              <a:t>double exponential smoothing model </a:t>
            </a:r>
            <a:r>
              <a:rPr lang="en-US" sz="2800" dirty="0">
                <a:latin typeface="Times New Roman" panose="02020603050405020304" pitchFamily="18" charset="0"/>
                <a:cs typeface="Times New Roman" panose="02020603050405020304" pitchFamily="18" charset="0"/>
              </a:rPr>
              <a:t>was the best, with a maximum R</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of 99.94% and minimum MAPE and RMSE of 0.0015 and 0.0748, respectively. </a:t>
            </a:r>
          </a:p>
          <a:p>
            <a:pPr marL="324041" indent="-324041"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worst performing among all was the CNN, with an R</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of 93.71% and a maximum RMSE of 0.7903.</a:t>
            </a:r>
          </a:p>
          <a:p>
            <a:pPr marL="324041" indent="-324041"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These findings suggest that while deep learning models have potential, they may not yet surpass classical methods in this context.</a:t>
            </a:r>
          </a:p>
        </p:txBody>
      </p:sp>
      <p:graphicFrame>
        <p:nvGraphicFramePr>
          <p:cNvPr id="8" name="Table 7"/>
          <p:cNvGraphicFramePr>
            <a:graphicFrameLocks noGrp="1"/>
          </p:cNvGraphicFramePr>
          <p:nvPr>
            <p:extLst>
              <p:ext uri="{D42A27DB-BD31-4B8C-83A1-F6EECF244321}">
                <p14:modId xmlns:p14="http://schemas.microsoft.com/office/powerpoint/2010/main" val="3303585923"/>
              </p:ext>
            </p:extLst>
          </p:nvPr>
        </p:nvGraphicFramePr>
        <p:xfrm>
          <a:off x="6348824" y="2532184"/>
          <a:ext cx="6276928" cy="4668713"/>
        </p:xfrm>
        <a:graphic>
          <a:graphicData uri="http://schemas.openxmlformats.org/drawingml/2006/table">
            <a:tbl>
              <a:tblPr firstRow="1" firstCol="1" bandRow="1">
                <a:tableStyleId>{5202B0CA-FC54-4496-8BCA-5EF66A818D29}</a:tableStyleId>
              </a:tblPr>
              <a:tblGrid>
                <a:gridCol w="1869645">
                  <a:extLst>
                    <a:ext uri="{9D8B030D-6E8A-4147-A177-3AD203B41FA5}">
                      <a16:colId xmlns:a16="http://schemas.microsoft.com/office/drawing/2014/main" val="1151072133"/>
                    </a:ext>
                  </a:extLst>
                </a:gridCol>
                <a:gridCol w="1647986">
                  <a:extLst>
                    <a:ext uri="{9D8B030D-6E8A-4147-A177-3AD203B41FA5}">
                      <a16:colId xmlns:a16="http://schemas.microsoft.com/office/drawing/2014/main" val="4271027368"/>
                    </a:ext>
                  </a:extLst>
                </a:gridCol>
                <a:gridCol w="1553294">
                  <a:extLst>
                    <a:ext uri="{9D8B030D-6E8A-4147-A177-3AD203B41FA5}">
                      <a16:colId xmlns:a16="http://schemas.microsoft.com/office/drawing/2014/main" val="3067176655"/>
                    </a:ext>
                  </a:extLst>
                </a:gridCol>
                <a:gridCol w="1206003">
                  <a:extLst>
                    <a:ext uri="{9D8B030D-6E8A-4147-A177-3AD203B41FA5}">
                      <a16:colId xmlns:a16="http://schemas.microsoft.com/office/drawing/2014/main" val="248699441"/>
                    </a:ext>
                  </a:extLst>
                </a:gridCol>
              </a:tblGrid>
              <a:tr h="658120">
                <a:tc>
                  <a:txBody>
                    <a:bodyPr/>
                    <a:lstStyle/>
                    <a:p>
                      <a:pPr marL="0" marR="0" algn="ctr">
                        <a:lnSpc>
                          <a:spcPct val="150000"/>
                        </a:lnSpc>
                        <a:spcBef>
                          <a:spcPts val="0"/>
                        </a:spcBef>
                        <a:spcAft>
                          <a:spcPts val="0"/>
                        </a:spcAft>
                      </a:pPr>
                      <a:r>
                        <a:rPr lang="en-GB" sz="1900" dirty="0">
                          <a:effectLst/>
                        </a:rPr>
                        <a:t>Model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gn="ctr">
                        <a:lnSpc>
                          <a:spcPct val="150000"/>
                        </a:lnSpc>
                        <a:spcBef>
                          <a:spcPts val="0"/>
                        </a:spcBef>
                        <a:spcAft>
                          <a:spcPts val="0"/>
                        </a:spcAft>
                      </a:pPr>
                      <a:r>
                        <a:rPr lang="en-GB" sz="1900" dirty="0">
                          <a:effectLst/>
                        </a:rPr>
                        <a:t>R</a:t>
                      </a:r>
                      <a:r>
                        <a:rPr lang="en-GB" sz="1900" baseline="300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gn="ctr">
                        <a:lnSpc>
                          <a:spcPct val="150000"/>
                        </a:lnSpc>
                        <a:spcBef>
                          <a:spcPts val="0"/>
                        </a:spcBef>
                        <a:spcAft>
                          <a:spcPts val="0"/>
                        </a:spcAft>
                      </a:pPr>
                      <a:r>
                        <a:rPr lang="en-GB" sz="1900" dirty="0">
                          <a:effectLst/>
                        </a:rPr>
                        <a:t>MAPE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gn="ctr">
                        <a:lnSpc>
                          <a:spcPct val="150000"/>
                        </a:lnSpc>
                        <a:spcBef>
                          <a:spcPts val="0"/>
                        </a:spcBef>
                        <a:spcAft>
                          <a:spcPts val="0"/>
                        </a:spcAft>
                      </a:pPr>
                      <a:r>
                        <a:rPr lang="en-GB" sz="1900" dirty="0">
                          <a:effectLst/>
                        </a:rPr>
                        <a:t>RMSE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extLst>
                  <a:ext uri="{0D108BD9-81ED-4DB2-BD59-A6C34878D82A}">
                    <a16:rowId xmlns:a16="http://schemas.microsoft.com/office/drawing/2014/main" val="3684945894"/>
                  </a:ext>
                </a:extLst>
              </a:tr>
              <a:tr h="1464581">
                <a:tc>
                  <a:txBody>
                    <a:bodyPr/>
                    <a:lstStyle/>
                    <a:p>
                      <a:pPr marL="0" marR="0">
                        <a:lnSpc>
                          <a:spcPct val="150000"/>
                        </a:lnSpc>
                        <a:spcBef>
                          <a:spcPts val="0"/>
                        </a:spcBef>
                        <a:spcAft>
                          <a:spcPts val="0"/>
                        </a:spcAft>
                      </a:pPr>
                      <a:r>
                        <a:rPr lang="en-GB" sz="2000" dirty="0">
                          <a:effectLst/>
                        </a:rPr>
                        <a:t>Double Exponential Smoothing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b="1" dirty="0">
                          <a:solidFill>
                            <a:srgbClr val="00B050"/>
                          </a:solidFill>
                          <a:effectLst/>
                        </a:rPr>
                        <a:t>0.9994</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b="1" dirty="0">
                          <a:solidFill>
                            <a:srgbClr val="00B050"/>
                          </a:solidFill>
                          <a:effectLst/>
                        </a:rPr>
                        <a:t>0.0015</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b="1" dirty="0">
                          <a:solidFill>
                            <a:srgbClr val="00B050"/>
                          </a:solidFill>
                          <a:effectLst/>
                        </a:rPr>
                        <a:t>0.0748</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extLst>
                  <a:ext uri="{0D108BD9-81ED-4DB2-BD59-A6C34878D82A}">
                    <a16:rowId xmlns:a16="http://schemas.microsoft.com/office/drawing/2014/main" val="520204181"/>
                  </a:ext>
                </a:extLst>
              </a:tr>
              <a:tr h="636503">
                <a:tc>
                  <a:txBody>
                    <a:bodyPr/>
                    <a:lstStyle/>
                    <a:p>
                      <a:pPr marL="0" marR="0">
                        <a:lnSpc>
                          <a:spcPct val="150000"/>
                        </a:lnSpc>
                        <a:spcBef>
                          <a:spcPts val="0"/>
                        </a:spcBef>
                        <a:spcAft>
                          <a:spcPts val="0"/>
                        </a:spcAft>
                      </a:pPr>
                      <a:r>
                        <a:rPr lang="en-GB" sz="2000" dirty="0">
                          <a:effectLst/>
                        </a:rPr>
                        <a:t>ARIMA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dirty="0">
                          <a:effectLst/>
                        </a:rPr>
                        <a:t>0.9992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dirty="0">
                          <a:effectLst/>
                        </a:rPr>
                        <a:t>0.0025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dirty="0">
                          <a:effectLst/>
                        </a:rPr>
                        <a:t>0.0864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extLst>
                  <a:ext uri="{0D108BD9-81ED-4DB2-BD59-A6C34878D82A}">
                    <a16:rowId xmlns:a16="http://schemas.microsoft.com/office/drawing/2014/main" val="3372214316"/>
                  </a:ext>
                </a:extLst>
              </a:tr>
              <a:tr h="636503">
                <a:tc>
                  <a:txBody>
                    <a:bodyPr/>
                    <a:lstStyle/>
                    <a:p>
                      <a:pPr marL="0" marR="0">
                        <a:lnSpc>
                          <a:spcPct val="150000"/>
                        </a:lnSpc>
                        <a:spcBef>
                          <a:spcPts val="0"/>
                        </a:spcBef>
                        <a:spcAft>
                          <a:spcPts val="0"/>
                        </a:spcAft>
                      </a:pPr>
                      <a:r>
                        <a:rPr lang="en-GB" sz="2000">
                          <a:effectLst/>
                        </a:rPr>
                        <a:t>MLP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a:effectLst/>
                        </a:rPr>
                        <a:t>0.9884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dirty="0">
                          <a:effectLst/>
                        </a:rPr>
                        <a:t>0.0094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dirty="0">
                          <a:effectLst/>
                        </a:rPr>
                        <a:t>0.3396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extLst>
                  <a:ext uri="{0D108BD9-81ED-4DB2-BD59-A6C34878D82A}">
                    <a16:rowId xmlns:a16="http://schemas.microsoft.com/office/drawing/2014/main" val="1876573141"/>
                  </a:ext>
                </a:extLst>
              </a:tr>
              <a:tr h="636503">
                <a:tc>
                  <a:txBody>
                    <a:bodyPr/>
                    <a:lstStyle/>
                    <a:p>
                      <a:pPr marL="0" marR="0">
                        <a:lnSpc>
                          <a:spcPct val="150000"/>
                        </a:lnSpc>
                        <a:spcBef>
                          <a:spcPts val="0"/>
                        </a:spcBef>
                        <a:spcAft>
                          <a:spcPts val="0"/>
                        </a:spcAft>
                      </a:pPr>
                      <a:r>
                        <a:rPr lang="en-GB" sz="2000" dirty="0">
                          <a:effectLst/>
                        </a:rPr>
                        <a:t>LSTM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a:effectLst/>
                        </a:rPr>
                        <a:t>0.9830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a:effectLst/>
                        </a:rPr>
                        <a:t>0.0116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dirty="0">
                          <a:effectLst/>
                        </a:rPr>
                        <a:t>0.4110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extLst>
                  <a:ext uri="{0D108BD9-81ED-4DB2-BD59-A6C34878D82A}">
                    <a16:rowId xmlns:a16="http://schemas.microsoft.com/office/drawing/2014/main" val="283269448"/>
                  </a:ext>
                </a:extLst>
              </a:tr>
              <a:tr h="636503">
                <a:tc>
                  <a:txBody>
                    <a:bodyPr/>
                    <a:lstStyle/>
                    <a:p>
                      <a:pPr marL="0" marR="0">
                        <a:lnSpc>
                          <a:spcPct val="150000"/>
                        </a:lnSpc>
                        <a:spcBef>
                          <a:spcPts val="0"/>
                        </a:spcBef>
                        <a:spcAft>
                          <a:spcPts val="0"/>
                        </a:spcAft>
                      </a:pPr>
                      <a:r>
                        <a:rPr lang="en-GB" sz="2000" dirty="0">
                          <a:effectLst/>
                        </a:rPr>
                        <a:t>CNN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a:effectLst/>
                        </a:rPr>
                        <a:t>0.9371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dirty="0">
                          <a:effectLst/>
                        </a:rPr>
                        <a:t>0.0237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tc>
                  <a:txBody>
                    <a:bodyPr/>
                    <a:lstStyle/>
                    <a:p>
                      <a:pPr marL="0" marR="0">
                        <a:lnSpc>
                          <a:spcPct val="150000"/>
                        </a:lnSpc>
                        <a:spcBef>
                          <a:spcPts val="0"/>
                        </a:spcBef>
                        <a:spcAft>
                          <a:spcPts val="0"/>
                        </a:spcAft>
                      </a:pPr>
                      <a:r>
                        <a:rPr lang="en-GB" sz="2000" dirty="0">
                          <a:effectLst/>
                        </a:rPr>
                        <a:t>0.7903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8" marR="64808" marT="0" marB="0" anchor="ctr"/>
                </a:tc>
                <a:extLst>
                  <a:ext uri="{0D108BD9-81ED-4DB2-BD59-A6C34878D82A}">
                    <a16:rowId xmlns:a16="http://schemas.microsoft.com/office/drawing/2014/main" val="928343052"/>
                  </a:ext>
                </a:extLst>
              </a:tr>
            </a:tbl>
          </a:graphicData>
        </a:graphic>
      </p:graphicFrame>
      <p:sp>
        <p:nvSpPr>
          <p:cNvPr id="9" name="Text 1"/>
          <p:cNvSpPr/>
          <p:nvPr/>
        </p:nvSpPr>
        <p:spPr>
          <a:xfrm>
            <a:off x="976746" y="135082"/>
            <a:ext cx="10089572" cy="894805"/>
          </a:xfrm>
          <a:prstGeom prst="rect">
            <a:avLst/>
          </a:prstGeom>
          <a:noFill/>
          <a:ln/>
        </p:spPr>
        <p:txBody>
          <a:bodyPr wrap="none" rtlCol="0" anchor="t"/>
          <a:lstStyle/>
          <a:p>
            <a:pPr algn="ctr">
              <a:lnSpc>
                <a:spcPts val="4128"/>
              </a:lnSpc>
            </a:pPr>
            <a:r>
              <a:rPr lang="en-US" sz="4000" b="1" dirty="0">
                <a:solidFill>
                  <a:schemeClr val="bg1"/>
                </a:solidFill>
                <a:latin typeface="Nunito" pitchFamily="34" charset="0"/>
                <a:ea typeface="Nunito" pitchFamily="34" charset="-122"/>
                <a:cs typeface="Nunito" pitchFamily="34" charset="-120"/>
              </a:rPr>
              <a:t>Result and discussion (1/5) : Model evaluation</a:t>
            </a:r>
            <a:endParaRPr lang="en-US" sz="4000" dirty="0">
              <a:solidFill>
                <a:schemeClr val="bg1"/>
              </a:solidFill>
            </a:endParaRPr>
          </a:p>
        </p:txBody>
      </p:sp>
      <p:sp>
        <p:nvSpPr>
          <p:cNvPr id="5" name="Footer Placeholder 4">
            <a:extLst>
              <a:ext uri="{FF2B5EF4-FFF2-40B4-BE49-F238E27FC236}">
                <a16:creationId xmlns:a16="http://schemas.microsoft.com/office/drawing/2014/main" id="{74A26F3D-D422-45C9-B306-E6BC97E4BBC4}"/>
              </a:ext>
            </a:extLst>
          </p:cNvPr>
          <p:cNvSpPr>
            <a:spLocks noGrp="1"/>
          </p:cNvSpPr>
          <p:nvPr>
            <p:ph type="ftr" sz="quarter" idx="11"/>
          </p:nvPr>
        </p:nvSpPr>
        <p:spPr>
          <a:xfrm>
            <a:off x="3538081" y="7303331"/>
            <a:ext cx="6126480" cy="413808"/>
          </a:xfr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238635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5654" y="1112672"/>
            <a:ext cx="8939812" cy="6185981"/>
          </a:xfrm>
          <a:prstGeom prst="rect">
            <a:avLst/>
          </a:prstGeom>
        </p:spPr>
      </p:pic>
      <p:sp>
        <p:nvSpPr>
          <p:cNvPr id="2" name="TextBox 1"/>
          <p:cNvSpPr txBox="1"/>
          <p:nvPr/>
        </p:nvSpPr>
        <p:spPr>
          <a:xfrm>
            <a:off x="6966823" y="5213112"/>
            <a:ext cx="5513831" cy="1837362"/>
          </a:xfrm>
          <a:prstGeom prst="rect">
            <a:avLst/>
          </a:prstGeom>
          <a:noFill/>
        </p:spPr>
        <p:txBody>
          <a:bodyPr wrap="square" rtlCol="0">
            <a:spAutoFit/>
          </a:bodyPr>
          <a:lstStyle/>
          <a:p>
            <a:pPr marL="432054" indent="-432054">
              <a:buFont typeface="Wingdings" panose="05000000000000000000" pitchFamily="2" charset="2"/>
              <a:buChar char="Ø"/>
            </a:pPr>
            <a:r>
              <a:rPr lang="en-GB" sz="2268" dirty="0"/>
              <a:t>The performance of all models is clearly observed graphically, with an overlap of the predicted and actual data in double exponential smoothing and a relatively large gap in the CNN model </a:t>
            </a:r>
            <a:endParaRPr lang="en-US" sz="2268" dirty="0"/>
          </a:p>
        </p:txBody>
      </p:sp>
      <p:sp>
        <p:nvSpPr>
          <p:cNvPr id="5" name="Footer Placeholder 4">
            <a:extLst>
              <a:ext uri="{FF2B5EF4-FFF2-40B4-BE49-F238E27FC236}">
                <a16:creationId xmlns:a16="http://schemas.microsoft.com/office/drawing/2014/main" id="{1BCA8D70-FEB4-46BF-A173-DE02B696787A}"/>
              </a:ext>
            </a:extLst>
          </p:cNvPr>
          <p:cNvSpPr>
            <a:spLocks noGrp="1"/>
          </p:cNvSpPr>
          <p:nvPr>
            <p:ph type="ftr" sz="quarter" idx="11"/>
          </p:nvPr>
        </p:nvSpPr>
        <p:spPr>
          <a:xfrm>
            <a:off x="3538082" y="7303331"/>
            <a:ext cx="6126480" cy="413808"/>
          </a:xfr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9" name="Text 1">
            <a:extLst>
              <a:ext uri="{FF2B5EF4-FFF2-40B4-BE49-F238E27FC236}">
                <a16:creationId xmlns:a16="http://schemas.microsoft.com/office/drawing/2014/main" id="{7C0964CB-22DF-4AD3-83A9-889EF8328D55}"/>
              </a:ext>
            </a:extLst>
          </p:cNvPr>
          <p:cNvSpPr/>
          <p:nvPr/>
        </p:nvSpPr>
        <p:spPr>
          <a:xfrm>
            <a:off x="976746" y="137160"/>
            <a:ext cx="10089572" cy="896112"/>
          </a:xfrm>
          <a:prstGeom prst="rect">
            <a:avLst/>
          </a:prstGeom>
          <a:noFill/>
          <a:ln/>
        </p:spPr>
        <p:txBody>
          <a:bodyPr wrap="none" rtlCol="0" anchor="t"/>
          <a:lstStyle/>
          <a:p>
            <a:pPr algn="ctr">
              <a:lnSpc>
                <a:spcPts val="4128"/>
              </a:lnSpc>
            </a:pPr>
            <a:r>
              <a:rPr lang="en-US" sz="4000" b="1" dirty="0">
                <a:solidFill>
                  <a:schemeClr val="bg1"/>
                </a:solidFill>
                <a:latin typeface="Nunito" pitchFamily="34" charset="0"/>
                <a:ea typeface="Nunito" pitchFamily="34" charset="-122"/>
                <a:cs typeface="Nunito" pitchFamily="34" charset="-120"/>
              </a:rPr>
              <a:t>Result and discussion (2/5) : Model evaluation</a:t>
            </a:r>
            <a:endParaRPr lang="en-US" sz="4000" dirty="0">
              <a:solidFill>
                <a:schemeClr val="bg1"/>
              </a:solidFill>
            </a:endParaRPr>
          </a:p>
        </p:txBody>
      </p:sp>
    </p:spTree>
    <p:extLst>
      <p:ext uri="{BB962C8B-B14F-4D97-AF65-F5344CB8AC3E}">
        <p14:creationId xmlns:p14="http://schemas.microsoft.com/office/powerpoint/2010/main" val="205944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6699738" y="1573823"/>
            <a:ext cx="5969977" cy="4635673"/>
          </a:xfrm>
          <a:prstGeom prst="rect">
            <a:avLst/>
          </a:prstGeom>
        </p:spPr>
      </p:pic>
      <p:sp>
        <p:nvSpPr>
          <p:cNvPr id="4" name="Content Placeholder 2"/>
          <p:cNvSpPr txBox="1">
            <a:spLocks/>
          </p:cNvSpPr>
          <p:nvPr/>
        </p:nvSpPr>
        <p:spPr>
          <a:xfrm>
            <a:off x="838911" y="2521259"/>
            <a:ext cx="10866910" cy="4551171"/>
          </a:xfrm>
          <a:prstGeom prst="rect">
            <a:avLst/>
          </a:prstGeom>
          <a:ln>
            <a:noFill/>
          </a:ln>
        </p:spPr>
        <p:txBody>
          <a:bodyPr vert="horz" lIns="86411" tIns="43205" rIns="86411" bIns="43205"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24041" indent="-324041" algn="l">
              <a:buFont typeface="Wingdings" panose="05000000000000000000" pitchFamily="2" charset="2"/>
              <a:buChar char="§"/>
            </a:pPr>
            <a:endParaRPr lang="en-US" sz="2268" dirty="0"/>
          </a:p>
        </p:txBody>
      </p:sp>
      <p:sp>
        <p:nvSpPr>
          <p:cNvPr id="9" name="Rectangle 8"/>
          <p:cNvSpPr/>
          <p:nvPr/>
        </p:nvSpPr>
        <p:spPr>
          <a:xfrm>
            <a:off x="131885" y="1318846"/>
            <a:ext cx="6500283" cy="5093702"/>
          </a:xfrm>
          <a:prstGeom prst="rect">
            <a:avLst/>
          </a:prstGeom>
        </p:spPr>
        <p:txBody>
          <a:bodyPr wrap="square">
            <a:spAutoFit/>
          </a:bodyPr>
          <a:lstStyle/>
          <a:p>
            <a:pPr marL="324041" indent="-324041" algn="just">
              <a:buFont typeface="Wingdings" panose="05000000000000000000" pitchFamily="2" charset="2"/>
              <a:buChar char="§"/>
            </a:pPr>
            <a:r>
              <a:rPr lang="en-US" sz="2500" dirty="0"/>
              <a:t>Neonatal mortality was predicted from 2021 to 2030 using a double exponential smoothing model with a 95% prediction </a:t>
            </a:r>
          </a:p>
          <a:p>
            <a:pPr marL="324041" indent="-324041" algn="just">
              <a:buFont typeface="Wingdings" panose="05000000000000000000" pitchFamily="2" charset="2"/>
              <a:buChar char="§"/>
            </a:pPr>
            <a:r>
              <a:rPr lang="en-US" sz="2500" dirty="0"/>
              <a:t>Accordingly, neonatal mortality in Ethiopia was forecasted to be 23.2 (PI: 22.2, 24.4) per 1000 live births in 2025 and 19.8 (PI: 17.1, 22.8) per 1000 live births in 2030.  </a:t>
            </a:r>
          </a:p>
          <a:p>
            <a:pPr marL="324041" indent="-324041" algn="just">
              <a:buFont typeface="Wingdings" panose="05000000000000000000" pitchFamily="2" charset="2"/>
              <a:buChar char="§"/>
            </a:pPr>
            <a:r>
              <a:rPr lang="en-US" sz="2500" dirty="0"/>
              <a:t>From this estimation, it is clear that Ethiopia is slightly below the HSTP-II neonatal mortality rate target of 21 per 1000 livebirths by 2025</a:t>
            </a:r>
          </a:p>
          <a:p>
            <a:pPr marL="324041" indent="-324041" algn="just">
              <a:buFont typeface="Wingdings" panose="05000000000000000000" pitchFamily="2" charset="2"/>
              <a:buChar char="§"/>
            </a:pPr>
            <a:r>
              <a:rPr lang="en-US" sz="2500" dirty="0"/>
              <a:t>and is also highly unlikely to meet the SDG target of 12 or fewer neonatal deaths per 1000 live births by 2030.</a:t>
            </a:r>
          </a:p>
        </p:txBody>
      </p:sp>
      <p:sp>
        <p:nvSpPr>
          <p:cNvPr id="6" name="Footer Placeholder 5">
            <a:extLst>
              <a:ext uri="{FF2B5EF4-FFF2-40B4-BE49-F238E27FC236}">
                <a16:creationId xmlns:a16="http://schemas.microsoft.com/office/drawing/2014/main" id="{218C5FEB-0925-4123-A22E-1C73DA426A6C}"/>
              </a:ext>
            </a:extLst>
          </p:cNvPr>
          <p:cNvSpPr>
            <a:spLocks noGrp="1"/>
          </p:cNvSpPr>
          <p:nvPr>
            <p:ph type="ftr" sz="quarter" idx="11"/>
          </p:nvPr>
        </p:nvSpPr>
        <p:spPr>
          <a:xfrm>
            <a:off x="3538081" y="7303331"/>
            <a:ext cx="6126480" cy="413808"/>
          </a:xfr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10" name="Text 1">
            <a:extLst>
              <a:ext uri="{FF2B5EF4-FFF2-40B4-BE49-F238E27FC236}">
                <a16:creationId xmlns:a16="http://schemas.microsoft.com/office/drawing/2014/main" id="{717A1F2A-7DD4-4F9F-8B6D-5FB5AE75DFFC}"/>
              </a:ext>
            </a:extLst>
          </p:cNvPr>
          <p:cNvSpPr/>
          <p:nvPr/>
        </p:nvSpPr>
        <p:spPr>
          <a:xfrm>
            <a:off x="966355" y="178584"/>
            <a:ext cx="10089572" cy="894805"/>
          </a:xfrm>
          <a:prstGeom prst="rect">
            <a:avLst/>
          </a:prstGeom>
          <a:noFill/>
          <a:ln/>
        </p:spPr>
        <p:txBody>
          <a:bodyPr wrap="none" rtlCol="0" anchor="t"/>
          <a:lstStyle/>
          <a:p>
            <a:pPr algn="ctr">
              <a:lnSpc>
                <a:spcPts val="4128"/>
              </a:lnSpc>
            </a:pPr>
            <a:r>
              <a:rPr lang="en-US" sz="4000" b="1" dirty="0">
                <a:solidFill>
                  <a:schemeClr val="bg1"/>
                </a:solidFill>
                <a:latin typeface="Nunito" pitchFamily="34" charset="0"/>
                <a:ea typeface="Nunito" pitchFamily="34" charset="-122"/>
                <a:cs typeface="Nunito" pitchFamily="34" charset="-120"/>
              </a:rPr>
              <a:t>Result and discussion (3/5) : Final Forecasting</a:t>
            </a:r>
            <a:endParaRPr lang="en-US" sz="4000" dirty="0">
              <a:solidFill>
                <a:schemeClr val="bg1"/>
              </a:solidFill>
            </a:endParaRPr>
          </a:p>
        </p:txBody>
      </p:sp>
    </p:spTree>
    <p:extLst>
      <p:ext uri="{BB962C8B-B14F-4D97-AF65-F5344CB8AC3E}">
        <p14:creationId xmlns:p14="http://schemas.microsoft.com/office/powerpoint/2010/main" val="1892689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2569</TotalTime>
  <Words>1866</Words>
  <Application>Microsoft Office PowerPoint</Application>
  <PresentationFormat>Custom</PresentationFormat>
  <Paragraphs>171</Paragraphs>
  <Slides>18</Slides>
  <Notes>3</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Bell MT</vt:lpstr>
      <vt:lpstr>Calibri</vt:lpstr>
      <vt:lpstr>Calibri Light</vt:lpstr>
      <vt:lpstr>Nunito</vt:lpstr>
      <vt:lpstr>Oswald</vt:lpstr>
      <vt:lpstr>PT Sans</vt:lpstr>
      <vt:lpstr>Roboto</vt:lpstr>
      <vt:lpstr>Times New Roman</vt:lpstr>
      <vt:lpstr>Wingdings</vt:lpstr>
      <vt:lpstr>Office Theme</vt:lpstr>
      <vt:lpstr>     Can Ethiopia Achieve HSTP-II and SDG targets of Neonatal Mortality?                     Application of classical techniques and deep-learning models for time-series forecasting.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Shimels Derso</dc:creator>
  <cp:lastModifiedBy>Shimels Derso</cp:lastModifiedBy>
  <cp:revision>170</cp:revision>
  <dcterms:created xsi:type="dcterms:W3CDTF">2022-05-05T18:20:50Z</dcterms:created>
  <dcterms:modified xsi:type="dcterms:W3CDTF">2025-11-17T07:29:35Z</dcterms:modified>
</cp:coreProperties>
</file>