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147376742" r:id="rId2"/>
    <p:sldId id="1107" r:id="rId3"/>
    <p:sldId id="2147474451" r:id="rId4"/>
    <p:sldId id="2147474459" r:id="rId5"/>
    <p:sldId id="2147474452" r:id="rId6"/>
    <p:sldId id="2147474453" r:id="rId7"/>
    <p:sldId id="668" r:id="rId8"/>
    <p:sldId id="2147474461" r:id="rId9"/>
    <p:sldId id="627" r:id="rId10"/>
    <p:sldId id="628" r:id="rId11"/>
    <p:sldId id="629" r:id="rId12"/>
    <p:sldId id="2147474455" r:id="rId13"/>
    <p:sldId id="2147474460" r:id="rId14"/>
    <p:sldId id="2147474456" r:id="rId15"/>
    <p:sldId id="2147376067" r:id="rId16"/>
  </p:sldIdLst>
  <p:sldSz cx="12801600" cy="77724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90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19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408BE-6B62-4857-AA6A-AED5E6E1A5E7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65413" y="857250"/>
            <a:ext cx="38131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ECE4D-08DF-4459-BE32-FAEB6A12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86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C95666-BA10-E3DB-00CC-CA66BE0B3D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1"/>
            <a:ext cx="12801601" cy="7772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F19FB4-8D52-EF20-55C5-241FDF119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29"/>
            <a:ext cx="12801600" cy="780862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5A428E48-0330-F113-35C8-4A7A6F700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588" y="1838812"/>
            <a:ext cx="11887200" cy="13062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F1532B6-605F-EF33-ABFE-93D57832B4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57851" y="3605136"/>
            <a:ext cx="10428894" cy="3618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sz="2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pPr marL="0" algn="ctr" defTabSz="914400" rtl="0" eaLnBrk="1" latinLnBrk="0" hangingPunct="1">
              <a:lnSpc>
                <a:spcPct val="100000"/>
              </a:lnSpc>
            </a:pPr>
            <a:r>
              <a:rPr lang="en-US" sz="4400" b="1" kern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Translating Research into Action: Strengthening Public Health Systems in Crisis-Affected Settings 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APHI-FHEI/Forum for Higher Education Institutions in Amhara Region 4th Joint International Research Conference</a:t>
            </a:r>
          </a:p>
          <a:p>
            <a:pPr algn="ctr">
              <a:lnSpc>
                <a:spcPct val="150000"/>
              </a:lnSpc>
            </a:pPr>
            <a:r>
              <a:rPr lang="en-US" sz="3200" b="1" i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December 4-5, 2025, Bahir Dar, Ethiopia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6A417AE-A067-55DB-F7FB-B75172D111F6}"/>
              </a:ext>
            </a:extLst>
          </p:cNvPr>
          <p:cNvCxnSpPr/>
          <p:nvPr userDrawn="1"/>
        </p:nvCxnSpPr>
        <p:spPr>
          <a:xfrm>
            <a:off x="5849102" y="3178887"/>
            <a:ext cx="6665686" cy="0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9BDBA169-65D6-EC81-F7B5-871E7E4A2EC1}"/>
              </a:ext>
            </a:extLst>
          </p:cNvPr>
          <p:cNvSpPr txBox="1">
            <a:spLocks/>
          </p:cNvSpPr>
          <p:nvPr userDrawn="1"/>
        </p:nvSpPr>
        <p:spPr>
          <a:xfrm>
            <a:off x="4196444" y="5414165"/>
            <a:ext cx="6543881" cy="1011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37260" indent="-45720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Clr>
                <a:srgbClr val="0070C0"/>
              </a:buClr>
              <a:buSzPct val="95000"/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417320" indent="-45720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Clr>
                <a:srgbClr val="0070C0"/>
              </a:buClr>
              <a:buSzPct val="85000"/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Clr>
                <a:srgbClr val="0070C0"/>
              </a:buClr>
              <a:buSzPct val="75000"/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 sz="23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348CD4-ACC2-419D-E9A0-4FC71F0184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08" y="307178"/>
            <a:ext cx="985989" cy="9859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58E5BB-D943-B015-0EA6-EDF70B45AC3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3880" y="585289"/>
            <a:ext cx="904423" cy="9044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61EBEE-D058-D76E-9D39-B802D938CC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1328" y="602058"/>
            <a:ext cx="800480" cy="83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97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96" y="1170971"/>
            <a:ext cx="11790861" cy="5687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1014" y="7396843"/>
            <a:ext cx="1028698" cy="261257"/>
          </a:xfrm>
          <a:prstGeom prst="rect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fld id="{B832C571-E1E9-4272-8FFF-6D7AE6E419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AF80198-3F13-F994-003E-76F364B75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198" y="95510"/>
            <a:ext cx="10615204" cy="10287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715B3F-F665-58D9-F75D-FAD87C8BC4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395" y="253000"/>
            <a:ext cx="680267" cy="713723"/>
          </a:xfrm>
          <a:prstGeom prst="rect">
            <a:avLst/>
          </a:prstGeom>
        </p:spPr>
      </p:pic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5A3A9CF-0779-048F-54E0-6587AC212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51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198" y="95510"/>
            <a:ext cx="10615204" cy="10287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95" y="1369257"/>
            <a:ext cx="11790861" cy="56870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1014" y="7396843"/>
            <a:ext cx="1028698" cy="261257"/>
          </a:xfrm>
          <a:prstGeom prst="rect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fld id="{B832C571-E1E9-4272-8FFF-6D7AE6E419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3045D0-476E-5586-F473-198613EC68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395" y="253000"/>
            <a:ext cx="680267" cy="713723"/>
          </a:xfrm>
          <a:prstGeom prst="rect">
            <a:avLst/>
          </a:prstGeom>
        </p:spPr>
      </p:pic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34C426D0-CBDD-D3A1-F1F8-613847B8F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57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1937704"/>
            <a:ext cx="11041380" cy="3233102"/>
          </a:xfrm>
          <a:prstGeom prst="rect">
            <a:avLst/>
          </a:prstGeo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5201392"/>
            <a:ext cx="11041380" cy="1700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BA93ECA-7D12-6B43-E68C-2ED2F1BBA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0D3D95C-7F6E-DBEE-6A20-C5CE1CF68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3832" y="7358591"/>
            <a:ext cx="615315" cy="413808"/>
          </a:xfrm>
          <a:prstGeom prst="rect">
            <a:avLst/>
          </a:prstGeom>
        </p:spPr>
        <p:txBody>
          <a:bodyPr/>
          <a:lstStyle/>
          <a:p>
            <a:fld id="{B832C571-E1E9-4272-8FFF-6D7AE6E4191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3A895C-6EE5-18E4-DA6F-1CC057F3F5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114" y="234345"/>
            <a:ext cx="680267" cy="71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88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09" y="1"/>
            <a:ext cx="10614529" cy="11824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427075"/>
            <a:ext cx="544068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069042"/>
            <a:ext cx="544068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13832" y="7358591"/>
            <a:ext cx="615315" cy="413808"/>
          </a:xfrm>
          <a:prstGeom prst="rect">
            <a:avLst/>
          </a:prstGeom>
        </p:spPr>
        <p:txBody>
          <a:bodyPr/>
          <a:lstStyle/>
          <a:p>
            <a:fld id="{B832C571-E1E9-4272-8FFF-6D7AE6E4191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B8DE7B-92C3-884C-3C99-FF12A8033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114" y="234345"/>
            <a:ext cx="680267" cy="71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8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6297"/>
            <a:ext cx="11041380" cy="102240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054265"/>
            <a:ext cx="5415676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1988031"/>
            <a:ext cx="5415676" cy="51351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9141" y="1054265"/>
            <a:ext cx="5442347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9141" y="1988031"/>
            <a:ext cx="5442347" cy="51351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4504F9-EECA-9E24-93AC-3F342D3BF4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386" y="234345"/>
            <a:ext cx="713723" cy="713723"/>
          </a:xfrm>
          <a:prstGeom prst="rect">
            <a:avLst/>
          </a:prstGeom>
        </p:spPr>
      </p:pic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D8B3985C-5070-6080-CB96-5576EF7E5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670EAA3-95C9-7B02-F3F4-40690EE3E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3832" y="7358591"/>
            <a:ext cx="615315" cy="413808"/>
          </a:xfrm>
          <a:prstGeom prst="rect">
            <a:avLst/>
          </a:prstGeom>
        </p:spPr>
        <p:txBody>
          <a:bodyPr/>
          <a:lstStyle/>
          <a:p>
            <a:fld id="{B832C571-E1E9-4272-8FFF-6D7AE6E419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583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8160"/>
            <a:ext cx="4128849" cy="1813560"/>
          </a:xfrm>
          <a:prstGeom prst="rect">
            <a:avLst/>
          </a:prstGeo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119082"/>
            <a:ext cx="6480810" cy="5523442"/>
          </a:xfrm>
          <a:prstGeom prst="rect">
            <a:avLst/>
          </a:prstGeo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172FC669-3870-F5E2-C5A3-1B12631EF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89D3596-3491-164F-3522-E8192E3C3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3832" y="7358591"/>
            <a:ext cx="615315" cy="413808"/>
          </a:xfrm>
          <a:prstGeom prst="rect">
            <a:avLst/>
          </a:prstGeom>
        </p:spPr>
        <p:txBody>
          <a:bodyPr/>
          <a:lstStyle/>
          <a:p>
            <a:fld id="{B832C571-E1E9-4272-8FFF-6D7AE6E4191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5C09F1-D9A4-9781-0431-C053126791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114" y="234345"/>
            <a:ext cx="680267" cy="71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44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1119082"/>
            <a:ext cx="4128849" cy="1212638"/>
          </a:xfrm>
          <a:prstGeom prst="rect">
            <a:avLst/>
          </a:prstGeo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119082"/>
            <a:ext cx="6480810" cy="552344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D25129B-53C6-69EC-BB0E-52B8D116D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1014" y="7396843"/>
            <a:ext cx="1028698" cy="261257"/>
          </a:xfrm>
          <a:prstGeom prst="rect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fld id="{B832C571-E1E9-4272-8FFF-6D7AE6E419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6285D6-F9EA-13FE-DD34-C01DBA927F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395" y="253000"/>
            <a:ext cx="680267" cy="713723"/>
          </a:xfrm>
          <a:prstGeom prst="rect">
            <a:avLst/>
          </a:prstGeom>
        </p:spPr>
      </p:pic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85988C6B-56F2-E145-4A1F-389820F81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896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ECC25EE3-A8E2-4550-B3CF-6D5C7F66F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26-28,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3BACDE-C358-4C3E-86AD-5662A5645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ASPHA 2025 CONFERENCE</a:t>
            </a:r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DFD52C58-9B5F-4B59-8FCC-83775BAA9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9B98-7222-4B7E-A5E5-09C2B7E422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804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BE168FAD-39F9-C0BD-2034-1614F31CB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3053" y="7361699"/>
            <a:ext cx="1095647" cy="3699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accent1">
                    <a:lumMod val="20000"/>
                    <a:lumOff val="80000"/>
                  </a:schemeClr>
                </a:solidFill>
                <a:latin typeface="Oswald" pitchFamily="2" charset="0"/>
                <a:cs typeface="Arial" panose="020B0604020202020204" pitchFamily="34" charset="0"/>
              </a:defRPr>
            </a:lvl1pPr>
          </a:lstStyle>
          <a:p>
            <a:fld id="{B832C571-E1E9-4272-8FFF-6D7AE6E419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0F9698-3626-BA4E-4A7C-CE4BD3E9240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599" cy="7772400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020E523C-2A22-0CDF-91B0-B82FB0FAA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8" y="5596"/>
            <a:ext cx="11119758" cy="100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7C9F33B-B14C-08AE-B34A-B4A7241DE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228" y="1175657"/>
            <a:ext cx="11805558" cy="6074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63CD59D-CA08-449D-DA4F-C87282C89F1D}"/>
              </a:ext>
            </a:extLst>
          </p:cNvPr>
          <p:cNvSpPr/>
          <p:nvPr userDrawn="1"/>
        </p:nvSpPr>
        <p:spPr>
          <a:xfrm>
            <a:off x="11640301" y="7326032"/>
            <a:ext cx="524485" cy="405628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Oswald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63E034-2E6D-89DF-36FD-C943539FDAB6}"/>
              </a:ext>
            </a:extLst>
          </p:cNvPr>
          <p:cNvSpPr txBox="1"/>
          <p:nvPr userDrawn="1"/>
        </p:nvSpPr>
        <p:spPr>
          <a:xfrm>
            <a:off x="342900" y="7361699"/>
            <a:ext cx="4082143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Calibri" panose="020F0502020204030204" pitchFamily="34" charset="0"/>
              <a:buNone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Oswald" pitchFamily="2" charset="0"/>
              </a:rPr>
              <a:t>Copyright ©</a:t>
            </a:r>
            <a:fld id="{10E618D6-A9C6-4B0E-80D4-37CEBBD6F28A}" type="datetimeyyyy">
              <a:rPr lang="en-US" sz="16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Oswald" pitchFamily="2" charset="0"/>
              </a:rPr>
              <a:t>2025</a:t>
            </a:fld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Oswald" pitchFamily="2" charset="0"/>
              </a:rPr>
              <a:t> APHI </a:t>
            </a:r>
          </a:p>
        </p:txBody>
      </p:sp>
    </p:spTree>
    <p:extLst>
      <p:ext uri="{BB962C8B-B14F-4D97-AF65-F5344CB8AC3E}">
        <p14:creationId xmlns:p14="http://schemas.microsoft.com/office/powerpoint/2010/main" val="171406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686" r:id="rId3"/>
    <p:sldLayoutId id="2147483687" r:id="rId4"/>
    <p:sldLayoutId id="2147483688" r:id="rId5"/>
    <p:sldLayoutId id="2147483689" r:id="rId6"/>
    <p:sldLayoutId id="2147483692" r:id="rId7"/>
    <p:sldLayoutId id="2147483693" r:id="rId8"/>
    <p:sldLayoutId id="2147483709" r:id="rId9"/>
  </p:sldLayoutIdLst>
  <p:hf hdr="0" ftr="0" dt="0"/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5">
              <a:lumMod val="40000"/>
              <a:lumOff val="6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Clr>
          <a:schemeClr val="accent5">
            <a:lumMod val="75000"/>
          </a:schemeClr>
        </a:buClr>
        <a:buFont typeface="Wingdings" panose="05000000000000000000" pitchFamily="2" charset="2"/>
        <a:buChar char="n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37260" indent="-457200" algn="l" defTabSz="960120" rtl="0" eaLnBrk="1" latinLnBrk="0" hangingPunct="1">
        <a:lnSpc>
          <a:spcPct val="90000"/>
        </a:lnSpc>
        <a:spcBef>
          <a:spcPts val="525"/>
        </a:spcBef>
        <a:buClr>
          <a:srgbClr val="0070C0"/>
        </a:buClr>
        <a:buSzPct val="95000"/>
        <a:buFont typeface="Wingdings" panose="05000000000000000000" pitchFamily="2" charset="2"/>
        <a:buChar char="n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417320" indent="-457200" algn="l" defTabSz="960120" rtl="0" eaLnBrk="1" latinLnBrk="0" hangingPunct="1">
        <a:lnSpc>
          <a:spcPct val="90000"/>
        </a:lnSpc>
        <a:spcBef>
          <a:spcPts val="525"/>
        </a:spcBef>
        <a:buClr>
          <a:srgbClr val="0070C0"/>
        </a:buClr>
        <a:buSzPct val="85000"/>
        <a:buFont typeface="Wingdings" panose="05000000000000000000" pitchFamily="2" charset="2"/>
        <a:buChar char="n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Clr>
          <a:srgbClr val="0070C0"/>
        </a:buClr>
        <a:buSzPct val="75000"/>
        <a:buFont typeface="Wingdings" panose="05000000000000000000" pitchFamily="2" charset="2"/>
        <a:buChar char="n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Clr>
          <a:srgbClr val="0070C0"/>
        </a:buClr>
        <a:buSzPct val="70000"/>
        <a:buFont typeface="Wingdings" panose="05000000000000000000" pitchFamily="2" charset="2"/>
        <a:buChar char="n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#_ENREF_31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hyperlink" Target="#_ENREF_19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EE2CF-C4CF-BDC7-0254-BEFD6E3117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511" y="1529243"/>
            <a:ext cx="11729543" cy="1745374"/>
          </a:xfrm>
        </p:spPr>
        <p:txBody>
          <a:bodyPr>
            <a:noAutofit/>
          </a:bodyPr>
          <a:lstStyle/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2594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594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594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594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594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effectLst/>
                <a:ea typeface="Calibri" panose="020F0502020204030204" pitchFamily="34" charset="0"/>
              </a:rPr>
              <a:t>Effect of ADHERE eHealth intervention on adherence to quality improvement tools in intrapartum care: Implementation research in Ethiopia</a:t>
            </a:r>
            <a:endParaRPr lang="en-US" sz="2594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49E80D-C93F-8DA3-74CF-3F199AE27CE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977461" y="3770407"/>
            <a:ext cx="11524593" cy="112571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Dabere Nigatu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Muluken Azage Yenesew, Eyaya Misgan, Daniel A. Enquobahrie, Tegegn Kebebaw, Enyew Abate, Esubalew Alemneh, Mirkuzie Woldie, Tsinuel Girma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95C4798-1A70-D32B-C38B-F3715B3BE901}"/>
              </a:ext>
            </a:extLst>
          </p:cNvPr>
          <p:cNvSpPr txBox="1">
            <a:spLocks/>
          </p:cNvSpPr>
          <p:nvPr/>
        </p:nvSpPr>
        <p:spPr>
          <a:xfrm>
            <a:off x="772511" y="4896119"/>
            <a:ext cx="12029089" cy="19783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Conference Theme: Translating Research into Action: Strengthening Public Health Systems in Crisis-Affected Settings </a:t>
            </a:r>
          </a:p>
          <a:p>
            <a:pPr algn="ctr">
              <a:lnSpc>
                <a:spcPct val="100000"/>
              </a:lnSpc>
            </a:pPr>
            <a:endParaRPr lang="en-US" sz="2200" b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Amhara Public Health Institute - Forum for Higher Education Institutions in the Amhara Region 4</a:t>
            </a:r>
            <a:r>
              <a:rPr lang="en-US" sz="2200" b="1" baseline="300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 </a:t>
            </a:r>
          </a:p>
          <a:p>
            <a:pPr algn="ctr">
              <a:lnSpc>
                <a:spcPct val="150000"/>
              </a:lnSpc>
            </a:pPr>
            <a:r>
              <a:rPr lang="en-US" sz="2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December 4-5, 2025, Bahir Dar, Ethiopia  </a:t>
            </a:r>
          </a:p>
        </p:txBody>
      </p:sp>
    </p:spTree>
    <p:extLst>
      <p:ext uri="{BB962C8B-B14F-4D97-AF65-F5344CB8AC3E}">
        <p14:creationId xmlns:p14="http://schemas.microsoft.com/office/powerpoint/2010/main" val="185712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25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B9132-6D32-401C-9F9D-DF402DEA3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Results and Discussion…(2/3)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27B36-7436-4F00-A452-6AB933923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060" y="1485900"/>
            <a:ext cx="10801350" cy="559865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32848" indent="-232848" algn="just">
              <a:buSzPct val="130000"/>
            </a:pPr>
            <a:r>
              <a:rPr lang="en-US" sz="236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ADHERE intervention on adherence to WHO SCC subtype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70D158-FB51-4B64-88C1-AC05248AA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6E6ACC0-2D06-4877-80B8-B7FEDF2E2274}"/>
              </a:ext>
            </a:extLst>
          </p:cNvPr>
          <p:cNvGraphicFramePr>
            <a:graphicFrameLocks noGrp="1"/>
          </p:cNvGraphicFramePr>
          <p:nvPr/>
        </p:nvGraphicFramePr>
        <p:xfrm>
          <a:off x="475060" y="2160984"/>
          <a:ext cx="11851481" cy="5120640"/>
        </p:xfrm>
        <a:graphic>
          <a:graphicData uri="http://schemas.openxmlformats.org/drawingml/2006/table">
            <a:tbl>
              <a:tblPr firstRow="1" firstCol="1" bandRow="1"/>
              <a:tblGrid>
                <a:gridCol w="3072605">
                  <a:extLst>
                    <a:ext uri="{9D8B030D-6E8A-4147-A177-3AD203B41FA5}">
                      <a16:colId xmlns:a16="http://schemas.microsoft.com/office/drawing/2014/main" val="2972327274"/>
                    </a:ext>
                  </a:extLst>
                </a:gridCol>
                <a:gridCol w="987623">
                  <a:extLst>
                    <a:ext uri="{9D8B030D-6E8A-4147-A177-3AD203B41FA5}">
                      <a16:colId xmlns:a16="http://schemas.microsoft.com/office/drawing/2014/main" val="3300894523"/>
                    </a:ext>
                  </a:extLst>
                </a:gridCol>
                <a:gridCol w="987623">
                  <a:extLst>
                    <a:ext uri="{9D8B030D-6E8A-4147-A177-3AD203B41FA5}">
                      <a16:colId xmlns:a16="http://schemas.microsoft.com/office/drawing/2014/main" val="2114513433"/>
                    </a:ext>
                  </a:extLst>
                </a:gridCol>
                <a:gridCol w="1097360">
                  <a:extLst>
                    <a:ext uri="{9D8B030D-6E8A-4147-A177-3AD203B41FA5}">
                      <a16:colId xmlns:a16="http://schemas.microsoft.com/office/drawing/2014/main" val="398004919"/>
                    </a:ext>
                  </a:extLst>
                </a:gridCol>
                <a:gridCol w="2853135">
                  <a:extLst>
                    <a:ext uri="{9D8B030D-6E8A-4147-A177-3AD203B41FA5}">
                      <a16:colId xmlns:a16="http://schemas.microsoft.com/office/drawing/2014/main" val="3787538555"/>
                    </a:ext>
                  </a:extLst>
                </a:gridCol>
                <a:gridCol w="2853135">
                  <a:extLst>
                    <a:ext uri="{9D8B030D-6E8A-4147-A177-3AD203B41FA5}">
                      <a16:colId xmlns:a16="http://schemas.microsoft.com/office/drawing/2014/main" val="1717110919"/>
                    </a:ext>
                  </a:extLst>
                </a:gridCol>
              </a:tblGrid>
              <a:tr h="36004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Difference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Simple DiD (95% CI)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Adjusted DiD (95% CI)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9029401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355642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Admission checklist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331309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 marL="45720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Control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0.135 [0.072, 0.198]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0.093 [0.036, 0.151]</a:t>
                      </a:r>
                      <a:r>
                        <a:rPr lang="en-US" sz="24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90077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 marL="45720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Intervention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0.487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0.622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0.135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556541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Before-birth checklist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08397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 marL="45720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Control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0.342 [0.252, 0.431]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0.223 [0.121, 0.325]</a:t>
                      </a:r>
                      <a:r>
                        <a:rPr lang="en-US" sz="24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062819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 marL="45720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Intervention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0.400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0.742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0.342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563333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After-birth checklist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615759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 marL="45720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Control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0.019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0.247 [0.184, 0.309]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0.152 [0.072, 0.231]</a:t>
                      </a:r>
                      <a:r>
                        <a:rPr lang="en-US" sz="24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102013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 marL="45720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Intervention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0.386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0.632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0.246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273205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Discharge checklist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26645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 marL="45720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Control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0.018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-0.001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-0.044 [-0.107, 0.019]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-0.025 [-0.071, 0.021]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933546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 marL="45720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Intervention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0.460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0.415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-0.045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198800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6A783E31-8DA1-4DC9-93CF-9F65295A384F}"/>
              </a:ext>
            </a:extLst>
          </p:cNvPr>
          <p:cNvSpPr/>
          <p:nvPr/>
        </p:nvSpPr>
        <p:spPr>
          <a:xfrm>
            <a:off x="9401175" y="3136106"/>
            <a:ext cx="2775347" cy="52506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2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60D254B-6A6C-4CC6-8048-5DBD51ED8127}"/>
              </a:ext>
            </a:extLst>
          </p:cNvPr>
          <p:cNvSpPr/>
          <p:nvPr/>
        </p:nvSpPr>
        <p:spPr>
          <a:xfrm>
            <a:off x="9401175" y="4257264"/>
            <a:ext cx="2700338" cy="525066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2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954BD96-7BD8-4139-B270-D21D3AF34F0E}"/>
              </a:ext>
            </a:extLst>
          </p:cNvPr>
          <p:cNvSpPr/>
          <p:nvPr/>
        </p:nvSpPr>
        <p:spPr>
          <a:xfrm>
            <a:off x="9401175" y="5311378"/>
            <a:ext cx="2700338" cy="5664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2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0239FA-E04F-4108-8543-C87B7474DA0B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384025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B9132-6D32-401C-9F9D-DF402DEA3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Results and Discussion …(3/3)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27B36-7436-4F00-A452-6AB933923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95" y="1369257"/>
            <a:ext cx="11790861" cy="1405474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  <a:buSzPct val="130000"/>
            </a:pPr>
            <a:r>
              <a:rPr lang="en-US" sz="25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Earlier studies in Africa indicated that QI interventions led to improved adherence to WHO SCC: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70D158-FB51-4B64-88C1-AC05248AA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47A28E-DF4D-485A-85F9-A8C3E85A7531}"/>
              </a:ext>
            </a:extLst>
          </p:cNvPr>
          <p:cNvSpPr txBox="1"/>
          <p:nvPr/>
        </p:nvSpPr>
        <p:spPr>
          <a:xfrm>
            <a:off x="357595" y="2774731"/>
            <a:ext cx="6493261" cy="43345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32848" indent="-232848" algn="just">
              <a:buFont typeface="Arial" panose="020B0604020202020204" pitchFamily="34" charset="0"/>
              <a:buChar char="•"/>
            </a:pPr>
            <a:r>
              <a:rPr lang="en-US" sz="2363" dirty="0">
                <a:latin typeface="Times New Roman" panose="02020603050405020304" pitchFamily="18" charset="0"/>
                <a:ea typeface="Calibri" panose="020F0502020204030204" pitchFamily="34" charset="0"/>
              </a:rPr>
              <a:t>In Namibia, SCC led by a facility champion, </a:t>
            </a:r>
          </a:p>
          <a:p>
            <a:pPr marL="826121" lvl="1" indent="-337551" algn="just">
              <a:lnSpc>
                <a:spcPct val="150000"/>
              </a:lnSpc>
              <a:buFont typeface="Wingdings 2" panose="05020102010507070707" pitchFamily="18" charset="2"/>
              <a:buChar char="?"/>
            </a:pPr>
            <a:r>
              <a:rPr lang="en-US" sz="2363" dirty="0">
                <a:latin typeface="Times New Roman" panose="02020603050405020304" pitchFamily="18" charset="0"/>
                <a:ea typeface="Calibri" panose="020F0502020204030204" pitchFamily="34" charset="0"/>
              </a:rPr>
              <a:t>increased the average EBPs delivered from 68% to 95% </a:t>
            </a:r>
          </a:p>
          <a:p>
            <a:pPr marL="232848" indent="-23284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63" dirty="0">
                <a:latin typeface="Times New Roman" panose="02020603050405020304" pitchFamily="18" charset="0"/>
                <a:ea typeface="Calibri" panose="020F0502020204030204" pitchFamily="34" charset="0"/>
              </a:rPr>
              <a:t>A multi-country study (Kenya &amp; Uganda): </a:t>
            </a:r>
          </a:p>
          <a:p>
            <a:pPr marL="826121" lvl="1" indent="-337551" algn="just">
              <a:buFont typeface="Wingdings 2" panose="05020102010507070707" pitchFamily="18" charset="2"/>
              <a:buChar char="?"/>
            </a:pPr>
            <a:r>
              <a:rPr lang="en-US" sz="2363" dirty="0">
                <a:latin typeface="Times New Roman" panose="02020603050405020304" pitchFamily="18" charset="0"/>
                <a:ea typeface="Calibri" panose="020F0502020204030204" pitchFamily="34" charset="0"/>
              </a:rPr>
              <a:t>In Kenya, SCC completion was &gt;70% for all pause points </a:t>
            </a:r>
          </a:p>
          <a:p>
            <a:pPr marL="826121" lvl="1" indent="-337551" algn="just">
              <a:buFont typeface="Wingdings 2" panose="05020102010507070707" pitchFamily="18" charset="2"/>
              <a:buChar char="?"/>
            </a:pPr>
            <a:r>
              <a:rPr lang="en-US" sz="2363" dirty="0">
                <a:latin typeface="Times New Roman" panose="02020603050405020304" pitchFamily="18" charset="0"/>
                <a:ea typeface="Calibri" panose="020F0502020204030204" pitchFamily="34" charset="0"/>
              </a:rPr>
              <a:t>In Uganda, it ranges from 39% to 75%. </a:t>
            </a:r>
          </a:p>
          <a:p>
            <a:pPr marL="826121" lvl="1" indent="-337551" algn="just">
              <a:buFont typeface="Wingdings 2" panose="05020102010507070707" pitchFamily="18" charset="2"/>
              <a:buChar char="¹"/>
            </a:pPr>
            <a:r>
              <a:rPr lang="en-US" sz="2363" dirty="0">
                <a:latin typeface="Times New Roman" panose="02020603050405020304" pitchFamily="18" charset="0"/>
                <a:ea typeface="Calibri" panose="020F0502020204030204" pitchFamily="34" charset="0"/>
              </a:rPr>
              <a:t>intervention facilities demonstrated higher completion rates than control sites</a:t>
            </a:r>
            <a:r>
              <a:rPr lang="en-US" sz="236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363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Kabongo</a:t>
            </a:r>
            <a:r>
              <a:rPr lang="en-US" sz="2363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2017</a:t>
            </a:r>
            <a:r>
              <a:rPr lang="en-US" sz="2756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63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Achola</a:t>
            </a:r>
            <a:r>
              <a:rPr lang="en-US" sz="2363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2022</a:t>
            </a:r>
            <a:r>
              <a:rPr lang="en-US" sz="23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363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0F6E19-071E-4A0E-9945-3D7E65DAE8F0}"/>
              </a:ext>
            </a:extLst>
          </p:cNvPr>
          <p:cNvSpPr txBox="1"/>
          <p:nvPr/>
        </p:nvSpPr>
        <p:spPr>
          <a:xfrm>
            <a:off x="6850856" y="2246776"/>
            <a:ext cx="5850731" cy="50898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32848" indent="-232848">
              <a:buFont typeface="Arial" panose="020B0604020202020204" pitchFamily="34" charset="0"/>
              <a:buChar char="•"/>
            </a:pPr>
            <a:r>
              <a:rPr lang="en-US" sz="236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India, CRCT – a coaching-based SCC: </a:t>
            </a:r>
          </a:p>
          <a:p>
            <a:pPr marL="769863" lvl="1" indent="-281292">
              <a:lnSpc>
                <a:spcPct val="150000"/>
              </a:lnSpc>
              <a:buFont typeface="Wingdings 2" panose="05020102010507070707" pitchFamily="18" charset="2"/>
              <a:buChar char="?"/>
            </a:pPr>
            <a:r>
              <a:rPr lang="en-US" sz="236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Average adherence increased by 24 ppts</a:t>
            </a:r>
          </a:p>
          <a:p>
            <a:pPr marL="769863" lvl="1" indent="-281292">
              <a:lnSpc>
                <a:spcPct val="150000"/>
              </a:lnSpc>
              <a:buFont typeface="Wingdings 2" panose="05020102010507070707" pitchFamily="18" charset="2"/>
              <a:buChar char="?"/>
            </a:pPr>
            <a:r>
              <a:rPr lang="en-US" sz="236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admission (84% to 98%) </a:t>
            </a:r>
          </a:p>
          <a:p>
            <a:pPr marL="769863" lvl="1" indent="-281292">
              <a:lnSpc>
                <a:spcPct val="150000"/>
              </a:lnSpc>
              <a:buFont typeface="Wingdings 2" panose="05020102010507070707" pitchFamily="18" charset="2"/>
              <a:buChar char="?"/>
            </a:pPr>
            <a:r>
              <a:rPr lang="en-US" sz="236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before birth (66% to 94%)</a:t>
            </a:r>
          </a:p>
          <a:p>
            <a:pPr marL="769863" lvl="1" indent="-281292">
              <a:lnSpc>
                <a:spcPct val="150000"/>
              </a:lnSpc>
              <a:buFont typeface="Wingdings 2" panose="05020102010507070707" pitchFamily="18" charset="2"/>
              <a:buChar char="?"/>
            </a:pPr>
            <a:r>
              <a:rPr lang="en-US" sz="236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immediately after birth (75% to 95%), </a:t>
            </a:r>
          </a:p>
          <a:p>
            <a:pPr marL="769863" lvl="1" indent="-281292">
              <a:lnSpc>
                <a:spcPct val="150000"/>
              </a:lnSpc>
              <a:buFont typeface="Wingdings 2" panose="05020102010507070707" pitchFamily="18" charset="2"/>
              <a:buChar char="?"/>
            </a:pPr>
            <a:r>
              <a:rPr lang="en-US" sz="236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discharge (90% to 99%) </a:t>
            </a:r>
          </a:p>
          <a:p>
            <a:pPr marL="337551" indent="-33755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6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Turkey, </a:t>
            </a:r>
          </a:p>
          <a:p>
            <a:pPr marL="769863" lvl="1" indent="-281292">
              <a:buFont typeface="Wingdings 2" panose="05020102010507070707" pitchFamily="18" charset="2"/>
              <a:buChar char="?"/>
            </a:pPr>
            <a:r>
              <a:rPr lang="en-US" sz="236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eCDS system significantly improved proper use rate of the WHO SCC – 61% to 97.4% </a:t>
            </a:r>
          </a:p>
          <a:p>
            <a:r>
              <a:rPr lang="da-DK" sz="1378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(</a:t>
            </a:r>
            <a:r>
              <a:rPr lang="da-DK" sz="1378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Marx Delaney et al., 2017, </a:t>
            </a:r>
            <a:r>
              <a:rPr lang="en-US" sz="1378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Özkan</a:t>
            </a:r>
            <a:r>
              <a:rPr lang="en-US" sz="1378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1378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Acar</a:t>
            </a:r>
            <a:r>
              <a:rPr lang="en-US" sz="1378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2025</a:t>
            </a:r>
            <a:r>
              <a:rPr lang="en-US" sz="1378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US" sz="137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65857D-4E43-46B1-8318-34DB47F253B9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211922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0D6DD-3D59-0912-BC88-CB5EA42B8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197D5-DDA1-898F-E8AE-F044302EE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Conclusion and Recommendations …(1/2)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5A091-3606-7E28-55A6-9F7B8B116B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727" y="1254696"/>
            <a:ext cx="12571873" cy="6013910"/>
          </a:xfrm>
        </p:spPr>
        <p:txBody>
          <a:bodyPr>
            <a:noAutofit/>
          </a:bodyPr>
          <a:lstStyle/>
          <a:p>
            <a:pPr marL="240030" marR="0" lvl="0" indent="-240030" algn="just" defTabSz="960120" rtl="0" eaLnBrk="1" fontAlgn="auto" latinLnBrk="0" hangingPunct="1">
              <a:lnSpc>
                <a:spcPct val="150000"/>
              </a:lnSpc>
              <a:spcBef>
                <a:spcPts val="1050"/>
              </a:spcBef>
              <a:spcAft>
                <a:spcPts val="0"/>
              </a:spcAft>
              <a:buClr>
                <a:srgbClr val="5B9BD5">
                  <a:lumMod val="75000"/>
                </a:srgbClr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The ADHERE intervention significantly improved adherence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Calibri" panose="020F0502020204030204" pitchFamily="34" charset="0"/>
              </a:rPr>
              <a:t>to partograph and WHO SCC subtype, except for the discharge checklist.</a:t>
            </a:r>
            <a:endParaRPr kumimoji="0" lang="en-US" altLang="en-US" sz="28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The system could be considered for broader implementation across health facilities. 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However, the scale up should consider the strategies used to overcome the implementation challenges.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Use of IR models or frameworks is also equally important</a:t>
            </a:r>
          </a:p>
          <a:p>
            <a:pPr lvl="2">
              <a:lnSpc>
                <a:spcPct val="150000"/>
              </a:lnSpc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Adapted IRLM</a:t>
            </a:r>
          </a:p>
          <a:p>
            <a:pPr lvl="2">
              <a:lnSpc>
                <a:spcPct val="150000"/>
              </a:lnSpc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FRAME-IS framework</a:t>
            </a:r>
            <a:r>
              <a:rPr lang="en-US" sz="2600" b="1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ED9A9-57B6-B4AF-1071-BB38E5BE2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12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B4F719-2715-9C21-1FBB-1345971909D1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1349933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0D6DD-3D59-0912-BC88-CB5EA42B8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197D5-DDA1-898F-E8AE-F044302EE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Conclusion and Recommendations …(2/2)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5A091-3606-7E28-55A6-9F7B8B116B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727" y="1254696"/>
            <a:ext cx="12571873" cy="56755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Health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p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ractitioners </a:t>
            </a:r>
            <a:r>
              <a:rPr lang="en-US" sz="2800" dirty="0">
                <a:effectLst/>
                <a:ea typeface="Calibri" panose="020F0502020204030204" pitchFamily="34" charset="0"/>
              </a:rPr>
              <a:t>should recognize the importance </a:t>
            </a:r>
            <a:r>
              <a:rPr lang="en-US" sz="2800" dirty="0">
                <a:ea typeface="Calibri" panose="020F0502020204030204" pitchFamily="34" charset="0"/>
              </a:rPr>
              <a:t>and use the </a:t>
            </a:r>
            <a:r>
              <a:rPr lang="en-US" sz="2800" dirty="0">
                <a:effectLst/>
                <a:ea typeface="Calibri" panose="020F0502020204030204" pitchFamily="34" charset="0"/>
              </a:rPr>
              <a:t>ADHERE system 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effectLst/>
                <a:ea typeface="Calibri" panose="020F0502020204030204" pitchFamily="34" charset="0"/>
              </a:rPr>
              <a:t>Future research</a:t>
            </a:r>
            <a:r>
              <a:rPr lang="en-US" sz="2800" b="1" dirty="0">
                <a:ea typeface="Calibri" panose="020F0502020204030204" pitchFamily="34" charset="0"/>
              </a:rPr>
              <a:t> focus</a:t>
            </a:r>
            <a:r>
              <a:rPr lang="en-US" sz="2800" dirty="0">
                <a:ea typeface="Calibri" panose="020F0502020204030204" pitchFamily="34" charset="0"/>
              </a:rPr>
              <a:t>:</a:t>
            </a:r>
            <a:r>
              <a:rPr lang="en-US" sz="2800" dirty="0">
                <a:effectLst/>
                <a:ea typeface="Calibri" panose="020F0502020204030204" pitchFamily="34" charset="0"/>
              </a:rPr>
              <a:t> </a:t>
            </a:r>
            <a:endParaRPr lang="en-US" sz="2800" dirty="0">
              <a:ea typeface="Calibri" panose="020F0502020204030204" pitchFamily="34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2800" dirty="0">
                <a:effectLst/>
                <a:ea typeface="Calibri" panose="020F0502020204030204" pitchFamily="34" charset="0"/>
              </a:rPr>
              <a:t>Direct observations during L&amp;D care provision – partograph and WHO SCC</a:t>
            </a:r>
          </a:p>
          <a:p>
            <a:pPr lvl="1" algn="just">
              <a:lnSpc>
                <a:spcPct val="150000"/>
              </a:lnSpc>
            </a:pPr>
            <a:r>
              <a:rPr lang="en-US" sz="2800" dirty="0">
                <a:effectLst/>
                <a:ea typeface="Calibri" panose="020F0502020204030204" pitchFamily="34" charset="0"/>
              </a:rPr>
              <a:t>Strong designs like Cluster RCT</a:t>
            </a:r>
          </a:p>
          <a:p>
            <a:pPr lvl="1" algn="just">
              <a:lnSpc>
                <a:spcPct val="150000"/>
              </a:lnSpc>
            </a:pPr>
            <a:r>
              <a:rPr lang="en-US" sz="2800" dirty="0">
                <a:effectLst/>
                <a:ea typeface="Calibri" panose="020F0502020204030204" pitchFamily="34" charset="0"/>
              </a:rPr>
              <a:t>Feasibility and acceptability of scale-up of the ADHERE system </a:t>
            </a:r>
          </a:p>
          <a:p>
            <a:pPr lvl="2" algn="just">
              <a:lnSpc>
                <a:spcPct val="150000"/>
              </a:lnSpc>
            </a:pPr>
            <a:r>
              <a:rPr lang="en-US" sz="2800" dirty="0">
                <a:effectLst/>
                <a:ea typeface="Calibri" panose="020F0502020204030204" pitchFamily="34" charset="0"/>
              </a:rPr>
              <a:t>interoperability issues and multiplicity of electronic platforms used at the point-of-care in Ethiopia.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ED9A9-57B6-B4AF-1071-BB38E5BE2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13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B4F719-2715-9C21-1FBB-1345971909D1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4211555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EAE5F-14B2-3823-8615-F8AEF9BDD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093E9-EAEC-ABA3-9384-4F253620E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Acknowledgement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346AF-274D-5EAE-FDBC-31D4273998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727" y="1254696"/>
            <a:ext cx="12571873" cy="5675518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PhD Supervisors: 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Muluken A, Prof. Tsinuel G, Dr. Eyaya M, &amp; Prof. Daniel E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ADHERE research team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BDU-CMHS, APHI and Fenot Project: 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Funding the project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participants: </a:t>
            </a:r>
          </a:p>
          <a:p>
            <a:pPr lvl="1" algn="just">
              <a:lnSpc>
                <a:spcPct val="150000"/>
              </a:lnSpc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HCPs, Health facilities, and Health system managers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 organizers: APHI and FHEIA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9D31A-ACE8-2C51-313D-70B2544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97570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14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2D4EB1-B35C-4A07-6216-7AFE35BD1658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709091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6481F-61BC-3AAA-A984-6078991DA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96" y="391646"/>
            <a:ext cx="12569805" cy="7942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3" dirty="0">
                <a:solidFill>
                  <a:schemeClr val="bg1"/>
                </a:solidFill>
                <a:latin typeface="Arial Black" panose="020B0A04020102020204" pitchFamily="34" charset="0"/>
              </a:rPr>
              <a:t>THANK YOU</a:t>
            </a:r>
            <a:r>
              <a:rPr lang="en-US" sz="500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3597B-9FE7-186A-4B94-322417A30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2897" y="7299025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latin typeface="Arial" panose="020B0604020202020204" pitchFamily="34" charset="0"/>
              </a:rPr>
              <a:t>15</a:t>
            </a:fld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7015AF-BD18-7E7F-009D-A109EE4E4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96" y="1365103"/>
            <a:ext cx="12569805" cy="565862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33511F-6610-481E-D1A2-838FF828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88221" y="7380754"/>
            <a:ext cx="6832063" cy="499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43067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54DB9-D77D-6E5A-E278-9D5C89836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Presentation outlines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AD9BD-EC9E-6AFF-51AD-7BBD8BE7E0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29" y="1292244"/>
            <a:ext cx="12571873" cy="56755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Background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Objectives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Methods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Result and Discussion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Conclusion and Recommendations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Acknowledgements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B0502-AE0A-C397-BBF2-A9CE5A53E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2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06C3D5-0E91-B890-1BB3-785D476FDB57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269277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CB499-827D-4CE0-0A0B-617762611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E9775-6AC6-8F04-5634-32F4721C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306185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Background…(1/2)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666A9-C234-F0A2-40CE-5386CDA2C0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29" y="1292244"/>
            <a:ext cx="12571873" cy="5675518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00000"/>
              </a:lnSpc>
            </a:pPr>
            <a:r>
              <a:rPr lang="en-US" alt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Partograph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 Childbirth Checklist (SCC)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QI tools </a:t>
            </a:r>
          </a:p>
          <a:p>
            <a:pPr lvl="1" algn="just">
              <a:lnSpc>
                <a:spcPct val="15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– </a:t>
            </a:r>
            <a:r>
              <a:rPr lang="en-US" alt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1980s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vs 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en-US" alt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(WHO 1995, WHO 2015)</a:t>
            </a:r>
          </a:p>
          <a:p>
            <a:pPr lvl="1" algn="just"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37.3% reduction in perinatal mortality rates </a:t>
            </a:r>
            <a:r>
              <a:rPr lang="en-US" sz="2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0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Kabongo</a:t>
            </a:r>
            <a:r>
              <a:rPr lang="en-US" sz="2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et al 2017)</a:t>
            </a:r>
            <a:endParaRPr lang="en-US" altLang="en-US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Ethiopia &amp; other LMICs,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poor quality of care</a:t>
            </a:r>
            <a:r>
              <a:rPr lang="en-GB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partograph non-use: 40% – 45%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Ayenew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2020,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Ayele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 2025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substandard adherence to partograph were common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Negash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Alelgn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2021)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 algn="just"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Failure to complete the WHO SCC in a typical birth: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60%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(Semrau et al 2017)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8C8B9-EAEA-70CC-6DDB-4676DB6AE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57488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3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05C6D4-D099-B881-9FF3-61894CA2858F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E0FA2D-13C0-4FB1-8F93-C22D6C53A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310" y="1090927"/>
            <a:ext cx="2304753" cy="297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02B66CF-9D14-4F2E-B996-D565EE17A472}"/>
              </a:ext>
            </a:extLst>
          </p:cNvPr>
          <p:cNvSpPr/>
          <p:nvPr/>
        </p:nvSpPr>
        <p:spPr>
          <a:xfrm>
            <a:off x="620507" y="5707123"/>
            <a:ext cx="12077263" cy="1600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just">
              <a:buFont typeface="Wingdings 2" panose="05020102010507070707" pitchFamily="18" charset="2"/>
              <a:buChar char="?"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eCDS – one promising eHealth interventions to enhancing quality of care in LMICs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Neumann, 2021 #71"/>
              </a:rPr>
              <a:t>Neumann et al., 2021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 tooltip="Erku, 2023 #237"/>
              </a:rPr>
              <a:t>Erku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Erku, 2023 #237"/>
              </a:rPr>
              <a:t> et al., 2023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 2" panose="05020102010507070707" pitchFamily="18" charset="2"/>
              <a:buChar char="?"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we developed an eHealth innovation – </a:t>
            </a: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ADHERE system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(eMCH tool) and deployed it at POC in public health facilities.</a:t>
            </a:r>
          </a:p>
        </p:txBody>
      </p:sp>
      <p:sp>
        <p:nvSpPr>
          <p:cNvPr id="8" name="Scroll: Vertical 7">
            <a:extLst>
              <a:ext uri="{FF2B5EF4-FFF2-40B4-BE49-F238E27FC236}">
                <a16:creationId xmlns:a16="http://schemas.microsoft.com/office/drawing/2014/main" id="{55F5DBF8-5737-43AE-A56B-F0C4B805DE69}"/>
              </a:ext>
            </a:extLst>
          </p:cNvPr>
          <p:cNvSpPr/>
          <p:nvPr/>
        </p:nvSpPr>
        <p:spPr>
          <a:xfrm>
            <a:off x="9873582" y="1592310"/>
            <a:ext cx="3200400" cy="4114800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ePartograph: </a:t>
            </a:r>
          </a:p>
          <a:p>
            <a:pPr marL="304810" indent="-30481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Automatically draw graphs </a:t>
            </a:r>
          </a:p>
          <a:p>
            <a:pPr marL="304810" indent="-30481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retrospective filling </a:t>
            </a:r>
          </a:p>
          <a:p>
            <a:pPr marL="304810" indent="-30481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 measurement due</a:t>
            </a:r>
          </a:p>
          <a:p>
            <a:pPr marL="304810" indent="-30481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suggested interventions </a:t>
            </a:r>
          </a:p>
          <a:p>
            <a:pPr algn="ctr"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03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CB499-827D-4CE0-0A0B-617762611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E9775-6AC6-8F04-5634-32F4721C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306185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Background…(2/2)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666A9-C234-F0A2-40CE-5386CDA2C0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29" y="1292244"/>
            <a:ext cx="12571873" cy="56755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8C8B9-EAEA-70CC-6DDB-4676DB6AE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4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05C6D4-D099-B881-9FF3-61894CA2858F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FE5000-471B-42C4-8AD4-BFBE89E75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63" y="916859"/>
            <a:ext cx="9601201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C4546481-34EA-444C-88B9-2CE111258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949" y="670798"/>
            <a:ext cx="3680460" cy="644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7E303031-5780-48D6-9159-75DEDE1B8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871" y="1071276"/>
            <a:ext cx="8977690" cy="630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3B14270-8F39-4DDF-81D5-85E24CC36FA3}"/>
              </a:ext>
            </a:extLst>
          </p:cNvPr>
          <p:cNvSpPr/>
          <p:nvPr/>
        </p:nvSpPr>
        <p:spPr>
          <a:xfrm>
            <a:off x="4278086" y="2334986"/>
            <a:ext cx="685800" cy="2122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46F23B-5234-4B92-9FF8-4DB2C61333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434" y="2646712"/>
            <a:ext cx="9260321" cy="469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65976-F216-DC3B-5B9F-2446A28A4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EE8AC-1644-068A-1475-FC2AE359D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Objectives …(1/1)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8BA7B-B966-6A0B-AE20-39BCF4130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29" y="1292244"/>
            <a:ext cx="12571873" cy="567551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To examine the effect of ADHERE eHealth interventions on adherence to labor and delivery care in public health facilities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A275F-F99D-02C3-22BC-2E453ADC9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5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D9FC87-94D3-0197-9ADE-08E14B4E43EB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3055167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CC984-EDAA-331B-2481-F984BE4D9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CD6A3-764C-C84F-D954-D884BE795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Methods …(1/2)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22FB1-114F-A6ED-3F33-0480CA65F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727" y="1254696"/>
            <a:ext cx="12571873" cy="60139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altLang="en-US" b="1" dirty="0"/>
              <a:t>Study setting: </a:t>
            </a:r>
            <a:r>
              <a:rPr lang="en-US" altLang="en-US" sz="2800" dirty="0"/>
              <a:t>9 HFs (</a:t>
            </a:r>
            <a:r>
              <a:rPr lang="en-US" altLang="en-US" sz="2800" b="1" i="1" dirty="0">
                <a:solidFill>
                  <a:schemeClr val="accent6"/>
                </a:solidFill>
              </a:rPr>
              <a:t>5 intervention</a:t>
            </a:r>
            <a:r>
              <a:rPr lang="en-US" altLang="en-US" sz="2800" dirty="0"/>
              <a:t> and </a:t>
            </a:r>
            <a:r>
              <a:rPr lang="en-US" altLang="en-US" sz="2800" b="1" i="1" dirty="0">
                <a:solidFill>
                  <a:schemeClr val="accent2"/>
                </a:solidFill>
              </a:rPr>
              <a:t>4 control</a:t>
            </a:r>
            <a:r>
              <a:rPr lang="en-US" altLang="en-US" sz="2800" dirty="0"/>
              <a:t>)</a:t>
            </a:r>
          </a:p>
          <a:p>
            <a:pPr>
              <a:lnSpc>
                <a:spcPct val="100000"/>
              </a:lnSpc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altLang="en-US" b="1" dirty="0"/>
              <a:t>Study design: </a:t>
            </a:r>
            <a:r>
              <a:rPr lang="en-US" altLang="en-US" sz="2800" dirty="0">
                <a:solidFill>
                  <a:srgbClr val="0000FF"/>
                </a:solidFill>
              </a:rPr>
              <a:t>Quasi-experimental design (QED)</a:t>
            </a:r>
          </a:p>
          <a:p>
            <a:pPr lvl="1" algn="just">
              <a:lnSpc>
                <a:spcPct val="100000"/>
              </a:lnSpc>
              <a:defRPr/>
            </a:pPr>
            <a:r>
              <a:rPr lang="en-US" altLang="en-US" sz="2800" dirty="0"/>
              <a:t>a pre- and post-design with a non-equivalent control group</a:t>
            </a:r>
          </a:p>
          <a:p>
            <a:pPr marL="236538" indent="-236538" algn="just">
              <a:lnSpc>
                <a:spcPct val="100000"/>
              </a:lnSpc>
            </a:pPr>
            <a:r>
              <a:rPr lang="en-US" altLang="en-US" sz="2800" dirty="0"/>
              <a:t>Hybrid effectiveness-implementation design</a:t>
            </a:r>
          </a:p>
          <a:p>
            <a:pPr lvl="1" algn="just">
              <a:lnSpc>
                <a:spcPct val="100000"/>
              </a:lnSpc>
            </a:pPr>
            <a:r>
              <a:rPr lang="en-US" altLang="en-US" sz="2800" b="1" dirty="0">
                <a:solidFill>
                  <a:srgbClr val="00B0F0"/>
                </a:solidFill>
              </a:rPr>
              <a:t>Hybrid type 3 design</a:t>
            </a:r>
          </a:p>
          <a:p>
            <a:pPr>
              <a:lnSpc>
                <a:spcPct val="100000"/>
              </a:lnSpc>
            </a:pPr>
            <a:r>
              <a:rPr lang="en-US" b="1" dirty="0"/>
              <a:t>Sample size: </a:t>
            </a:r>
            <a:r>
              <a:rPr lang="en-US" sz="2800" dirty="0"/>
              <a:t>1076 (538 per groups)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2152 (Baseline +Endline)</a:t>
            </a:r>
          </a:p>
          <a:p>
            <a:pPr>
              <a:lnSpc>
                <a:spcPct val="100000"/>
              </a:lnSpc>
            </a:pPr>
            <a:r>
              <a:rPr lang="en-US" b="1" dirty="0"/>
              <a:t>Data collection: </a:t>
            </a:r>
            <a:r>
              <a:rPr lang="en-US" sz="2800" dirty="0"/>
              <a:t>review of L&amp;D charts – Survey checklist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Trained midwives collected the data via tablet computers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Epicollect5 software</a:t>
            </a:r>
            <a:endParaRPr lang="en-US" sz="2800" b="1" dirty="0"/>
          </a:p>
          <a:p>
            <a:pPr>
              <a:lnSpc>
                <a:spcPct val="100000"/>
              </a:lnSpc>
            </a:pPr>
            <a:r>
              <a:rPr lang="en-US" b="1" dirty="0"/>
              <a:t>Data analysis: </a:t>
            </a:r>
            <a:r>
              <a:rPr lang="en-US" sz="2800" dirty="0"/>
              <a:t>Difference-in-Differences (DiD)</a:t>
            </a:r>
          </a:p>
          <a:p>
            <a:pPr>
              <a:lnSpc>
                <a:spcPct val="150000"/>
              </a:lnSpc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CC281-7471-FDD7-B6DE-024B99290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6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D3831A-5AB2-7D02-5960-3F566D69CADB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DBCDF2-6337-44F5-8AD4-96D51ED32298}"/>
              </a:ext>
            </a:extLst>
          </p:cNvPr>
          <p:cNvSpPr/>
          <p:nvPr/>
        </p:nvSpPr>
        <p:spPr>
          <a:xfrm>
            <a:off x="7488621" y="2932386"/>
            <a:ext cx="5312980" cy="23963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intervention</a:t>
            </a:r>
          </a:p>
          <a:p>
            <a:pPr algn="just">
              <a:lnSpc>
                <a:spcPct val="150000"/>
              </a:lnSpc>
              <a:buSzPct val="100000"/>
              <a:buFont typeface="Wingdings 2" panose="05020102010507070707" pitchFamily="18" charset="2"/>
              <a:buChar char="?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ADHERE-based intrapartum care - QI</a:t>
            </a:r>
          </a:p>
          <a:p>
            <a:pPr algn="just">
              <a:lnSpc>
                <a:spcPct val="150000"/>
              </a:lnSpc>
              <a:buSzPct val="100000"/>
              <a:buFont typeface="Wingdings 2" panose="05020102010507070707" pitchFamily="18" charset="2"/>
              <a:buChar char="?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Frontline health workers at a POC care</a:t>
            </a:r>
          </a:p>
          <a:p>
            <a:pPr algn="just">
              <a:lnSpc>
                <a:spcPct val="150000"/>
              </a:lnSpc>
              <a:buSzPct val="100000"/>
              <a:buFont typeface="Wingdings 2" panose="05020102010507070707" pitchFamily="18" charset="2"/>
              <a:buChar char="?"/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eCDS 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enhance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providers decision</a:t>
            </a:r>
            <a:endParaRPr lang="en-US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06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id="{CDE96A12-F8D2-4005-9A3C-FDB34B731E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58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41985" indent="-323840">
              <a:defRPr sz="158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95362" indent="-259072">
              <a:defRPr sz="158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13507" indent="-259072">
              <a:defRPr sz="158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331651" indent="-259072">
              <a:defRPr sz="158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49796" indent="-259072" eaLnBrk="0" fontAlgn="base" hangingPunct="0">
              <a:spcBef>
                <a:spcPct val="0"/>
              </a:spcBef>
              <a:spcAft>
                <a:spcPct val="0"/>
              </a:spcAft>
              <a:defRPr sz="158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67941" indent="-259072" eaLnBrk="0" fontAlgn="base" hangingPunct="0">
              <a:spcBef>
                <a:spcPct val="0"/>
              </a:spcBef>
              <a:spcAft>
                <a:spcPct val="0"/>
              </a:spcAft>
              <a:defRPr sz="158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86086" indent="-259072" eaLnBrk="0" fontAlgn="base" hangingPunct="0">
              <a:spcBef>
                <a:spcPct val="0"/>
              </a:spcBef>
              <a:spcAft>
                <a:spcPct val="0"/>
              </a:spcAft>
              <a:defRPr sz="158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404230" indent="-259072" eaLnBrk="0" fontAlgn="base" hangingPunct="0">
              <a:spcBef>
                <a:spcPct val="0"/>
              </a:spcBef>
              <a:spcAft>
                <a:spcPct val="0"/>
              </a:spcAft>
              <a:defRPr sz="158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2A71DEB-DCF7-4642-8AC2-8F53AC56DBD0}" type="slidenum">
              <a:rPr lang="en-US" altLang="en-US" smtClean="0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7</a:t>
            </a:fld>
            <a:endParaRPr lang="en-US" altLang="en-US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01E3E7F0-7F2E-4017-BDFA-09A7C0F86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543" y="970413"/>
            <a:ext cx="147222" cy="2451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72867" tIns="36433" rIns="72867" bIns="36433" anchor="ctr">
            <a:spAutoFit/>
          </a:bodyPr>
          <a:lstStyle/>
          <a:p>
            <a:pPr>
              <a:defRPr/>
            </a:pPr>
            <a:endParaRPr lang="en-US" sz="1115"/>
          </a:p>
        </p:txBody>
      </p:sp>
      <p:grpSp>
        <p:nvGrpSpPr>
          <p:cNvPr id="6" name="Canvas 19">
            <a:extLst>
              <a:ext uri="{FF2B5EF4-FFF2-40B4-BE49-F238E27FC236}">
                <a16:creationId xmlns:a16="http://schemas.microsoft.com/office/drawing/2014/main" id="{A71BC3E8-F7E8-4984-B2E5-397418DD05FB}"/>
              </a:ext>
            </a:extLst>
          </p:cNvPr>
          <p:cNvGrpSpPr>
            <a:grpSpLocks/>
          </p:cNvGrpSpPr>
          <p:nvPr/>
        </p:nvGrpSpPr>
        <p:grpSpPr bwMode="auto">
          <a:xfrm>
            <a:off x="2050415" y="721465"/>
            <a:ext cx="9409641" cy="6640233"/>
            <a:chOff x="2175" y="944"/>
            <a:chExt cx="9074" cy="11686"/>
          </a:xfrm>
        </p:grpSpPr>
        <p:sp>
          <p:nvSpPr>
            <p:cNvPr id="17416" name="AutoShape 19">
              <a:extLst>
                <a:ext uri="{FF2B5EF4-FFF2-40B4-BE49-F238E27FC236}">
                  <a16:creationId xmlns:a16="http://schemas.microsoft.com/office/drawing/2014/main" id="{7AE60B4F-B8DA-4D50-BEA3-3072D30A705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75" y="944"/>
              <a:ext cx="9074" cy="116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867" tIns="36433" rIns="72867" bIns="36433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587"/>
            </a:p>
          </p:txBody>
        </p:sp>
        <p:sp>
          <p:nvSpPr>
            <p:cNvPr id="17417" name="Rectangle 1">
              <a:extLst>
                <a:ext uri="{FF2B5EF4-FFF2-40B4-BE49-F238E27FC236}">
                  <a16:creationId xmlns:a16="http://schemas.microsoft.com/office/drawing/2014/main" id="{6DFCCD50-4C87-4451-9089-E0E24029EB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068" y="2220"/>
              <a:ext cx="3327" cy="105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70AD47"/>
              </a:solidFill>
              <a:miter lim="800000"/>
              <a:headEnd/>
              <a:tailEnd/>
            </a:ln>
          </p:spPr>
          <p:txBody>
            <a:bodyPr lIns="72867" tIns="36433" rIns="72867" bIns="36433" anchor="ctr"/>
            <a:lstStyle>
              <a:lvl1pPr defTabSz="6413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6413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6413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6413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6413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587" b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Phase-1: Pre-intervention</a:t>
              </a:r>
            </a:p>
            <a:p>
              <a:r>
                <a:rPr lang="en-US" altLang="en-US" sz="1587" b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(Sept 2021- April 2022)</a:t>
              </a:r>
            </a:p>
          </p:txBody>
        </p:sp>
        <p:sp>
          <p:nvSpPr>
            <p:cNvPr id="17418" name="Rectangle 2">
              <a:extLst>
                <a:ext uri="{FF2B5EF4-FFF2-40B4-BE49-F238E27FC236}">
                  <a16:creationId xmlns:a16="http://schemas.microsoft.com/office/drawing/2014/main" id="{53766DAD-52F5-40AC-864A-D77C13CE5D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940" y="7119"/>
              <a:ext cx="3327" cy="85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70AD47"/>
              </a:solidFill>
              <a:miter lim="800000"/>
              <a:headEnd/>
              <a:tailEnd/>
            </a:ln>
          </p:spPr>
          <p:txBody>
            <a:bodyPr lIns="72867" tIns="36433" rIns="72867" bIns="36433" anchor="ctr"/>
            <a:lstStyle>
              <a:lvl1pPr defTabSz="6413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6413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6413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6413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6413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587" b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Phase-2: Intervention (May 2022-April 2023)</a:t>
              </a:r>
            </a:p>
          </p:txBody>
        </p:sp>
        <p:sp>
          <p:nvSpPr>
            <p:cNvPr id="17419" name="Rectangle 3">
              <a:extLst>
                <a:ext uri="{FF2B5EF4-FFF2-40B4-BE49-F238E27FC236}">
                  <a16:creationId xmlns:a16="http://schemas.microsoft.com/office/drawing/2014/main" id="{36938BEE-F175-4482-AB33-3F318E315B6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118" y="10657"/>
              <a:ext cx="3030" cy="91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70AD47"/>
              </a:solidFill>
              <a:miter lim="800000"/>
              <a:headEnd/>
              <a:tailEnd/>
            </a:ln>
          </p:spPr>
          <p:txBody>
            <a:bodyPr lIns="72867" tIns="36433" rIns="72867" bIns="36433" anchor="ctr"/>
            <a:lstStyle>
              <a:lvl1pPr defTabSz="6413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6413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6413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6413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6413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/>
              <a:r>
                <a:rPr lang="en-US" altLang="en-US" sz="1587" b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Phase-3: Evaluation (May 2023 - Dec 2024)</a:t>
              </a:r>
            </a:p>
            <a:p>
              <a:pPr algn="ctr"/>
              <a:r>
                <a:rPr lang="en-US" altLang="en-US" sz="1587" b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7420" name="Rectangle 4">
              <a:extLst>
                <a:ext uri="{FF2B5EF4-FFF2-40B4-BE49-F238E27FC236}">
                  <a16:creationId xmlns:a16="http://schemas.microsoft.com/office/drawing/2014/main" id="{31D6EFCD-C62B-44A3-B481-9FD2560EC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5" y="1083"/>
              <a:ext cx="4199" cy="332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70AD47"/>
              </a:solidFill>
              <a:miter lim="800000"/>
              <a:headEnd/>
              <a:tailEnd/>
            </a:ln>
          </p:spPr>
          <p:txBody>
            <a:bodyPr lIns="72867" tIns="36433" rIns="72867" bIns="36433" anchor="ctr"/>
            <a:lstStyle>
              <a:lvl1pPr defTabSz="641350"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tabLst>
                  <a:tab pos="160338" algn="l"/>
                </a:tabLst>
                <a:defRPr sz="2600">
                  <a:solidFill>
                    <a:schemeClr val="tx1"/>
                  </a:solidFill>
                  <a:latin typeface="Perpetua" panose="02020502060401020303" pitchFamily="18" charset="0"/>
                </a:defRPr>
              </a:lvl1pPr>
              <a:lvl2pPr marL="547688" indent="-228600" defTabSz="6413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tabLst>
                  <a:tab pos="160338" algn="l"/>
                </a:tabLst>
                <a:defRPr sz="2400">
                  <a:solidFill>
                    <a:schemeClr val="tx1"/>
                  </a:solidFill>
                  <a:latin typeface="Perpetua" panose="02020502060401020303" pitchFamily="18" charset="0"/>
                </a:defRPr>
              </a:lvl2pPr>
              <a:lvl3pPr marL="822325" indent="-228600" defTabSz="64135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tabLst>
                  <a:tab pos="160338" algn="l"/>
                </a:tabLst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3pPr>
              <a:lvl4pPr marL="1096963" indent="-228600" defTabSz="64135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tabLst>
                  <a:tab pos="160338" algn="l"/>
                </a:tabLst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4pPr>
              <a:lvl5pPr marL="1371600" indent="-228600" defTabSz="641350">
                <a:spcBef>
                  <a:spcPts val="375"/>
                </a:spcBef>
                <a:buClr>
                  <a:srgbClr val="A28E6A"/>
                </a:buClr>
                <a:buChar char="o"/>
                <a:tabLst>
                  <a:tab pos="160338" algn="l"/>
                </a:tabLst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5pPr>
              <a:lvl6pPr marL="1828800" indent="-228600" defTabSz="64135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tabLst>
                  <a:tab pos="160338" algn="l"/>
                </a:tabLst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6pPr>
              <a:lvl7pPr marL="2286000" indent="-228600" defTabSz="64135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tabLst>
                  <a:tab pos="160338" algn="l"/>
                </a:tabLst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7pPr>
              <a:lvl8pPr marL="2743200" indent="-228600" defTabSz="64135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tabLst>
                  <a:tab pos="160338" algn="l"/>
                </a:tabLst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8pPr>
              <a:lvl9pPr marL="3200400" indent="-228600" defTabSz="64135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tabLst>
                  <a:tab pos="160338" algn="l"/>
                </a:tabLst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Char char="•"/>
              </a:pPr>
              <a:r>
                <a:rPr lang="en-US" altLang="en-US" sz="1587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Establishing research team or working group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Char char="•"/>
              </a:pPr>
              <a:r>
                <a:rPr lang="en-US" altLang="en-US" sz="1587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Setting core research objectives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Char char="•"/>
              </a:pPr>
              <a:r>
                <a:rPr lang="en-US" altLang="en-US" sz="1587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Identify and consulting of stakeholders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Char char="•"/>
              </a:pPr>
              <a:r>
                <a:rPr lang="en-US" altLang="en-US" sz="1587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Rapid review and formative assessments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Char char="•"/>
              </a:pPr>
              <a:r>
                <a:rPr lang="en-US" altLang="en-US" sz="1587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Usability testing of ADHERE tool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Char char="•"/>
              </a:pPr>
              <a:r>
                <a:rPr lang="en-US" altLang="en-US" sz="1587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Preparation of ADHERE tool user manual</a:t>
              </a:r>
            </a:p>
          </p:txBody>
        </p:sp>
        <p:sp>
          <p:nvSpPr>
            <p:cNvPr id="17421" name="Rectangle 5">
              <a:extLst>
                <a:ext uri="{FF2B5EF4-FFF2-40B4-BE49-F238E27FC236}">
                  <a16:creationId xmlns:a16="http://schemas.microsoft.com/office/drawing/2014/main" id="{EF94626A-AE98-4A6E-B946-E09652363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5" y="5990"/>
              <a:ext cx="4199" cy="322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70AD47"/>
              </a:solidFill>
              <a:miter lim="800000"/>
              <a:headEnd/>
              <a:tailEnd/>
            </a:ln>
          </p:spPr>
          <p:txBody>
            <a:bodyPr lIns="72867" tIns="36433" rIns="72867" bIns="36433" anchor="ctr"/>
            <a:lstStyle>
              <a:lvl1pPr defTabSz="6413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6413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6413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6413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6413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r>
                <a:rPr lang="en-US" altLang="en-US" sz="1587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Baseline survey</a:t>
              </a:r>
            </a:p>
            <a:p>
              <a:pPr>
                <a:buFontTx/>
                <a:buChar char="•"/>
              </a:pPr>
              <a:r>
                <a:rPr lang="en-US" altLang="en-US" sz="1587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Availing devices e.g., tablets, access points</a:t>
              </a:r>
            </a:p>
            <a:p>
              <a:pPr>
                <a:buFontTx/>
                <a:buChar char="•"/>
              </a:pPr>
              <a:r>
                <a:rPr lang="en-US" altLang="en-US" sz="1587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Prepare training manuals and training of key implementers</a:t>
              </a:r>
            </a:p>
            <a:p>
              <a:pPr>
                <a:buFontTx/>
                <a:buChar char="•"/>
              </a:pPr>
              <a:r>
                <a:rPr lang="en-US" altLang="en-US" sz="1587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Execution of ADHERE interventions</a:t>
              </a:r>
            </a:p>
            <a:p>
              <a:pPr>
                <a:buFontTx/>
                <a:buChar char="•"/>
              </a:pPr>
              <a:r>
                <a:rPr lang="en-US" altLang="en-US" sz="1587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Supportive supervision</a:t>
              </a:r>
            </a:p>
            <a:p>
              <a:pPr>
                <a:buFontTx/>
                <a:buChar char="•"/>
              </a:pPr>
              <a:r>
                <a:rPr lang="en-US" altLang="en-US" sz="1587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Performance review meetings </a:t>
              </a:r>
            </a:p>
          </p:txBody>
        </p:sp>
        <p:sp>
          <p:nvSpPr>
            <p:cNvPr id="17422" name="Rectangle 7">
              <a:extLst>
                <a:ext uri="{FF2B5EF4-FFF2-40B4-BE49-F238E27FC236}">
                  <a16:creationId xmlns:a16="http://schemas.microsoft.com/office/drawing/2014/main" id="{23D0BDA1-4E0A-4B01-9D69-8C8DCFEA6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5" y="9600"/>
              <a:ext cx="4199" cy="303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70AD47"/>
              </a:solidFill>
              <a:miter lim="800000"/>
              <a:headEnd/>
              <a:tailEnd/>
            </a:ln>
          </p:spPr>
          <p:txBody>
            <a:bodyPr lIns="72867" tIns="36433" rIns="72867" bIns="36433" anchor="ctr"/>
            <a:lstStyle>
              <a:lvl1pPr defTabSz="641350"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tabLst>
                  <a:tab pos="239713" algn="l"/>
                </a:tabLst>
                <a:defRPr sz="2600">
                  <a:solidFill>
                    <a:schemeClr val="tx1"/>
                  </a:solidFill>
                  <a:latin typeface="Perpetua" panose="02020502060401020303" pitchFamily="18" charset="0"/>
                </a:defRPr>
              </a:lvl1pPr>
              <a:lvl2pPr marL="547688" indent="-228600" defTabSz="6413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tabLst>
                  <a:tab pos="239713" algn="l"/>
                </a:tabLst>
                <a:defRPr sz="2400">
                  <a:solidFill>
                    <a:schemeClr val="tx1"/>
                  </a:solidFill>
                  <a:latin typeface="Perpetua" panose="02020502060401020303" pitchFamily="18" charset="0"/>
                </a:defRPr>
              </a:lvl2pPr>
              <a:lvl3pPr marL="822325" indent="-228600" defTabSz="64135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tabLst>
                  <a:tab pos="239713" algn="l"/>
                </a:tabLst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3pPr>
              <a:lvl4pPr marL="1096963" indent="-228600" defTabSz="64135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tabLst>
                  <a:tab pos="239713" algn="l"/>
                </a:tabLst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4pPr>
              <a:lvl5pPr marL="1371600" indent="-228600" defTabSz="641350">
                <a:spcBef>
                  <a:spcPts val="375"/>
                </a:spcBef>
                <a:buClr>
                  <a:srgbClr val="A28E6A"/>
                </a:buClr>
                <a:buChar char="o"/>
                <a:tabLst>
                  <a:tab pos="239713" algn="l"/>
                </a:tabLst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5pPr>
              <a:lvl6pPr marL="1828800" indent="-228600" defTabSz="64135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tabLst>
                  <a:tab pos="239713" algn="l"/>
                </a:tabLst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6pPr>
              <a:lvl7pPr marL="2286000" indent="-228600" defTabSz="64135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tabLst>
                  <a:tab pos="239713" algn="l"/>
                </a:tabLst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7pPr>
              <a:lvl8pPr marL="2743200" indent="-228600" defTabSz="64135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tabLst>
                  <a:tab pos="239713" algn="l"/>
                </a:tabLst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8pPr>
              <a:lvl9pPr marL="3200400" indent="-228600" defTabSz="64135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tabLst>
                  <a:tab pos="239713" algn="l"/>
                </a:tabLst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87" b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Primary outcomes evaluation</a:t>
              </a:r>
            </a:p>
            <a:p>
              <a:pPr algn="just">
                <a:spcBef>
                  <a:spcPct val="0"/>
                </a:spcBef>
                <a:buClrTx/>
                <a:buSzTx/>
                <a:buFontTx/>
                <a:buChar char="•"/>
              </a:pPr>
              <a:r>
                <a:rPr lang="en-US" altLang="en-US" sz="1587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Adherence to ANC</a:t>
              </a:r>
              <a:endParaRPr lang="en-US" altLang="en-US" sz="1587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spcBef>
                  <a:spcPct val="0"/>
                </a:spcBef>
                <a:buClrTx/>
                <a:buSzTx/>
                <a:buFontTx/>
                <a:buChar char="•"/>
              </a:pPr>
              <a:r>
                <a:rPr lang="en-US" altLang="en-US" sz="1587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Adherence to L&amp;D</a:t>
              </a:r>
              <a:endParaRPr lang="en-US" altLang="en-US" sz="1587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87" b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Activities:</a:t>
              </a:r>
              <a:endParaRPr lang="en-US" altLang="en-US" sz="1587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spcBef>
                  <a:spcPct val="0"/>
                </a:spcBef>
                <a:buClrTx/>
                <a:buSzTx/>
                <a:buFontTx/>
                <a:buChar char="•"/>
              </a:pPr>
              <a:r>
                <a:rPr lang="en-US" altLang="en-US" sz="1587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Endline survey</a:t>
              </a:r>
              <a:endParaRPr lang="en-US" altLang="en-US" sz="1587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spcBef>
                  <a:spcPct val="0"/>
                </a:spcBef>
                <a:buClrTx/>
                <a:buSzTx/>
                <a:buFontTx/>
                <a:buChar char="•"/>
              </a:pPr>
              <a:r>
                <a:rPr lang="en-US" altLang="en-US" sz="1587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Data analysis </a:t>
              </a:r>
              <a:endParaRPr lang="en-US" altLang="en-US" sz="1587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spcBef>
                  <a:spcPct val="0"/>
                </a:spcBef>
                <a:buClrTx/>
                <a:buSzTx/>
                <a:buFontTx/>
                <a:buChar char="•"/>
              </a:pPr>
              <a:r>
                <a:rPr lang="en-US" altLang="en-US" sz="1587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Report writing</a:t>
              </a:r>
              <a:endParaRPr lang="en-US" altLang="en-US" sz="1587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423" name="Rectangle 8">
              <a:extLst>
                <a:ext uri="{FF2B5EF4-FFF2-40B4-BE49-F238E27FC236}">
                  <a16:creationId xmlns:a16="http://schemas.microsoft.com/office/drawing/2014/main" id="{0AC94DE0-24C2-404E-A606-26C07106E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0" y="1098"/>
              <a:ext cx="2370" cy="224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70AD47"/>
              </a:solidFill>
              <a:miter lim="800000"/>
              <a:headEnd/>
              <a:tailEnd/>
            </a:ln>
          </p:spPr>
          <p:txBody>
            <a:bodyPr lIns="72867" tIns="36433" rIns="72867" bIns="36433" anchor="ctr"/>
            <a:lstStyle>
              <a:lvl1pPr defTabSz="6413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6413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6413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6413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6413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r>
                <a:rPr lang="en-US" altLang="en-US" sz="1587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MOH</a:t>
              </a:r>
              <a:endParaRPr lang="en-US" altLang="en-US" sz="1587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buFontTx/>
                <a:buChar char="•"/>
              </a:pPr>
              <a:r>
                <a:rPr lang="en-US" altLang="en-US" sz="1587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RHB</a:t>
              </a:r>
              <a:endParaRPr lang="en-US" altLang="en-US" sz="1587"/>
            </a:p>
            <a:p>
              <a:pPr>
                <a:buFontTx/>
                <a:buChar char="•"/>
              </a:pPr>
              <a:r>
                <a:rPr lang="en-US" altLang="en-US" sz="1587">
                  <a:latin typeface="Times New Roman" panose="02020603050405020304" pitchFamily="18" charset="0"/>
                  <a:cs typeface="Calibri" panose="020F0502020204030204" pitchFamily="34" charset="0"/>
                </a:rPr>
                <a:t>Health facilities</a:t>
              </a:r>
              <a:endParaRPr lang="en-US" altLang="en-US" sz="1587"/>
            </a:p>
            <a:p>
              <a:pPr>
                <a:buFontTx/>
                <a:buChar char="•"/>
              </a:pPr>
              <a:r>
                <a:rPr lang="en-US" altLang="en-US" sz="1587">
                  <a:latin typeface="Times New Roman" panose="02020603050405020304" pitchFamily="18" charset="0"/>
                  <a:cs typeface="Calibri" panose="020F0502020204030204" pitchFamily="34" charset="0"/>
                </a:rPr>
                <a:t>Health care provider</a:t>
              </a:r>
              <a:endParaRPr lang="en-US" altLang="en-US" sz="1587"/>
            </a:p>
          </p:txBody>
        </p:sp>
        <p:sp>
          <p:nvSpPr>
            <p:cNvPr id="17424" name="Straight Connector 9">
              <a:extLst>
                <a:ext uri="{FF2B5EF4-FFF2-40B4-BE49-F238E27FC236}">
                  <a16:creationId xmlns:a16="http://schemas.microsoft.com/office/drawing/2014/main" id="{88B16412-ED9C-48D1-AEC9-62AC604A99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64" y="2221"/>
              <a:ext cx="1171" cy="27"/>
            </a:xfrm>
            <a:prstGeom prst="line">
              <a:avLst/>
            </a:prstGeom>
            <a:noFill/>
            <a:ln w="6350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72867" tIns="36433" rIns="72867" bIns="36433"/>
            <a:lstStyle/>
            <a:p>
              <a:endParaRPr lang="en-US" sz="2040"/>
            </a:p>
          </p:txBody>
        </p:sp>
        <p:sp>
          <p:nvSpPr>
            <p:cNvPr id="17425" name="Rectangle: Rounded Corners 10">
              <a:extLst>
                <a:ext uri="{FF2B5EF4-FFF2-40B4-BE49-F238E27FC236}">
                  <a16:creationId xmlns:a16="http://schemas.microsoft.com/office/drawing/2014/main" id="{64E3682A-BDBD-4B00-BCF6-9CE266FD70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5" y="5028"/>
              <a:ext cx="5205" cy="57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70AD47"/>
              </a:solidFill>
              <a:miter lim="800000"/>
              <a:headEnd/>
              <a:tailEnd/>
            </a:ln>
          </p:spPr>
          <p:txBody>
            <a:bodyPr lIns="72867" tIns="36433" rIns="72867" bIns="36433" anchor="ctr"/>
            <a:lstStyle>
              <a:lvl1pPr defTabSz="6413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6413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6413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6413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6413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587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ADHERE based-intervention health facilities</a:t>
              </a:r>
              <a:endParaRPr lang="en-US" altLang="en-US" sz="1587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426" name="Rectangle: Rounded Corners 11">
              <a:extLst>
                <a:ext uri="{FF2B5EF4-FFF2-40B4-BE49-F238E27FC236}">
                  <a16:creationId xmlns:a16="http://schemas.microsoft.com/office/drawing/2014/main" id="{49517338-3FD5-46A7-B5BA-C8BA009429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0" y="5028"/>
              <a:ext cx="2880" cy="57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70AD47"/>
              </a:solidFill>
              <a:miter lim="800000"/>
              <a:headEnd/>
              <a:tailEnd/>
            </a:ln>
          </p:spPr>
          <p:txBody>
            <a:bodyPr lIns="72867" tIns="36433" rIns="72867" bIns="36433" anchor="ctr"/>
            <a:lstStyle>
              <a:lvl1pPr defTabSz="6413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6413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6413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6413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6413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587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Control health facilities</a:t>
              </a:r>
              <a:endParaRPr lang="en-US" altLang="en-US" sz="1587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427" name="Rectangle 12">
              <a:extLst>
                <a:ext uri="{FF2B5EF4-FFF2-40B4-BE49-F238E27FC236}">
                  <a16:creationId xmlns:a16="http://schemas.microsoft.com/office/drawing/2014/main" id="{359D2947-A92A-4EDA-A914-2073F1A4C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0" y="6765"/>
              <a:ext cx="2969" cy="177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70AD47"/>
              </a:solidFill>
              <a:miter lim="800000"/>
              <a:headEnd/>
              <a:tailEnd/>
            </a:ln>
          </p:spPr>
          <p:txBody>
            <a:bodyPr lIns="72867" tIns="36433" rIns="72867" bIns="36433" anchor="ctr"/>
            <a:lstStyle>
              <a:lvl1pPr defTabSz="6413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6413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6413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6413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6413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>
                <a:buFontTx/>
                <a:buChar char="•"/>
              </a:pPr>
              <a:r>
                <a:rPr lang="en-US" altLang="en-US" sz="1587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Receive the usual care</a:t>
              </a:r>
              <a:endParaRPr lang="en-US" altLang="en-US" sz="1587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428" name="Right Brace 13">
              <a:extLst>
                <a:ext uri="{FF2B5EF4-FFF2-40B4-BE49-F238E27FC236}">
                  <a16:creationId xmlns:a16="http://schemas.microsoft.com/office/drawing/2014/main" id="{060C7749-D34C-4249-B756-5BC404D48E03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5587" y="1495"/>
              <a:ext cx="618" cy="6448"/>
            </a:xfrm>
            <a:prstGeom prst="rightBrace">
              <a:avLst>
                <a:gd name="adj1" fmla="val 8357"/>
                <a:gd name="adj2" fmla="val 50000"/>
              </a:avLst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2867" tIns="36433" rIns="72867" bIns="36433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587"/>
            </a:p>
          </p:txBody>
        </p:sp>
        <p:cxnSp>
          <p:nvCxnSpPr>
            <p:cNvPr id="17429" name="Straight Arrow Connector 14">
              <a:extLst>
                <a:ext uri="{FF2B5EF4-FFF2-40B4-BE49-F238E27FC236}">
                  <a16:creationId xmlns:a16="http://schemas.microsoft.com/office/drawing/2014/main" id="{2EEF2F78-DD79-4CFB-B81E-EA6A75BDD36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765" y="5600"/>
              <a:ext cx="15" cy="1165"/>
            </a:xfrm>
            <a:prstGeom prst="straightConnector1">
              <a:avLst/>
            </a:prstGeom>
            <a:noFill/>
            <a:ln w="6350">
              <a:solidFill>
                <a:srgbClr val="5B9BD5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30" name="Straight Arrow Connector 15">
              <a:extLst>
                <a:ext uri="{FF2B5EF4-FFF2-40B4-BE49-F238E27FC236}">
                  <a16:creationId xmlns:a16="http://schemas.microsoft.com/office/drawing/2014/main" id="{E804F9F8-B170-4ADC-B41A-F8ADE8BD619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63" y="5600"/>
              <a:ext cx="1" cy="460"/>
            </a:xfrm>
            <a:prstGeom prst="straightConnector1">
              <a:avLst/>
            </a:prstGeom>
            <a:noFill/>
            <a:ln w="6350">
              <a:solidFill>
                <a:srgbClr val="5B9BD5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31" name="Straight Arrow Connector 16">
              <a:extLst>
                <a:ext uri="{FF2B5EF4-FFF2-40B4-BE49-F238E27FC236}">
                  <a16:creationId xmlns:a16="http://schemas.microsoft.com/office/drawing/2014/main" id="{DBDFE2EB-C1B7-4395-8DF5-96B3D65D138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64" y="9210"/>
              <a:ext cx="1" cy="390"/>
            </a:xfrm>
            <a:prstGeom prst="straightConnector1">
              <a:avLst/>
            </a:prstGeom>
            <a:noFill/>
            <a:ln w="6350">
              <a:solidFill>
                <a:srgbClr val="5B9BD5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32" name="Straight Arrow Connector 17">
              <a:extLst>
                <a:ext uri="{FF2B5EF4-FFF2-40B4-BE49-F238E27FC236}">
                  <a16:creationId xmlns:a16="http://schemas.microsoft.com/office/drawing/2014/main" id="{37FB1FAD-3294-4C62-A697-C1414A3A9AE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260" y="8550"/>
              <a:ext cx="7" cy="1050"/>
            </a:xfrm>
            <a:prstGeom prst="straightConnector1">
              <a:avLst/>
            </a:prstGeom>
            <a:noFill/>
            <a:ln w="6350">
              <a:solidFill>
                <a:srgbClr val="5B9BD5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33" name="Rectangle 18">
              <a:extLst>
                <a:ext uri="{FF2B5EF4-FFF2-40B4-BE49-F238E27FC236}">
                  <a16:creationId xmlns:a16="http://schemas.microsoft.com/office/drawing/2014/main" id="{E353EE1F-AB55-4C74-BB4B-ADBE20322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4" y="9600"/>
              <a:ext cx="3556" cy="303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70AD47"/>
              </a:solidFill>
              <a:miter lim="800000"/>
              <a:headEnd/>
              <a:tailEnd/>
            </a:ln>
          </p:spPr>
          <p:txBody>
            <a:bodyPr lIns="72867" tIns="36433" rIns="72867" bIns="36433" anchor="ctr"/>
            <a:lstStyle>
              <a:lvl1pPr defTabSz="641350"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tabLst>
                  <a:tab pos="239713" algn="l"/>
                </a:tabLst>
                <a:defRPr sz="2600">
                  <a:solidFill>
                    <a:schemeClr val="tx1"/>
                  </a:solidFill>
                  <a:latin typeface="Perpetua" panose="02020502060401020303" pitchFamily="18" charset="0"/>
                </a:defRPr>
              </a:lvl1pPr>
              <a:lvl2pPr marL="547688" indent="-228600" defTabSz="6413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tabLst>
                  <a:tab pos="239713" algn="l"/>
                </a:tabLst>
                <a:defRPr sz="2400">
                  <a:solidFill>
                    <a:schemeClr val="tx1"/>
                  </a:solidFill>
                  <a:latin typeface="Perpetua" panose="02020502060401020303" pitchFamily="18" charset="0"/>
                </a:defRPr>
              </a:lvl2pPr>
              <a:lvl3pPr marL="822325" indent="-228600" defTabSz="64135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tabLst>
                  <a:tab pos="239713" algn="l"/>
                </a:tabLst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3pPr>
              <a:lvl4pPr marL="1096963" indent="-228600" defTabSz="64135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tabLst>
                  <a:tab pos="239713" algn="l"/>
                </a:tabLst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4pPr>
              <a:lvl5pPr marL="1371600" indent="-228600" defTabSz="641350">
                <a:spcBef>
                  <a:spcPts val="375"/>
                </a:spcBef>
                <a:buClr>
                  <a:srgbClr val="A28E6A"/>
                </a:buClr>
                <a:buChar char="o"/>
                <a:tabLst>
                  <a:tab pos="239713" algn="l"/>
                </a:tabLst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5pPr>
              <a:lvl6pPr marL="1828800" indent="-228600" defTabSz="64135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tabLst>
                  <a:tab pos="239713" algn="l"/>
                </a:tabLst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6pPr>
              <a:lvl7pPr marL="2286000" indent="-228600" defTabSz="64135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tabLst>
                  <a:tab pos="239713" algn="l"/>
                </a:tabLst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7pPr>
              <a:lvl8pPr marL="2743200" indent="-228600" defTabSz="64135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tabLst>
                  <a:tab pos="239713" algn="l"/>
                </a:tabLst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8pPr>
              <a:lvl9pPr marL="3200400" indent="-228600" defTabSz="64135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tabLst>
                  <a:tab pos="239713" algn="l"/>
                </a:tabLst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87" b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Secondary outcome evaluation</a:t>
              </a:r>
            </a:p>
            <a:p>
              <a:pPr algn="just">
                <a:spcBef>
                  <a:spcPct val="0"/>
                </a:spcBef>
                <a:buClrTx/>
                <a:buSzTx/>
                <a:buFont typeface="Symbol" panose="05050102010706020507" pitchFamily="18" charset="2"/>
                <a:buChar char=""/>
              </a:pPr>
              <a:r>
                <a:rPr lang="en-US" altLang="en-US" sz="1587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Adverse birth outcomes</a:t>
              </a:r>
            </a:p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87" b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Activities:</a:t>
              </a:r>
              <a:endParaRPr lang="en-US" altLang="en-US" sz="1587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spcBef>
                  <a:spcPct val="0"/>
                </a:spcBef>
                <a:buClrTx/>
                <a:buSzTx/>
                <a:buFontTx/>
                <a:buChar char="•"/>
              </a:pPr>
              <a:r>
                <a:rPr lang="en-US" altLang="en-US" sz="1587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Endline survey</a:t>
              </a:r>
              <a:endParaRPr lang="en-US" altLang="en-US" sz="1587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spcBef>
                  <a:spcPct val="0"/>
                </a:spcBef>
                <a:buClrTx/>
                <a:buSzTx/>
                <a:buFontTx/>
                <a:buChar char="•"/>
              </a:pPr>
              <a:r>
                <a:rPr lang="en-US" altLang="en-US" sz="1587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Data analysis </a:t>
              </a:r>
              <a:endParaRPr lang="en-US" altLang="en-US" sz="1587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spcBef>
                  <a:spcPct val="0"/>
                </a:spcBef>
                <a:buClrTx/>
                <a:buSzTx/>
                <a:buFontTx/>
                <a:buChar char="•"/>
              </a:pPr>
              <a:r>
                <a:rPr lang="en-US" altLang="en-US" sz="1587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Report writing</a:t>
              </a:r>
              <a:endParaRPr lang="en-US" altLang="en-US" sz="1587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587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3A84952-C0C0-41D4-8466-97944F61BDBA}"/>
              </a:ext>
            </a:extLst>
          </p:cNvPr>
          <p:cNvSpPr txBox="1"/>
          <p:nvPr/>
        </p:nvSpPr>
        <p:spPr>
          <a:xfrm rot="5400000">
            <a:off x="6061818" y="-4294068"/>
            <a:ext cx="672941" cy="9331901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sz="3173" b="1" dirty="0">
                <a:solidFill>
                  <a:schemeClr val="bg1"/>
                </a:solidFill>
                <a:ea typeface="Calibri" panose="020F0502020204030204" pitchFamily="34" charset="0"/>
              </a:rPr>
              <a:t>Implementation process of ADHERE intervention</a:t>
            </a:r>
            <a:endParaRPr lang="en-US" sz="3173" b="1" dirty="0">
              <a:solidFill>
                <a:schemeClr val="bg1"/>
              </a:solidFill>
            </a:endParaRPr>
          </a:p>
        </p:txBody>
      </p:sp>
      <p:sp>
        <p:nvSpPr>
          <p:cNvPr id="17414" name="Date Placeholder 1">
            <a:extLst>
              <a:ext uri="{FF2B5EF4-FFF2-40B4-BE49-F238E27FC236}">
                <a16:creationId xmlns:a16="http://schemas.microsoft.com/office/drawing/2014/main" id="{5CBAED1A-4CD2-42E5-ADCE-079F33CC105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632" tIns="51816" rIns="103632" bIns="51816" numCol="1" compatLnSpc="1">
            <a:prstTxWarp prst="textNoShape">
              <a:avLst/>
            </a:prstTxWarp>
          </a:bodyPr>
          <a:lstStyle>
            <a:lvl1pPr>
              <a:defRPr sz="158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41985" indent="-323840">
              <a:defRPr sz="158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95362" indent="-259072">
              <a:defRPr sz="158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13507" indent="-259072">
              <a:defRPr sz="158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331651" indent="-259072">
              <a:defRPr sz="158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49796" indent="-259072" eaLnBrk="0" fontAlgn="base" hangingPunct="0">
              <a:spcBef>
                <a:spcPct val="0"/>
              </a:spcBef>
              <a:spcAft>
                <a:spcPct val="0"/>
              </a:spcAft>
              <a:defRPr sz="158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67941" indent="-259072" eaLnBrk="0" fontAlgn="base" hangingPunct="0">
              <a:spcBef>
                <a:spcPct val="0"/>
              </a:spcBef>
              <a:spcAft>
                <a:spcPct val="0"/>
              </a:spcAft>
              <a:defRPr sz="158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86086" indent="-259072" eaLnBrk="0" fontAlgn="base" hangingPunct="0">
              <a:spcBef>
                <a:spcPct val="0"/>
              </a:spcBef>
              <a:spcAft>
                <a:spcPct val="0"/>
              </a:spcAft>
              <a:defRPr sz="158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404230" indent="-259072" eaLnBrk="0" fontAlgn="base" hangingPunct="0">
              <a:spcBef>
                <a:spcPct val="0"/>
              </a:spcBef>
              <a:spcAft>
                <a:spcPct val="0"/>
              </a:spcAft>
              <a:defRPr sz="158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2"/>
                </a:solidFill>
              </a:rPr>
              <a:t>Nov 26-28, 2025</a:t>
            </a:r>
          </a:p>
        </p:txBody>
      </p:sp>
      <p:sp>
        <p:nvSpPr>
          <p:cNvPr id="17415" name="Footer Placeholder 2">
            <a:extLst>
              <a:ext uri="{FF2B5EF4-FFF2-40B4-BE49-F238E27FC236}">
                <a16:creationId xmlns:a16="http://schemas.microsoft.com/office/drawing/2014/main" id="{BA2737F4-F71F-4CFE-A8E9-E2537A8F76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632" tIns="51816" rIns="103632" bIns="51816" numCol="1" compatLnSpc="1">
            <a:prstTxWarp prst="textNoShape">
              <a:avLst/>
            </a:prstTxWarp>
          </a:bodyPr>
          <a:lstStyle>
            <a:lvl1pPr>
              <a:defRPr sz="158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41985" indent="-323840">
              <a:defRPr sz="158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95362" indent="-259072">
              <a:defRPr sz="158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13507" indent="-259072">
              <a:defRPr sz="158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331651" indent="-259072">
              <a:defRPr sz="158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49796" indent="-259072" eaLnBrk="0" fontAlgn="base" hangingPunct="0">
              <a:spcBef>
                <a:spcPct val="0"/>
              </a:spcBef>
              <a:spcAft>
                <a:spcPct val="0"/>
              </a:spcAft>
              <a:defRPr sz="158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67941" indent="-259072" eaLnBrk="0" fontAlgn="base" hangingPunct="0">
              <a:spcBef>
                <a:spcPct val="0"/>
              </a:spcBef>
              <a:spcAft>
                <a:spcPct val="0"/>
              </a:spcAft>
              <a:defRPr sz="158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86086" indent="-259072" eaLnBrk="0" fontAlgn="base" hangingPunct="0">
              <a:spcBef>
                <a:spcPct val="0"/>
              </a:spcBef>
              <a:spcAft>
                <a:spcPct val="0"/>
              </a:spcAft>
              <a:defRPr sz="158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404230" indent="-259072" eaLnBrk="0" fontAlgn="base" hangingPunct="0">
              <a:spcBef>
                <a:spcPct val="0"/>
              </a:spcBef>
              <a:spcAft>
                <a:spcPct val="0"/>
              </a:spcAft>
              <a:defRPr sz="158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2"/>
                </a:solidFill>
              </a:rPr>
              <a:t>ASPHA 2025 CONFERENCE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CC984-EDAA-331B-2481-F984BE4D9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CD6A3-764C-C84F-D954-D884BE795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Methods …(2/2)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22FB1-114F-A6ED-3F33-0480CA65F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727" y="1254696"/>
            <a:ext cx="12571873" cy="5675518"/>
          </a:xfrm>
        </p:spPr>
        <p:txBody>
          <a:bodyPr>
            <a:noAutofit/>
          </a:bodyPr>
          <a:lstStyle/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en-US" altLang="en-US" sz="2800" b="1" dirty="0"/>
              <a:t>Adherence to L&amp;D QI tools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800" dirty="0"/>
              <a:t>Two categories of outcome related to adherence to intrapartum QI tools: 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US" altLang="en-US" sz="2600" dirty="0"/>
              <a:t>adherence to partograph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US" altLang="en-US" sz="2600" dirty="0"/>
              <a:t>adherence to WHO SCC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CC281-7471-FDD7-B6DE-024B99290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8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D3831A-5AB2-7D02-5960-3F566D69CADB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3767A4-8903-406D-A41A-DB64DA6FC1F7}"/>
              </a:ext>
            </a:extLst>
          </p:cNvPr>
          <p:cNvSpPr/>
          <p:nvPr/>
        </p:nvSpPr>
        <p:spPr>
          <a:xfrm>
            <a:off x="650239" y="4114800"/>
            <a:ext cx="5441801" cy="2209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Adherence to partograph</a:t>
            </a:r>
          </a:p>
          <a:p>
            <a:pPr marL="342900" indent="-342900">
              <a:lnSpc>
                <a:spcPct val="150000"/>
              </a:lnSpc>
              <a:buFont typeface="Wingdings 2" panose="05020102010507070707" pitchFamily="18" charset="2"/>
              <a:buChar char="?"/>
              <a:defRPr/>
            </a:pPr>
            <a:r>
              <a:rPr lang="en-US" alt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measured by partograph indices</a:t>
            </a:r>
          </a:p>
          <a:p>
            <a:pPr marL="342900" indent="-342900">
              <a:lnSpc>
                <a:spcPct val="150000"/>
              </a:lnSpc>
              <a:buFont typeface="Wingdings 2" panose="05020102010507070707" pitchFamily="18" charset="2"/>
              <a:buChar char="?"/>
              <a:defRPr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9 indices</a:t>
            </a:r>
          </a:p>
          <a:p>
            <a:pPr marL="342900" indent="-342900">
              <a:lnSpc>
                <a:spcPct val="150000"/>
              </a:lnSpc>
              <a:buFont typeface="Wingdings 2" panose="05020102010507070707" pitchFamily="18" charset="2"/>
              <a:buChar char="?"/>
              <a:defRPr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Score 0 to 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037315-A4A3-44AC-8218-E80D15679531}"/>
              </a:ext>
            </a:extLst>
          </p:cNvPr>
          <p:cNvSpPr/>
          <p:nvPr/>
        </p:nvSpPr>
        <p:spPr>
          <a:xfrm>
            <a:off x="6092040" y="4114800"/>
            <a:ext cx="6331187" cy="31215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Adherence to WHO SCC: 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4 subtypes </a:t>
            </a:r>
          </a:p>
          <a:p>
            <a:pPr marL="342900" indent="-342900">
              <a:lnSpc>
                <a:spcPct val="150000"/>
              </a:lnSpc>
              <a:buFont typeface="Wingdings 2" panose="05020102010507070707" pitchFamily="18" charset="2"/>
              <a:buChar char="?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On-admission: 8 EBPs </a:t>
            </a:r>
          </a:p>
          <a:p>
            <a:pPr marL="342900" indent="-342900">
              <a:lnSpc>
                <a:spcPct val="150000"/>
              </a:lnSpc>
              <a:buFont typeface="Wingdings 2" panose="05020102010507070707" pitchFamily="18" charset="2"/>
              <a:buChar char="?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Before childbirth: 6 EBPs</a:t>
            </a:r>
          </a:p>
          <a:p>
            <a:pPr marL="342900" indent="-342900">
              <a:lnSpc>
                <a:spcPct val="150000"/>
              </a:lnSpc>
              <a:buFont typeface="Wingdings 2" panose="05020102010507070707" pitchFamily="18" charset="2"/>
              <a:buChar char="?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After childbirth: 9 EBPs</a:t>
            </a:r>
          </a:p>
          <a:p>
            <a:pPr marL="342900" indent="-342900">
              <a:lnSpc>
                <a:spcPct val="150000"/>
              </a:lnSpc>
              <a:buFont typeface="Wingdings 2" panose="05020102010507070707" pitchFamily="18" charset="2"/>
              <a:buChar char="?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On-discharge: 8 EBPs</a:t>
            </a:r>
          </a:p>
          <a:p>
            <a:pPr marL="839213" lvl="1" indent="-342900">
              <a:lnSpc>
                <a:spcPct val="150000"/>
              </a:lnSpc>
              <a:buFont typeface="Wingdings 2" panose="05020102010507070707" pitchFamily="18" charset="2"/>
              <a:buChar char="?"/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All or none </a:t>
            </a:r>
          </a:p>
        </p:txBody>
      </p:sp>
    </p:spTree>
    <p:extLst>
      <p:ext uri="{BB962C8B-B14F-4D97-AF65-F5344CB8AC3E}">
        <p14:creationId xmlns:p14="http://schemas.microsoft.com/office/powerpoint/2010/main" val="334162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B9132-6D32-401C-9F9D-DF402DEA3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Results and Discussion …(1/3)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70D158-FB51-4B64-88C1-AC05248AA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6AF23D8-4B6A-4996-94C0-8B4C18C9B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95" y="1369257"/>
            <a:ext cx="11790861" cy="695545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756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 of ADHERE intervention on partograph adherence score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83D2B48B-E220-4F9A-A6A2-03165FF760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4829284"/>
              </p:ext>
            </p:extLst>
          </p:nvPr>
        </p:nvGraphicFramePr>
        <p:xfrm>
          <a:off x="640705" y="2235994"/>
          <a:ext cx="11313915" cy="2480312"/>
        </p:xfrm>
        <a:graphic>
          <a:graphicData uri="http://schemas.openxmlformats.org/drawingml/2006/table">
            <a:tbl>
              <a:tblPr firstRow="1" firstCol="1" bandRow="1"/>
              <a:tblGrid>
                <a:gridCol w="3045705">
                  <a:extLst>
                    <a:ext uri="{9D8B030D-6E8A-4147-A177-3AD203B41FA5}">
                      <a16:colId xmlns:a16="http://schemas.microsoft.com/office/drawing/2014/main" val="2934565558"/>
                    </a:ext>
                  </a:extLst>
                </a:gridCol>
                <a:gridCol w="979785">
                  <a:extLst>
                    <a:ext uri="{9D8B030D-6E8A-4147-A177-3AD203B41FA5}">
                      <a16:colId xmlns:a16="http://schemas.microsoft.com/office/drawing/2014/main" val="1400663420"/>
                    </a:ext>
                  </a:extLst>
                </a:gridCol>
                <a:gridCol w="979785">
                  <a:extLst>
                    <a:ext uri="{9D8B030D-6E8A-4147-A177-3AD203B41FA5}">
                      <a16:colId xmlns:a16="http://schemas.microsoft.com/office/drawing/2014/main" val="318063348"/>
                    </a:ext>
                  </a:extLst>
                </a:gridCol>
                <a:gridCol w="1631467">
                  <a:extLst>
                    <a:ext uri="{9D8B030D-6E8A-4147-A177-3AD203B41FA5}">
                      <a16:colId xmlns:a16="http://schemas.microsoft.com/office/drawing/2014/main" val="4287707926"/>
                    </a:ext>
                  </a:extLst>
                </a:gridCol>
                <a:gridCol w="2391762">
                  <a:extLst>
                    <a:ext uri="{9D8B030D-6E8A-4147-A177-3AD203B41FA5}">
                      <a16:colId xmlns:a16="http://schemas.microsoft.com/office/drawing/2014/main" val="2691841470"/>
                    </a:ext>
                  </a:extLst>
                </a:gridCol>
                <a:gridCol w="2285411">
                  <a:extLst>
                    <a:ext uri="{9D8B030D-6E8A-4147-A177-3AD203B41FA5}">
                      <a16:colId xmlns:a16="http://schemas.microsoft.com/office/drawing/2014/main" val="2281386824"/>
                    </a:ext>
                  </a:extLst>
                </a:gridCol>
              </a:tblGrid>
              <a:tr h="47537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00" marR="6630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00" marR="6630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Difference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00" marR="6630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Simple DiD (95% CI)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00" marR="6630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Adjusted DiD (95% CI)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00" marR="6630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68769"/>
                  </a:ext>
                </a:extLst>
              </a:tr>
              <a:tr h="5400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00" marR="66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00" marR="66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814809"/>
                  </a:ext>
                </a:extLst>
              </a:tr>
              <a:tr h="47537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 score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00" marR="663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300" marR="663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300" marR="663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300" marR="663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300" marR="663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300" marR="663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976411"/>
                  </a:ext>
                </a:extLst>
              </a:tr>
              <a:tr h="475372">
                <a:tc>
                  <a:txBody>
                    <a:bodyPr/>
                    <a:lstStyle/>
                    <a:p>
                      <a:pPr marL="45720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Control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00" marR="66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00" marR="66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00" marR="66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00" marR="66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4.21 [1.71, 5.10]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00" marR="66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4.27 [1.80, 5.09]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00" marR="66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272892"/>
                  </a:ext>
                </a:extLst>
              </a:tr>
              <a:tr h="475372">
                <a:tc>
                  <a:txBody>
                    <a:bodyPr/>
                    <a:lstStyle/>
                    <a:p>
                      <a:pPr marL="45720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Intervention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00" marR="66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00" marR="66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8.47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00" marR="66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00" marR="66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300" marR="66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3514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157CD86-88EE-409B-ABD8-CB4101C8164B}"/>
              </a:ext>
            </a:extLst>
          </p:cNvPr>
          <p:cNvSpPr txBox="1"/>
          <p:nvPr/>
        </p:nvSpPr>
        <p:spPr>
          <a:xfrm>
            <a:off x="636555" y="4827861"/>
            <a:ext cx="6064283" cy="19086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32848" indent="-232848" algn="just">
              <a:buFont typeface="Arial" panose="020B0604020202020204" pitchFamily="34" charset="0"/>
              <a:buChar char="•"/>
            </a:pPr>
            <a:r>
              <a:rPr lang="en-US" sz="2363" dirty="0">
                <a:latin typeface="Times New Roman" panose="02020603050405020304" pitchFamily="18" charset="0"/>
                <a:ea typeface="Calibri" panose="020F0502020204030204" pitchFamily="34" charset="0"/>
              </a:rPr>
              <a:t>A quasi-experimental study in Kenya: </a:t>
            </a:r>
          </a:p>
          <a:p>
            <a:pPr marL="337551" indent="-337551" algn="just">
              <a:buFont typeface="Wingdings 2" panose="05020102010507070707" pitchFamily="18" charset="2"/>
              <a:buChar char="?"/>
            </a:pPr>
            <a:r>
              <a:rPr lang="en-US" sz="2363" dirty="0">
                <a:latin typeface="Times New Roman" panose="02020603050405020304" pitchFamily="18" charset="0"/>
                <a:ea typeface="Calibri" panose="020F0502020204030204" pitchFamily="34" charset="0"/>
              </a:rPr>
              <a:t>Greater adherence to intrapartum care –   ePartograph than the paper-partograph</a:t>
            </a:r>
          </a:p>
          <a:p>
            <a:pPr marL="337551" indent="-337551" algn="just">
              <a:buFont typeface="Wingdings 2" panose="05020102010507070707" pitchFamily="18" charset="2"/>
              <a:buChar char="?"/>
            </a:pPr>
            <a:r>
              <a:rPr lang="en-US" sz="2363" dirty="0">
                <a:latin typeface="Times New Roman" panose="02020603050405020304" pitchFamily="18" charset="0"/>
                <a:ea typeface="Calibri" panose="020F0502020204030204" pitchFamily="34" charset="0"/>
              </a:rPr>
              <a:t>CDS intervention in the ePartograph (</a:t>
            </a:r>
            <a:r>
              <a:rPr lang="en-US" sz="2363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Sanghvi et al., 2019</a:t>
            </a:r>
            <a:r>
              <a:rPr lang="en-US" sz="2363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363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A770BB-5C47-442F-A67F-716C061FF253}"/>
              </a:ext>
            </a:extLst>
          </p:cNvPr>
          <p:cNvSpPr txBox="1"/>
          <p:nvPr/>
        </p:nvSpPr>
        <p:spPr>
          <a:xfrm>
            <a:off x="6850856" y="4839347"/>
            <a:ext cx="5775722" cy="22722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32848" indent="-232848">
              <a:buFont typeface="Arial" panose="020B0604020202020204" pitchFamily="34" charset="0"/>
              <a:buChar char="•"/>
            </a:pPr>
            <a:r>
              <a:rPr lang="en-US" sz="2363" dirty="0">
                <a:latin typeface="Times New Roman" panose="02020603050405020304" pitchFamily="18" charset="0"/>
                <a:ea typeface="Calibri" panose="020F0502020204030204" pitchFamily="34" charset="0"/>
              </a:rPr>
              <a:t>A cross-over study done in Bangladesh: </a:t>
            </a:r>
          </a:p>
          <a:p>
            <a:pPr marL="336554" indent="-337551" algn="just">
              <a:buFont typeface="Wingdings 2" panose="05020102010507070707" pitchFamily="18" charset="2"/>
              <a:buChar char="?"/>
            </a:pPr>
            <a:r>
              <a:rPr lang="en-US" sz="2363" dirty="0">
                <a:latin typeface="Times New Roman" panose="02020603050405020304" pitchFamily="18" charset="0"/>
                <a:ea typeface="Calibri" panose="020F0502020204030204" pitchFamily="34" charset="0"/>
              </a:rPr>
              <a:t>partograph use rate improved in ePartograph</a:t>
            </a:r>
          </a:p>
          <a:p>
            <a:pPr marL="825124" lvl="1" indent="-337551">
              <a:buFont typeface="Wingdings 2" panose="05020102010507070707" pitchFamily="18" charset="2"/>
              <a:buChar char="?"/>
            </a:pPr>
            <a:r>
              <a:rPr lang="en-US" sz="2363" dirty="0">
                <a:latin typeface="Times New Roman" panose="02020603050405020304" pitchFamily="18" charset="0"/>
                <a:ea typeface="Calibri" panose="020F0502020204030204" pitchFamily="34" charset="0"/>
              </a:rPr>
              <a:t>38% vs 21.3% on 1</a:t>
            </a:r>
            <a:r>
              <a:rPr lang="en-US" sz="2363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st</a:t>
            </a:r>
            <a:r>
              <a:rPr lang="en-US" sz="2363" dirty="0">
                <a:latin typeface="Times New Roman" panose="02020603050405020304" pitchFamily="18" charset="0"/>
                <a:ea typeface="Calibri" panose="020F0502020204030204" pitchFamily="34" charset="0"/>
              </a:rPr>
              <a:t> phase</a:t>
            </a:r>
          </a:p>
          <a:p>
            <a:pPr marL="825124" lvl="1" indent="-337551">
              <a:buFont typeface="Wingdings 2" panose="05020102010507070707" pitchFamily="18" charset="2"/>
              <a:buChar char="?"/>
            </a:pPr>
            <a:r>
              <a:rPr lang="en-US" sz="2363" dirty="0">
                <a:latin typeface="Times New Roman" panose="02020603050405020304" pitchFamily="18" charset="0"/>
                <a:ea typeface="Calibri" panose="020F0502020204030204" pitchFamily="34" charset="0"/>
              </a:rPr>
              <a:t>38% vs 2.8% on 2</a:t>
            </a:r>
            <a:r>
              <a:rPr lang="en-US" sz="2363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nd</a:t>
            </a:r>
            <a:r>
              <a:rPr lang="en-US" sz="2363" dirty="0">
                <a:latin typeface="Times New Roman" panose="02020603050405020304" pitchFamily="18" charset="0"/>
                <a:ea typeface="Calibri" panose="020F0502020204030204" pitchFamily="34" charset="0"/>
              </a:rPr>
              <a:t> phase (</a:t>
            </a:r>
            <a:r>
              <a:rPr lang="en-US" sz="2363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Rahman et al., 2019</a:t>
            </a:r>
            <a:r>
              <a:rPr lang="en-US" sz="2363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363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51920A-D47F-41AF-A94E-BCC875C8023C}"/>
              </a:ext>
            </a:extLst>
          </p:cNvPr>
          <p:cNvSpPr/>
          <p:nvPr/>
        </p:nvSpPr>
        <p:spPr>
          <a:xfrm>
            <a:off x="9626203" y="3736181"/>
            <a:ext cx="2328340" cy="559765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72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707023-B82E-4961-B05B-605F70D38F2F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250728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2677</TotalTime>
  <Words>1390</Words>
  <Application>Microsoft Office PowerPoint</Application>
  <PresentationFormat>Custom</PresentationFormat>
  <Paragraphs>288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Arial Black</vt:lpstr>
      <vt:lpstr>Calibri</vt:lpstr>
      <vt:lpstr>Franklin Gothic Book</vt:lpstr>
      <vt:lpstr>Gill Sans MT</vt:lpstr>
      <vt:lpstr>Oswald</vt:lpstr>
      <vt:lpstr>Symbol</vt:lpstr>
      <vt:lpstr>Times New Roman</vt:lpstr>
      <vt:lpstr>Wingdings</vt:lpstr>
      <vt:lpstr>Wingdings 2</vt:lpstr>
      <vt:lpstr>Office Theme</vt:lpstr>
      <vt:lpstr>     Effect of ADHERE eHealth intervention on adherence to quality improvement tools in intrapartum care: Implementation research in Ethiopia</vt:lpstr>
      <vt:lpstr>Presentation outlines </vt:lpstr>
      <vt:lpstr>Background…(1/2) </vt:lpstr>
      <vt:lpstr>Background…(2/2) </vt:lpstr>
      <vt:lpstr>Objectives …(1/1) </vt:lpstr>
      <vt:lpstr>Methods …(1/2) </vt:lpstr>
      <vt:lpstr>PowerPoint Presentation</vt:lpstr>
      <vt:lpstr>Methods …(2/2) </vt:lpstr>
      <vt:lpstr>Results and Discussion …(1/3) </vt:lpstr>
      <vt:lpstr>Results and Discussion…(2/3) </vt:lpstr>
      <vt:lpstr>Results and Discussion …(3/3) </vt:lpstr>
      <vt:lpstr>Conclusion and Recommendations …(1/2) </vt:lpstr>
      <vt:lpstr>Conclusion and Recommendations …(2/2) </vt:lpstr>
      <vt:lpstr>Acknowledgement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Tesfahun Taddege</dc:creator>
  <cp:lastModifiedBy>Dabere</cp:lastModifiedBy>
  <cp:revision>212</cp:revision>
  <dcterms:created xsi:type="dcterms:W3CDTF">2022-05-05T18:20:50Z</dcterms:created>
  <dcterms:modified xsi:type="dcterms:W3CDTF">2025-12-04T10:55:53Z</dcterms:modified>
</cp:coreProperties>
</file>