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147376742" r:id="rId2"/>
    <p:sldId id="1107" r:id="rId3"/>
    <p:sldId id="2147474451" r:id="rId4"/>
    <p:sldId id="2147474459" r:id="rId5"/>
    <p:sldId id="2147474452" r:id="rId6"/>
    <p:sldId id="2147474453" r:id="rId7"/>
    <p:sldId id="2147474461" r:id="rId8"/>
    <p:sldId id="2147474454" r:id="rId9"/>
    <p:sldId id="2147474457" r:id="rId10"/>
    <p:sldId id="2147474462" r:id="rId11"/>
    <p:sldId id="2147474463" r:id="rId12"/>
    <p:sldId id="2147474464" r:id="rId13"/>
    <p:sldId id="2147474458" r:id="rId14"/>
    <p:sldId id="2147474455" r:id="rId15"/>
    <p:sldId id="2147474460" r:id="rId16"/>
    <p:sldId id="2147474456" r:id="rId17"/>
    <p:sldId id="2147376067" r:id="rId18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16" y="-108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1FD9-2213-4EA3-B96D-65753B95B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1FD9-2213-4EA3-B96D-65753B95B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1FD9-2213-4EA3-B96D-65753B95B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xmlns="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511" y="1563328"/>
            <a:ext cx="11729543" cy="278744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/>
              <a:t>Validation </a:t>
            </a:r>
            <a:r>
              <a:rPr lang="en-US" sz="3600" dirty="0"/>
              <a:t>of a predictive nomogram for mortality among neonates with necrotizing </a:t>
            </a:r>
            <a:r>
              <a:rPr lang="en-US" sz="3600" dirty="0" err="1"/>
              <a:t>enterocolitis</a:t>
            </a:r>
            <a:r>
              <a:rPr lang="en-US" sz="3600" dirty="0"/>
              <a:t> in tertiary care hospitals in Bahir Dar city</a:t>
            </a:r>
            <a:br>
              <a:rPr lang="en-US" sz="3600" dirty="0"/>
            </a:br>
            <a:endParaRPr lang="en-US" sz="25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33002" y="3928068"/>
            <a:ext cx="6335595" cy="8759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Belaynew Zemed (BZA), </a:t>
            </a:r>
          </a:p>
          <a:p>
            <a:pPr marL="0" indent="0" algn="ctr">
              <a:buNone/>
            </a:pPr>
            <a:r>
              <a:rPr lang="de-D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Zelalem Anteneh (ZAA)*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(s)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4896119"/>
            <a:ext cx="12029089" cy="197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 of Epidemiology and Biostatics, Bahir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University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Theme: Translating Research into Action: Strengthening Public Health Systems in Crisis-Affected Settings </a:t>
            </a:r>
          </a:p>
          <a:p>
            <a:pPr algn="ctr">
              <a:lnSpc>
                <a:spcPct val="100000"/>
              </a:lnSpc>
            </a:pP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473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 </a:t>
            </a:r>
            <a:r>
              <a:rPr lang="en-US" dirty="0" smtClean="0"/>
              <a:t>…(3/5)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135625"/>
            <a:ext cx="11521440" cy="5807359"/>
          </a:xfrm>
        </p:spPr>
        <p:txBody>
          <a:bodyPr/>
          <a:lstStyle/>
          <a:p>
            <a:r>
              <a:rPr lang="en-US" dirty="0"/>
              <a:t>Predictive Model </a:t>
            </a:r>
            <a:r>
              <a:rPr lang="en-US" dirty="0" smtClean="0"/>
              <a:t>Performance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2" y="1799303"/>
            <a:ext cx="7762462" cy="54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17024" y="1106130"/>
            <a:ext cx="4234070" cy="6105832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Youden’s</a:t>
            </a:r>
            <a:r>
              <a:rPr lang="en-US" dirty="0" smtClean="0">
                <a:solidFill>
                  <a:schemeClr val="tx1"/>
                </a:solidFill>
              </a:rPr>
              <a:t> index=0.79: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S= </a:t>
            </a:r>
            <a:r>
              <a:rPr lang="en-US" dirty="0">
                <a:solidFill>
                  <a:schemeClr val="tx1"/>
                </a:solidFill>
              </a:rPr>
              <a:t>88.3 % (95% CI: 81.4–93.3), </a:t>
            </a:r>
            <a:r>
              <a:rPr lang="en-US" dirty="0" smtClean="0">
                <a:solidFill>
                  <a:schemeClr val="tx1"/>
                </a:solidFill>
              </a:rPr>
              <a:t>SP: 90.2</a:t>
            </a:r>
            <a:r>
              <a:rPr lang="en-US" dirty="0">
                <a:solidFill>
                  <a:schemeClr val="tx1"/>
                </a:solidFill>
              </a:rPr>
              <a:t>% (95% CI: 83.6–94.9), </a:t>
            </a:r>
            <a:endParaRPr lang="en-US" dirty="0" smtClean="0">
              <a:solidFill>
                <a:schemeClr val="tx1"/>
              </a:solidFill>
            </a:endParaRP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PPV= </a:t>
            </a:r>
            <a:r>
              <a:rPr lang="en-US" dirty="0">
                <a:solidFill>
                  <a:schemeClr val="tx1"/>
                </a:solidFill>
              </a:rPr>
              <a:t>90.4% (95% CI: 83.8–94.6), </a:t>
            </a:r>
            <a:endParaRPr lang="en-US" dirty="0" smtClean="0">
              <a:solidFill>
                <a:schemeClr val="tx1"/>
              </a:solidFill>
            </a:endParaRP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NPV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88.1% (95% CI: 81.1–93.7) and </a:t>
            </a:r>
            <a:endParaRPr lang="en-US" dirty="0" smtClean="0">
              <a:solidFill>
                <a:schemeClr val="tx1"/>
              </a:solidFill>
            </a:endParaRP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Accuracy= 89.2</a:t>
            </a:r>
            <a:r>
              <a:rPr lang="en-US" dirty="0">
                <a:solidFill>
                  <a:schemeClr val="tx1"/>
                </a:solidFill>
              </a:rPr>
              <a:t>% (95% CI: 84.7–92.8)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2183"/>
            <a:ext cx="11521440" cy="6528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Results </a:t>
            </a:r>
            <a:r>
              <a:rPr lang="en-US" dirty="0" smtClean="0"/>
              <a:t>…(4/5) 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8" y="867199"/>
            <a:ext cx="6988492" cy="4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44" y="703445"/>
            <a:ext cx="5997556" cy="481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987" y="5110336"/>
            <a:ext cx="12683613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nomogram performance: </a:t>
            </a:r>
            <a:endParaRPr lang="en-US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AUC 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95.9% (95% CI: 94.2–98.2) </a:t>
            </a:r>
            <a:endParaRPr lang="en-US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 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Hosmer-Lemeshow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 = 0.293) </a:t>
            </a:r>
          </a:p>
          <a:p>
            <a:pPr algn="just"/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&gt;&gt;Internal </a:t>
            </a: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validation yielded a corrected AUC of 95%, and optimism coefficient of 0.0193. </a:t>
            </a:r>
          </a:p>
        </p:txBody>
      </p:sp>
    </p:spTree>
    <p:extLst>
      <p:ext uri="{BB962C8B-B14F-4D97-AF65-F5344CB8AC3E}">
        <p14:creationId xmlns:p14="http://schemas.microsoft.com/office/powerpoint/2010/main" val="14711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32183"/>
            <a:ext cx="11521440" cy="6528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Results…(5/5)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9883"/>
            <a:ext cx="7787147" cy="379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20269" y="1029883"/>
            <a:ext cx="3830826" cy="4651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dirty="0"/>
              <a:t>The final reduced model used for nomogram development retained strong performance: AUC 95.9% (95% CI</a:t>
            </a:r>
            <a:r>
              <a:rPr lang="en-US" dirty="0" smtClean="0"/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9445" y="1029883"/>
            <a:ext cx="5442155" cy="465171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marL="367389" indent="-367389" algn="just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A </a:t>
            </a:r>
            <a:r>
              <a:rPr lang="en-US" sz="2100" dirty="0">
                <a:solidFill>
                  <a:schemeClr val="tx1"/>
                </a:solidFill>
              </a:rPr>
              <a:t>neonate </a:t>
            </a:r>
            <a:r>
              <a:rPr lang="en-US" sz="2100" dirty="0">
                <a:solidFill>
                  <a:schemeClr val="tx1"/>
                </a:solidFill>
              </a:rPr>
              <a:t>with: G </a:t>
            </a:r>
            <a:r>
              <a:rPr lang="en-US" sz="2100" dirty="0">
                <a:solidFill>
                  <a:schemeClr val="tx1"/>
                </a:solidFill>
              </a:rPr>
              <a:t>age: 32 weeks (≈ 38 points</a:t>
            </a:r>
            <a:r>
              <a:rPr lang="en-US" sz="2100" dirty="0">
                <a:solidFill>
                  <a:schemeClr val="tx1"/>
                </a:solidFill>
              </a:rPr>
              <a:t>), Bell’s </a:t>
            </a:r>
            <a:r>
              <a:rPr lang="en-US" sz="2100" dirty="0">
                <a:solidFill>
                  <a:schemeClr val="tx1"/>
                </a:solidFill>
              </a:rPr>
              <a:t>stage: Stage III (≈ 25 </a:t>
            </a:r>
            <a:r>
              <a:rPr lang="en-US" sz="2100" dirty="0">
                <a:solidFill>
                  <a:schemeClr val="tx1"/>
                </a:solidFill>
              </a:rPr>
              <a:t>points), has thrombocytopenia (</a:t>
            </a:r>
            <a:r>
              <a:rPr lang="en-US" sz="2100" dirty="0">
                <a:solidFill>
                  <a:schemeClr val="tx1"/>
                </a:solidFill>
              </a:rPr>
              <a:t>≈ 30 points</a:t>
            </a:r>
            <a:r>
              <a:rPr lang="en-US" sz="2100" dirty="0">
                <a:solidFill>
                  <a:schemeClr val="tx1"/>
                </a:solidFill>
              </a:rPr>
              <a:t>), has clinical </a:t>
            </a:r>
            <a:r>
              <a:rPr lang="en-US" sz="2100" dirty="0">
                <a:solidFill>
                  <a:schemeClr val="tx1"/>
                </a:solidFill>
              </a:rPr>
              <a:t>deterioration within 48 </a:t>
            </a:r>
            <a:r>
              <a:rPr lang="en-US" sz="2100" dirty="0" err="1">
                <a:solidFill>
                  <a:schemeClr val="tx1"/>
                </a:solidFill>
              </a:rPr>
              <a:t>hrs</a:t>
            </a:r>
            <a:r>
              <a:rPr lang="en-US" sz="2100" dirty="0">
                <a:solidFill>
                  <a:schemeClr val="tx1"/>
                </a:solidFill>
              </a:rPr>
              <a:t> (</a:t>
            </a:r>
            <a:r>
              <a:rPr lang="en-US" sz="2100" dirty="0">
                <a:solidFill>
                  <a:schemeClr val="tx1"/>
                </a:solidFill>
              </a:rPr>
              <a:t>≈ 40 points</a:t>
            </a:r>
            <a:r>
              <a:rPr lang="en-US" sz="2100" dirty="0">
                <a:solidFill>
                  <a:schemeClr val="tx1"/>
                </a:solidFill>
              </a:rPr>
              <a:t>), and </a:t>
            </a:r>
            <a:r>
              <a:rPr lang="en-US" sz="2100" dirty="0" err="1">
                <a:solidFill>
                  <a:schemeClr val="tx1"/>
                </a:solidFill>
              </a:rPr>
              <a:t>whos</a:t>
            </a:r>
            <a:r>
              <a:rPr lang="en-US" sz="2100" dirty="0">
                <a:solidFill>
                  <a:schemeClr val="tx1"/>
                </a:solidFill>
              </a:rPr>
              <a:t> age </a:t>
            </a:r>
            <a:r>
              <a:rPr lang="en-US" sz="2100" dirty="0">
                <a:solidFill>
                  <a:schemeClr val="tx1"/>
                </a:solidFill>
              </a:rPr>
              <a:t>at NEC diagnosis: ≤3 days (≈ 35 points</a:t>
            </a:r>
            <a:r>
              <a:rPr lang="en-US" sz="2100" dirty="0">
                <a:solidFill>
                  <a:schemeClr val="tx1"/>
                </a:solidFill>
              </a:rPr>
              <a:t>).</a:t>
            </a: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≈ 168. The estimated </a:t>
            </a:r>
            <a:r>
              <a:rPr lang="en-US" sz="2100" dirty="0">
                <a:solidFill>
                  <a:schemeClr val="tx1"/>
                </a:solidFill>
              </a:rPr>
              <a:t>Probability of </a:t>
            </a:r>
            <a:r>
              <a:rPr lang="en-US" sz="2100" dirty="0">
                <a:solidFill>
                  <a:schemeClr val="tx1"/>
                </a:solidFill>
              </a:rPr>
              <a:t>mortality</a:t>
            </a:r>
            <a:r>
              <a:rPr lang="en-US" sz="2100" dirty="0">
                <a:solidFill>
                  <a:schemeClr val="tx1"/>
                </a:solidFill>
              </a:rPr>
              <a:t>: ≈ 70</a:t>
            </a:r>
            <a:r>
              <a:rPr lang="en-US" sz="2100" dirty="0">
                <a:solidFill>
                  <a:schemeClr val="tx1"/>
                </a:solidFill>
              </a:rPr>
              <a:t>%</a:t>
            </a: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This </a:t>
            </a:r>
            <a:r>
              <a:rPr lang="en-US" sz="2100" dirty="0">
                <a:solidFill>
                  <a:schemeClr val="tx1"/>
                </a:solidFill>
              </a:rPr>
              <a:t>neonate falls into a high-risk category for NEC-related mortality. </a:t>
            </a:r>
            <a:endParaRPr lang="en-US" sz="2100" dirty="0">
              <a:solidFill>
                <a:schemeClr val="tx1"/>
              </a:solidFill>
            </a:endParaRPr>
          </a:p>
          <a:p>
            <a:pPr marL="367389" indent="-367389" algn="just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&gt;&gt;&gt;indicating </a:t>
            </a:r>
            <a:r>
              <a:rPr lang="en-US" sz="2100" dirty="0">
                <a:solidFill>
                  <a:schemeClr val="tx1"/>
                </a:solidFill>
              </a:rPr>
              <a:t>the need for aggressive monitoring and prioritized interventions.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681600"/>
            <a:ext cx="12801598" cy="20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Discussion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NEC mortality in this cohort: 51% Lower than previous Ethiopian reports (57–82%) (</a:t>
            </a:r>
            <a:r>
              <a:rPr lang="en-US" sz="2400" dirty="0" err="1">
                <a:solidFill>
                  <a:srgbClr val="FF0000"/>
                </a:solidFill>
              </a:rPr>
              <a:t>Bimerew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 et al, 2024</a:t>
            </a:r>
            <a:r>
              <a:rPr lang="en-US" dirty="0" smtClean="0"/>
              <a:t>), </a:t>
            </a:r>
            <a:r>
              <a:rPr lang="en-US" dirty="0"/>
              <a:t>but still alarmingly high</a:t>
            </a:r>
          </a:p>
          <a:p>
            <a:pPr algn="just"/>
            <a:r>
              <a:rPr lang="en-US" dirty="0"/>
              <a:t>Comparable to Indonesia (56%) &amp; South Africa (49–52%) (</a:t>
            </a:r>
            <a:r>
              <a:rPr lang="en-US" sz="2400" dirty="0" err="1">
                <a:solidFill>
                  <a:srgbClr val="FF0000"/>
                </a:solidFill>
              </a:rPr>
              <a:t>Gitau</a:t>
            </a:r>
            <a:r>
              <a:rPr lang="en-US" sz="2400" dirty="0">
                <a:solidFill>
                  <a:srgbClr val="FF0000"/>
                </a:solidFill>
              </a:rPr>
              <a:t> K, </a:t>
            </a:r>
            <a:r>
              <a:rPr lang="en-US" sz="2400" dirty="0" err="1">
                <a:solidFill>
                  <a:srgbClr val="FF0000"/>
                </a:solidFill>
              </a:rPr>
              <a:t>Ochieng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 et al, 2023</a:t>
            </a:r>
            <a:r>
              <a:rPr lang="en-US" dirty="0" smtClean="0"/>
              <a:t>)</a:t>
            </a:r>
            <a:endParaRPr lang="en-US" dirty="0"/>
          </a:p>
          <a:p>
            <a:pPr algn="just"/>
            <a:r>
              <a:rPr lang="en-US" dirty="0"/>
              <a:t>Much higher than UK (18%), China (14.2%), Chile (18.6%) (</a:t>
            </a:r>
            <a:r>
              <a:rPr lang="en-US" sz="2400" dirty="0" err="1">
                <a:solidFill>
                  <a:srgbClr val="FF0000"/>
                </a:solidFill>
              </a:rPr>
              <a:t>Alsaied</a:t>
            </a:r>
            <a:r>
              <a:rPr lang="en-US" sz="2400" dirty="0">
                <a:solidFill>
                  <a:srgbClr val="FF0000"/>
                </a:solidFill>
              </a:rPr>
              <a:t> A, Islam N, </a:t>
            </a:r>
            <a:r>
              <a:rPr lang="en-US" sz="2400" dirty="0" err="1">
                <a:solidFill>
                  <a:srgbClr val="FF0000"/>
                </a:solidFill>
              </a:rPr>
              <a:t>Thalib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L, 2020</a:t>
            </a:r>
            <a:r>
              <a:rPr lang="en-US" dirty="0" smtClean="0"/>
              <a:t>)</a:t>
            </a:r>
            <a:endParaRPr lang="en-US" dirty="0"/>
          </a:p>
          <a:p>
            <a:pPr algn="just"/>
            <a:r>
              <a:rPr lang="en-US" dirty="0"/>
              <a:t>Implication: NEC remains a major contributor to neonatal mortality in low-resource settings due to delayed diagnosis, limited NICU capacity, and lack of surgical options.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54166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Discussion …(2/2</a:t>
            </a:r>
            <a:r>
              <a:rPr lang="en-US" sz="3200" dirty="0"/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076632"/>
            <a:ext cx="12571873" cy="5853582"/>
          </a:xfrm>
        </p:spPr>
        <p:txBody>
          <a:bodyPr>
            <a:noAutofit/>
          </a:bodyPr>
          <a:lstStyle/>
          <a:p>
            <a:r>
              <a:rPr lang="en-US" dirty="0" smtClean="0"/>
              <a:t>Independent </a:t>
            </a:r>
            <a:r>
              <a:rPr lang="en-US" dirty="0"/>
              <a:t>predictors (9): </a:t>
            </a:r>
          </a:p>
          <a:p>
            <a:pPr lvl="1"/>
            <a:r>
              <a:rPr lang="en-US" dirty="0" err="1"/>
              <a:t>Outborn</a:t>
            </a:r>
            <a:r>
              <a:rPr lang="en-US" dirty="0"/>
              <a:t> status</a:t>
            </a:r>
          </a:p>
          <a:p>
            <a:pPr lvl="1"/>
            <a:r>
              <a:rPr lang="en-US" dirty="0"/>
              <a:t>Gestational age</a:t>
            </a:r>
          </a:p>
          <a:p>
            <a:pPr lvl="1"/>
            <a:r>
              <a:rPr lang="en-US" dirty="0"/>
              <a:t>Early NEC onset (≤3 days)</a:t>
            </a:r>
          </a:p>
          <a:p>
            <a:pPr lvl="1"/>
            <a:r>
              <a:rPr lang="en-US" dirty="0"/>
              <a:t>Delayed feeding (&gt;48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Abdominal wall erythema</a:t>
            </a:r>
          </a:p>
          <a:p>
            <a:pPr lvl="1"/>
            <a:r>
              <a:rPr lang="en-US" dirty="0"/>
              <a:t>Bell’s stage III</a:t>
            </a:r>
          </a:p>
          <a:p>
            <a:pPr lvl="1"/>
            <a:r>
              <a:rPr lang="en-US" dirty="0"/>
              <a:t>Thrombocytopenia</a:t>
            </a:r>
          </a:p>
          <a:p>
            <a:pPr lvl="1"/>
            <a:r>
              <a:rPr lang="en-US" dirty="0"/>
              <a:t>Clinical deterioration within 48 </a:t>
            </a:r>
            <a:r>
              <a:rPr lang="en-US" dirty="0" err="1"/>
              <a:t>hrs</a:t>
            </a:r>
            <a:endParaRPr lang="en-US" dirty="0"/>
          </a:p>
          <a:p>
            <a:pPr lvl="1"/>
            <a:r>
              <a:rPr lang="en-US" dirty="0"/>
              <a:t>Healthcare-associated infections</a:t>
            </a:r>
          </a:p>
          <a:p>
            <a:r>
              <a:rPr lang="en-US" dirty="0"/>
              <a:t>Clinical relevance: All are bedside-accessible, making the nomogram practical for resource-limited settings.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</a:t>
            </a:r>
            <a:r>
              <a:rPr lang="en-US" sz="3200" dirty="0" smtClean="0"/>
              <a:t>Recommendations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r>
              <a:rPr lang="en-US" dirty="0"/>
              <a:t>Nomogram performance: Excellent discrimination (AUC ≈ 96%), good calibration, internally validated.</a:t>
            </a:r>
          </a:p>
          <a:p>
            <a:r>
              <a:rPr lang="en-US" dirty="0"/>
              <a:t>Clinical utility: </a:t>
            </a:r>
          </a:p>
          <a:p>
            <a:pPr lvl="1"/>
            <a:r>
              <a:rPr lang="en-US" dirty="0"/>
              <a:t>Enables risk stratification and targeted interventions</a:t>
            </a:r>
          </a:p>
          <a:p>
            <a:pPr lvl="1"/>
            <a:r>
              <a:rPr lang="en-US" dirty="0"/>
              <a:t>Supports integration into routine NICU protocols</a:t>
            </a:r>
          </a:p>
          <a:p>
            <a:pPr marL="0" indent="0">
              <a:buNone/>
            </a:pPr>
            <a:r>
              <a:rPr lang="en-US" dirty="0" smtClean="0"/>
              <a:t>Recommendation and next steps: </a:t>
            </a:r>
            <a:endParaRPr lang="en-US" dirty="0"/>
          </a:p>
          <a:p>
            <a:pPr lvl="1"/>
            <a:r>
              <a:rPr lang="en-US" dirty="0"/>
              <a:t>External validation</a:t>
            </a:r>
          </a:p>
          <a:p>
            <a:pPr lvl="1"/>
            <a:r>
              <a:rPr lang="en-US" dirty="0"/>
              <a:t>Incorporation into quality improvement initiatives</a:t>
            </a:r>
          </a:p>
          <a:p>
            <a:pPr lvl="1"/>
            <a:r>
              <a:rPr lang="en-US" dirty="0"/>
              <a:t>Emphasize early feeding, infection control, and intensive monitoring for high-risk neonates.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421155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Bahir Dar University for granting us ethical approval to conduct our study.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grateful to FHCSH and TGSH for providing permission to carry out the study.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sincere thanks go to data collectors and supervisors for their invaluable contributions.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extend our deepest gratitude to the mothers and caregivers of neonates with NEC who participated in this study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17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Necrotizing </a:t>
            </a:r>
            <a:r>
              <a:rPr lang="en-US" sz="2800" dirty="0" err="1"/>
              <a:t>Enterocolitis</a:t>
            </a:r>
            <a:r>
              <a:rPr lang="en-US" sz="2800" dirty="0"/>
              <a:t> (NEC) is Life threatening gastrointestinal disease in neonates, mainly preterm.</a:t>
            </a:r>
          </a:p>
          <a:p>
            <a:pPr algn="just"/>
            <a:r>
              <a:rPr lang="en-US" sz="2800" dirty="0"/>
              <a:t>Pathophysiology: Ischemic necrosis of intestinal mucosa → severe inflammation → bacterial invasion → systemic sepsis &amp; </a:t>
            </a:r>
            <a:r>
              <a:rPr lang="en-US" sz="2800" dirty="0" err="1"/>
              <a:t>multiorgan</a:t>
            </a:r>
            <a:r>
              <a:rPr lang="en-US" sz="2800" dirty="0"/>
              <a:t> failure.</a:t>
            </a:r>
          </a:p>
          <a:p>
            <a:pPr algn="just"/>
            <a:r>
              <a:rPr lang="en-US" sz="2800" dirty="0"/>
              <a:t>Global: Incidence: 5–15% in neonates &lt;1500 g, &amp;  mortality: 20–50% (</a:t>
            </a:r>
            <a:r>
              <a:rPr lang="en-US" sz="2000" dirty="0">
                <a:solidFill>
                  <a:srgbClr val="FF0000"/>
                </a:solidFill>
              </a:rPr>
              <a:t>Hu X, Liang H et al, 2024</a:t>
            </a:r>
            <a:r>
              <a:rPr lang="en-US" sz="2800" dirty="0"/>
              <a:t>)</a:t>
            </a:r>
          </a:p>
          <a:p>
            <a:r>
              <a:rPr lang="en-US" sz="2800" dirty="0"/>
              <a:t>NEC in Ethiopia:</a:t>
            </a:r>
            <a:r>
              <a:rPr lang="en-US" sz="2800" b="1" dirty="0"/>
              <a:t> </a:t>
            </a:r>
            <a:r>
              <a:rPr lang="en-US" sz="2800" dirty="0"/>
              <a:t>Prevalence: 2–25% </a:t>
            </a:r>
            <a:r>
              <a:rPr lang="en-US" sz="2200" dirty="0">
                <a:solidFill>
                  <a:srgbClr val="00B0F0"/>
                </a:solidFill>
              </a:rPr>
              <a:t>(</a:t>
            </a:r>
            <a:r>
              <a:rPr lang="en-US" sz="2200" dirty="0" err="1">
                <a:solidFill>
                  <a:srgbClr val="FF0000"/>
                </a:solidFill>
              </a:rPr>
              <a:t>Mekonnen</a:t>
            </a:r>
            <a:r>
              <a:rPr lang="en-US" sz="2200" dirty="0">
                <a:solidFill>
                  <a:srgbClr val="FF0000"/>
                </a:solidFill>
              </a:rPr>
              <a:t> SM et al, 2021</a:t>
            </a:r>
            <a:r>
              <a:rPr lang="en-US" sz="2200" dirty="0">
                <a:solidFill>
                  <a:srgbClr val="00B0F0"/>
                </a:solidFill>
              </a:rPr>
              <a:t>). 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/>
              <a:t>Hospital Mortality: ~70% (</a:t>
            </a:r>
            <a:r>
              <a:rPr lang="en-US" sz="2200" dirty="0" err="1">
                <a:solidFill>
                  <a:srgbClr val="FF0000"/>
                </a:solidFill>
              </a:rPr>
              <a:t>Bimerew</a:t>
            </a:r>
            <a:r>
              <a:rPr lang="en-US" sz="2200" dirty="0">
                <a:solidFill>
                  <a:srgbClr val="FF0000"/>
                </a:solidFill>
              </a:rPr>
              <a:t> M, </a:t>
            </a:r>
            <a:r>
              <a:rPr lang="en-US" sz="2200" dirty="0" err="1">
                <a:solidFill>
                  <a:srgbClr val="FF0000"/>
                </a:solidFill>
              </a:rPr>
              <a:t>Getie</a:t>
            </a:r>
            <a:r>
              <a:rPr lang="en-US" sz="2200" dirty="0">
                <a:solidFill>
                  <a:srgbClr val="FF0000"/>
                </a:solidFill>
              </a:rPr>
              <a:t> A et al, 2024</a:t>
            </a:r>
            <a:r>
              <a:rPr lang="en-US" sz="2200" dirty="0">
                <a:solidFill>
                  <a:srgbClr val="00B0F0"/>
                </a:solidFill>
              </a:rPr>
              <a:t>).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High mortality: </a:t>
            </a:r>
          </a:p>
          <a:p>
            <a:pPr marL="400050" lvl="1" indent="0">
              <a:buNone/>
            </a:pPr>
            <a:r>
              <a:rPr lang="en-US" sz="2400" dirty="0"/>
              <a:t>Prematurity &amp; very low birth weight</a:t>
            </a:r>
          </a:p>
          <a:p>
            <a:pPr marL="400050" lvl="1" indent="0">
              <a:buNone/>
            </a:pPr>
            <a:r>
              <a:rPr lang="en-US" sz="2400" dirty="0"/>
              <a:t>Neonatal sepsis &amp; perinatal asphyxia</a:t>
            </a:r>
          </a:p>
          <a:p>
            <a:pPr marL="400050" lvl="1" indent="0">
              <a:buNone/>
            </a:pPr>
            <a:r>
              <a:rPr lang="en-US" sz="2400" dirty="0"/>
              <a:t>Delayed diagnosis &amp; limited access to care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Knowledge Gap: Limited data on NEC outcomes &amp; prognostic factors in Ethiopia.</a:t>
            </a:r>
          </a:p>
          <a:p>
            <a:pPr algn="just"/>
            <a:r>
              <a:rPr lang="en-US" sz="2800" dirty="0"/>
              <a:t>Impact: </a:t>
            </a:r>
          </a:p>
          <a:p>
            <a:pPr lvl="1" algn="just"/>
            <a:r>
              <a:rPr lang="en-US" dirty="0"/>
              <a:t>NEC causes prolonged hospitalization, severe complications, neurodevelopmental impairment.</a:t>
            </a:r>
          </a:p>
          <a:p>
            <a:pPr lvl="1" algn="just"/>
            <a:r>
              <a:rPr lang="en-US" dirty="0"/>
              <a:t>High mortality (45–89%) in resource-limited settings (</a:t>
            </a:r>
            <a:r>
              <a:rPr lang="en-US" sz="2400" dirty="0" err="1">
                <a:solidFill>
                  <a:srgbClr val="FF0000"/>
                </a:solidFill>
              </a:rPr>
              <a:t>Matei</a:t>
            </a:r>
            <a:r>
              <a:rPr lang="en-US" sz="2400" dirty="0">
                <a:solidFill>
                  <a:srgbClr val="FF0000"/>
                </a:solidFill>
              </a:rPr>
              <a:t> A et al, 2020, </a:t>
            </a:r>
            <a:r>
              <a:rPr lang="en-US" sz="2400" dirty="0" err="1">
                <a:solidFill>
                  <a:srgbClr val="FF0000"/>
                </a:solidFill>
              </a:rPr>
              <a:t>Manohar</a:t>
            </a:r>
            <a:r>
              <a:rPr lang="en-US" sz="2400" dirty="0">
                <a:solidFill>
                  <a:srgbClr val="FF0000"/>
                </a:solidFill>
              </a:rPr>
              <a:t> K, et al 2023</a:t>
            </a:r>
            <a:r>
              <a:rPr lang="en-US" dirty="0"/>
              <a:t>)</a:t>
            </a:r>
          </a:p>
          <a:p>
            <a:pPr algn="just"/>
            <a:r>
              <a:rPr lang="en-US" sz="2800" dirty="0"/>
              <a:t>To develop &amp; validate a predictive nomogram for mortality → improve risk stratification, guide clinical decisions, optimize resource allocation.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228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Methods </a:t>
            </a:r>
            <a:r>
              <a:rPr lang="en-US" sz="3200" dirty="0"/>
              <a:t>…(</a:t>
            </a:r>
            <a:r>
              <a:rPr lang="en-US" sz="3200" dirty="0" smtClean="0"/>
              <a:t>1/3)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Design</a:t>
            </a:r>
            <a:r>
              <a:rPr lang="en-US" sz="2800" dirty="0"/>
              <a:t>: Institution-based prospective follow-up study </a:t>
            </a:r>
            <a:endParaRPr lang="en-US" sz="2800" dirty="0" smtClean="0"/>
          </a:p>
          <a:p>
            <a:r>
              <a:rPr lang="en-US" sz="2800" dirty="0" smtClean="0"/>
              <a:t>Period</a:t>
            </a:r>
            <a:r>
              <a:rPr lang="en-US" sz="2800" dirty="0"/>
              <a:t>: July – December 2024 </a:t>
            </a:r>
          </a:p>
          <a:p>
            <a:r>
              <a:rPr lang="en-US" sz="2800" dirty="0"/>
              <a:t>Setting: </a:t>
            </a:r>
            <a:r>
              <a:rPr lang="en-US" sz="2800" dirty="0" err="1"/>
              <a:t>Felege-Hiwot</a:t>
            </a:r>
            <a:r>
              <a:rPr lang="en-US" sz="2800" dirty="0"/>
              <a:t> Comprehensive Specialized Hospital (FHCSH) &amp; </a:t>
            </a:r>
            <a:r>
              <a:rPr lang="en-US" sz="2800" dirty="0" err="1"/>
              <a:t>Tibebe</a:t>
            </a:r>
            <a:r>
              <a:rPr lang="en-US" sz="2800" dirty="0"/>
              <a:t> </a:t>
            </a:r>
            <a:r>
              <a:rPr lang="en-US" sz="2800" dirty="0" err="1"/>
              <a:t>Ghion</a:t>
            </a:r>
            <a:r>
              <a:rPr lang="en-US" sz="2800" dirty="0"/>
              <a:t> Comprehensive Specialized Hospital (TGSH).</a:t>
            </a:r>
          </a:p>
          <a:p>
            <a:r>
              <a:rPr lang="en-US" sz="2600" dirty="0"/>
              <a:t>Domain: Neonates (0–28 days) diagnosed with NEC (Stage II &amp; III)</a:t>
            </a:r>
          </a:p>
          <a:p>
            <a:r>
              <a:rPr lang="en-US" sz="2600" dirty="0"/>
              <a:t>Exclusions: </a:t>
            </a:r>
          </a:p>
          <a:p>
            <a:pPr lvl="1"/>
            <a:r>
              <a:rPr lang="en-US" dirty="0"/>
              <a:t>Stage I NEC</a:t>
            </a:r>
          </a:p>
          <a:p>
            <a:pPr lvl="1"/>
            <a:r>
              <a:rPr lang="en-US" dirty="0"/>
              <a:t>Major congenital GIT anomalies</a:t>
            </a:r>
          </a:p>
          <a:p>
            <a:pPr lvl="1"/>
            <a:r>
              <a:rPr lang="en-US" dirty="0"/>
              <a:t>Death unrelated to NEC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</a:t>
            </a:r>
            <a:r>
              <a:rPr lang="en-US" sz="3200" dirty="0" smtClean="0"/>
              <a:t>…(2/3)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r>
              <a:rPr lang="en-US" sz="2800" dirty="0"/>
              <a:t>Sample Size &amp; Sampling</a:t>
            </a:r>
          </a:p>
          <a:p>
            <a:r>
              <a:rPr lang="en-US" sz="2800" dirty="0"/>
              <a:t>Final sample: 251 neonates (</a:t>
            </a:r>
            <a:r>
              <a:rPr lang="en-US" dirty="0"/>
              <a:t>FHCSH: 104 &amp; TGSH: 147 cases)</a:t>
            </a:r>
          </a:p>
          <a:p>
            <a:r>
              <a:rPr lang="en-US" sz="2800" dirty="0"/>
              <a:t>Sampling: Consecutive proportional allocation</a:t>
            </a:r>
          </a:p>
          <a:p>
            <a:r>
              <a:rPr lang="en-US" sz="2800" dirty="0"/>
              <a:t>Tools: Structured questionnaire + medical chart review</a:t>
            </a:r>
          </a:p>
          <a:p>
            <a:r>
              <a:rPr lang="en-US" sz="2800" dirty="0"/>
              <a:t>Predictors: 19 candidate variables</a:t>
            </a:r>
          </a:p>
          <a:p>
            <a:r>
              <a:rPr lang="en-US" dirty="0"/>
              <a:t>Prognostic determinates: </a:t>
            </a:r>
          </a:p>
          <a:p>
            <a:pPr lvl="1"/>
            <a:r>
              <a:rPr lang="en-US" dirty="0"/>
              <a:t>Demographic &amp; perinatal factors</a:t>
            </a:r>
          </a:p>
          <a:p>
            <a:pPr lvl="1"/>
            <a:r>
              <a:rPr lang="en-US" dirty="0"/>
              <a:t>Clinical characteristics (GA, birth weight, NEC stage, etc.)</a:t>
            </a:r>
          </a:p>
          <a:p>
            <a:pPr lvl="1"/>
            <a:r>
              <a:rPr lang="en-US" dirty="0"/>
              <a:t>Hematologic parameters</a:t>
            </a:r>
          </a:p>
          <a:p>
            <a:pPr lvl="1"/>
            <a:r>
              <a:rPr lang="en-US" dirty="0"/>
              <a:t>Treatment-related factors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</a:t>
            </a:r>
            <a:r>
              <a:rPr lang="en-US" sz="3200" dirty="0" smtClean="0"/>
              <a:t>…(3/3)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032387"/>
            <a:ext cx="12571873" cy="5897827"/>
          </a:xfrm>
        </p:spPr>
        <p:txBody>
          <a:bodyPr>
            <a:noAutofit/>
          </a:bodyPr>
          <a:lstStyle/>
          <a:p>
            <a:r>
              <a:rPr lang="en-US" dirty="0"/>
              <a:t>Data Analysis &amp; Model Development</a:t>
            </a:r>
          </a:p>
          <a:p>
            <a:r>
              <a:rPr lang="en-US" dirty="0"/>
              <a:t>Software: </a:t>
            </a:r>
            <a:r>
              <a:rPr lang="en-US" dirty="0" err="1"/>
              <a:t>EpiData</a:t>
            </a:r>
            <a:r>
              <a:rPr lang="en-US" dirty="0"/>
              <a:t> 4.6 → R 4.4.2</a:t>
            </a:r>
          </a:p>
          <a:p>
            <a:r>
              <a:rPr lang="en-US" dirty="0"/>
              <a:t>Steps: </a:t>
            </a:r>
          </a:p>
          <a:p>
            <a:pPr lvl="1"/>
            <a:r>
              <a:rPr lang="en-US" dirty="0"/>
              <a:t>Descriptive analysis</a:t>
            </a:r>
          </a:p>
          <a:p>
            <a:pPr lvl="1"/>
            <a:r>
              <a:rPr lang="en-US" dirty="0"/>
              <a:t>Bivariate (p&lt;0.2) → Multivariate logistic regression</a:t>
            </a:r>
          </a:p>
          <a:p>
            <a:pPr lvl="1"/>
            <a:r>
              <a:rPr lang="en-US" dirty="0"/>
              <a:t>Backward stepwise selection</a:t>
            </a:r>
          </a:p>
          <a:p>
            <a:r>
              <a:rPr lang="en-US" dirty="0"/>
              <a:t>Model Performance: </a:t>
            </a:r>
          </a:p>
          <a:p>
            <a:pPr lvl="1"/>
            <a:r>
              <a:rPr lang="en-US" dirty="0"/>
              <a:t>Discrimination: AUC/ROC</a:t>
            </a:r>
          </a:p>
          <a:p>
            <a:pPr lvl="1"/>
            <a:r>
              <a:rPr lang="en-US" dirty="0"/>
              <a:t>Calibration: </a:t>
            </a:r>
            <a:r>
              <a:rPr lang="en-US" dirty="0" err="1"/>
              <a:t>Hosmer</a:t>
            </a:r>
            <a:r>
              <a:rPr lang="en-US" dirty="0"/>
              <a:t>–</a:t>
            </a:r>
            <a:r>
              <a:rPr lang="en-US" dirty="0" err="1"/>
              <a:t>Lemeshow</a:t>
            </a:r>
            <a:r>
              <a:rPr lang="en-US" dirty="0"/>
              <a:t>, calibration plot</a:t>
            </a:r>
          </a:p>
          <a:p>
            <a:pPr lvl="1"/>
            <a:r>
              <a:rPr lang="en-US" dirty="0"/>
              <a:t>Validation: Bootstrapping (1000 resamples)</a:t>
            </a:r>
          </a:p>
          <a:p>
            <a:r>
              <a:rPr lang="en-US" dirty="0"/>
              <a:t>Nomogram Construction: Based on final reduced model</a:t>
            </a:r>
          </a:p>
          <a:p>
            <a:r>
              <a:rPr lang="en-US" dirty="0"/>
              <a:t>Clinical Utility: Decision Curve Analysis (DCA)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34162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</a:t>
            </a:r>
            <a:r>
              <a:rPr lang="en-US" sz="3200" dirty="0" smtClean="0"/>
              <a:t>…(1/5)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r>
              <a:rPr lang="en-US" sz="2800" dirty="0"/>
              <a:t>Sample: 251 neonates with NEC (Stage II &amp; III) Demographics: Preterm: 78.1%</a:t>
            </a:r>
          </a:p>
          <a:p>
            <a:r>
              <a:rPr lang="en-US" sz="2800" dirty="0"/>
              <a:t>Low birth weight: 84.1%</a:t>
            </a:r>
          </a:p>
          <a:p>
            <a:r>
              <a:rPr lang="en-US" sz="2800" dirty="0"/>
              <a:t>Mean GA: 34 weeks; Mean BW: 1759 g</a:t>
            </a:r>
          </a:p>
          <a:p>
            <a:r>
              <a:rPr lang="en-US" sz="2800" dirty="0"/>
              <a:t>Comorbidities: Sepsis (94.8%), RDS (54.6%), Hypothermia (38.6%)</a:t>
            </a:r>
          </a:p>
          <a:p>
            <a:pPr marL="0" indent="0">
              <a:buNone/>
            </a:pPr>
            <a:r>
              <a:rPr lang="en-US" sz="2600" dirty="0"/>
              <a:t>Clinical Characteristics</a:t>
            </a:r>
          </a:p>
          <a:p>
            <a:r>
              <a:rPr lang="en-US" sz="2600" dirty="0"/>
              <a:t>NEC onset: Mean 4.8 days; 29.1% within first 3 days</a:t>
            </a:r>
          </a:p>
          <a:p>
            <a:r>
              <a:rPr lang="en-US" sz="2600" dirty="0"/>
              <a:t>Bell’s stage: </a:t>
            </a:r>
          </a:p>
          <a:p>
            <a:pPr lvl="1"/>
            <a:r>
              <a:rPr lang="en-US" sz="2600" dirty="0"/>
              <a:t>Stage II: 78.5%</a:t>
            </a:r>
          </a:p>
          <a:p>
            <a:pPr lvl="1"/>
            <a:r>
              <a:rPr lang="en-US" sz="2600" dirty="0"/>
              <a:t>Stage III: 16.7%</a:t>
            </a:r>
          </a:p>
          <a:p>
            <a:r>
              <a:rPr lang="en-US" sz="2600" dirty="0"/>
              <a:t>Common signs: Abdominal distension (100%), GI bleeding (49.8%), erythema (25.9%)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70466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</a:t>
            </a:r>
            <a:r>
              <a:rPr lang="en-US" sz="3200" dirty="0" smtClean="0"/>
              <a:t>…(2/5)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&gt;&gt;Mortality rate:</a:t>
            </a:r>
            <a:r>
              <a:rPr lang="en-US" dirty="0">
                <a:solidFill>
                  <a:schemeClr val="tx1"/>
                </a:solidFill>
              </a:rPr>
              <a:t> 51% (95% CI: 45–57</a:t>
            </a:r>
            <a:r>
              <a:rPr lang="en-US" dirty="0" smtClean="0">
                <a:solidFill>
                  <a:schemeClr val="tx1"/>
                </a:solidFill>
              </a:rPr>
              <a:t>%)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8297"/>
            <a:ext cx="11032730" cy="52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41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2460</TotalTime>
  <Words>1219</Words>
  <Application>Microsoft Office PowerPoint</Application>
  <PresentationFormat>Custom</PresentationFormat>
  <Paragraphs>162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       Validation of a predictive nomogram for mortality among neonates with necrotizing enterocolitis in tertiary care hospitals in Bahir Dar city </vt:lpstr>
      <vt:lpstr>Presentation outlines </vt:lpstr>
      <vt:lpstr>Background…(1/2) </vt:lpstr>
      <vt:lpstr>Background…(2/2) </vt:lpstr>
      <vt:lpstr>Methods …(1/3) </vt:lpstr>
      <vt:lpstr>Methods …(2/3) </vt:lpstr>
      <vt:lpstr>Methods …(3/3) </vt:lpstr>
      <vt:lpstr>Results …(1/5) </vt:lpstr>
      <vt:lpstr>Results …(2/5) </vt:lpstr>
      <vt:lpstr>Results …(3/5) </vt:lpstr>
      <vt:lpstr>Results …(4/5) </vt:lpstr>
      <vt:lpstr>Results…(5/5) </vt:lpstr>
      <vt:lpstr>Discussion …(1/2) </vt:lpstr>
      <vt:lpstr>Discussion …(2/2) </vt:lpstr>
      <vt:lpstr>Conclusion and Recommendations </vt:lpstr>
      <vt:lpstr>Acknowledgement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Zelalem A</cp:lastModifiedBy>
  <cp:revision>161</cp:revision>
  <dcterms:created xsi:type="dcterms:W3CDTF">2022-05-05T18:20:50Z</dcterms:created>
  <dcterms:modified xsi:type="dcterms:W3CDTF">2025-11-18T15:48:42Z</dcterms:modified>
</cp:coreProperties>
</file>