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147376742" r:id="rId2"/>
    <p:sldId id="1107" r:id="rId3"/>
    <p:sldId id="2147474451" r:id="rId4"/>
    <p:sldId id="329" r:id="rId5"/>
    <p:sldId id="282" r:id="rId6"/>
    <p:sldId id="284" r:id="rId7"/>
    <p:sldId id="289" r:id="rId8"/>
    <p:sldId id="2147474474" r:id="rId9"/>
    <p:sldId id="2147474472" r:id="rId10"/>
    <p:sldId id="555" r:id="rId11"/>
    <p:sldId id="2147474453" r:id="rId12"/>
    <p:sldId id="395" r:id="rId13"/>
    <p:sldId id="2147474470" r:id="rId14"/>
    <p:sldId id="2147474466" r:id="rId15"/>
    <p:sldId id="2147474461" r:id="rId16"/>
    <p:sldId id="568" r:id="rId17"/>
    <p:sldId id="2147474468" r:id="rId18"/>
    <p:sldId id="324" r:id="rId19"/>
    <p:sldId id="431" r:id="rId20"/>
    <p:sldId id="2147376067" r:id="rId21"/>
  </p:sldIdLst>
  <p:sldSz cx="12801600" cy="7772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19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47914098427937"/>
          <c:y val="0.12874418153831241"/>
          <c:w val="0.79037707291564618"/>
          <c:h val="0.59151341159746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Sheet4!$R$3</c:f>
              <c:strCache>
                <c:ptCount val="1"/>
                <c:pt idx="0">
                  <c:v>Recovery rate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9.37877175937358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B7-4A1A-BB9E-16845D8FB0F4}"/>
                </c:ext>
              </c:extLst>
            </c:dLbl>
            <c:dLbl>
              <c:idx val="1"/>
              <c:layout>
                <c:manualLayout>
                  <c:x val="0"/>
                  <c:y val="-7.03407881953019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B7-4A1A-BB9E-16845D8FB0F4}"/>
                </c:ext>
              </c:extLst>
            </c:dLbl>
            <c:dLbl>
              <c:idx val="2"/>
              <c:layout>
                <c:manualLayout>
                  <c:x val="1.9890259019722735E-3"/>
                  <c:y val="-7.03407881953018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B7-4A1A-BB9E-16845D8FB0F4}"/>
                </c:ext>
              </c:extLst>
            </c:dLbl>
            <c:dLbl>
              <c:idx val="3"/>
              <c:layout>
                <c:manualLayout>
                  <c:x val="0"/>
                  <c:y val="-2.63777955732382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B7-4A1A-BB9E-16845D8FB0F4}"/>
                </c:ext>
              </c:extLst>
            </c:dLbl>
            <c:dLbl>
              <c:idx val="4"/>
              <c:layout>
                <c:manualLayout>
                  <c:x val="1.9890259019723464E-3"/>
                  <c:y val="-8.79259852441273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B7-4A1A-BB9E-16845D8FB0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Sheet4!$Q$4:$Q$8</c:f>
              <c:strCache>
                <c:ptCount val="5"/>
                <c:pt idx="0">
                  <c:v>A/Zemene</c:v>
                </c:pt>
                <c:pt idx="1">
                  <c:v>Woldia</c:v>
                </c:pt>
                <c:pt idx="2">
                  <c:v>F/ Hiwot</c:v>
                </c:pt>
                <c:pt idx="3">
                  <c:v>Woreta</c:v>
                </c:pt>
                <c:pt idx="4">
                  <c:v>Dessie</c:v>
                </c:pt>
              </c:strCache>
            </c:strRef>
          </c:cat>
          <c:val>
            <c:numRef>
              <c:f>Sheet4!$R$4:$R$8</c:f>
              <c:numCache>
                <c:formatCode>0.00</c:formatCode>
                <c:ptCount val="5"/>
                <c:pt idx="0">
                  <c:v>66.666666666666657</c:v>
                </c:pt>
                <c:pt idx="1">
                  <c:v>75.714285714285708</c:v>
                </c:pt>
                <c:pt idx="2">
                  <c:v>75.225225225225216</c:v>
                </c:pt>
                <c:pt idx="3">
                  <c:v>92</c:v>
                </c:pt>
                <c:pt idx="4">
                  <c:v>91.83673469387756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B7-4A1A-BB9E-16845D8FB0F4}"/>
            </c:ext>
          </c:extLst>
        </c:ser>
        <c:ser>
          <c:idx val="1"/>
          <c:order val="1"/>
          <c:tx>
            <c:strRef>
              <c:f>Sheet4!$S$3</c:f>
              <c:strCache>
                <c:ptCount val="1"/>
                <c:pt idx="0">
                  <c:v>Mortality rate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Sheet4!$Q$4:$Q$8</c:f>
              <c:strCache>
                <c:ptCount val="5"/>
                <c:pt idx="0">
                  <c:v>A/Zemene</c:v>
                </c:pt>
                <c:pt idx="1">
                  <c:v>Woldia</c:v>
                </c:pt>
                <c:pt idx="2">
                  <c:v>F/ Hiwot</c:v>
                </c:pt>
                <c:pt idx="3">
                  <c:v>Woreta</c:v>
                </c:pt>
                <c:pt idx="4">
                  <c:v>Dessie</c:v>
                </c:pt>
              </c:strCache>
            </c:strRef>
          </c:cat>
          <c:val>
            <c:numRef>
              <c:f>Sheet4!$S$4:$S$8</c:f>
              <c:numCache>
                <c:formatCode>0.00</c:formatCode>
                <c:ptCount val="5"/>
                <c:pt idx="0">
                  <c:v>9.8039215686274517</c:v>
                </c:pt>
                <c:pt idx="1">
                  <c:v>5.7142857142857144</c:v>
                </c:pt>
                <c:pt idx="2">
                  <c:v>9.4594594594594597</c:v>
                </c:pt>
                <c:pt idx="3">
                  <c:v>6.666666666666667</c:v>
                </c:pt>
                <c:pt idx="4">
                  <c:v>7.4829931972789119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B7-4A1A-BB9E-16845D8FB0F4}"/>
            </c:ext>
          </c:extLst>
        </c:ser>
        <c:ser>
          <c:idx val="2"/>
          <c:order val="2"/>
          <c:tx>
            <c:strRef>
              <c:f>Sheet4!$T$3</c:f>
              <c:strCache>
                <c:ptCount val="1"/>
                <c:pt idx="0">
                  <c:v>Unknown Case rate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3.87034408273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B7-4A1A-BB9E-16845D8FB0F4}"/>
                </c:ext>
              </c:extLst>
            </c:dLbl>
            <c:dLbl>
              <c:idx val="4"/>
              <c:layout>
                <c:manualLayout>
                  <c:x val="0"/>
                  <c:y val="-4.25737849100465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B7-4A1A-BB9E-16845D8FB0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Sheet4!$Q$4:$Q$8</c:f>
              <c:strCache>
                <c:ptCount val="5"/>
                <c:pt idx="0">
                  <c:v>A/Zemene</c:v>
                </c:pt>
                <c:pt idx="1">
                  <c:v>Woldia</c:v>
                </c:pt>
                <c:pt idx="2">
                  <c:v>F/ Hiwot</c:v>
                </c:pt>
                <c:pt idx="3">
                  <c:v>Woreta</c:v>
                </c:pt>
                <c:pt idx="4">
                  <c:v>Dessie</c:v>
                </c:pt>
              </c:strCache>
            </c:strRef>
          </c:cat>
          <c:val>
            <c:numRef>
              <c:f>Sheet4!$T$4:$T$8</c:f>
              <c:numCache>
                <c:formatCode>0.00</c:formatCode>
                <c:ptCount val="5"/>
                <c:pt idx="0">
                  <c:v>25.490196078431371</c:v>
                </c:pt>
                <c:pt idx="1">
                  <c:v>17.142857142857142</c:v>
                </c:pt>
                <c:pt idx="2">
                  <c:v>15.315315315315313</c:v>
                </c:pt>
                <c:pt idx="3">
                  <c:v>1.3333333333333335</c:v>
                </c:pt>
                <c:pt idx="4">
                  <c:v>0.68027210884353739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EB7-4A1A-BB9E-16845D8FB0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100"/>
        <c:axId val="585850776"/>
        <c:axId val="585854016"/>
      </c:barChart>
      <c:catAx>
        <c:axId val="585850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Name of Hospital</a:t>
                </a:r>
              </a:p>
            </c:rich>
          </c:tx>
          <c:layout>
            <c:manualLayout>
              <c:xMode val="edge"/>
              <c:yMode val="edge"/>
              <c:x val="5.7435289104350452E-2"/>
              <c:y val="0.828803270089428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85854016"/>
        <c:crosses val="autoZero"/>
        <c:auto val="1"/>
        <c:lblAlgn val="ctr"/>
        <c:lblOffset val="100"/>
        <c:noMultiLvlLbl val="0"/>
      </c:catAx>
      <c:valAx>
        <c:axId val="58585401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Percentage of outcomes </a:t>
                </a:r>
              </a:p>
            </c:rich>
          </c:tx>
          <c:layout>
            <c:manualLayout>
              <c:xMode val="edge"/>
              <c:yMode val="edge"/>
              <c:x val="1.3183003741283731E-2"/>
              <c:y val="0.236285914003548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85850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247404453498752E-2"/>
          <c:y val="0.92791163520920572"/>
          <c:w val="0.93775259554650126"/>
          <c:h val="7.20882644160497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89829130445668"/>
          <c:y val="0.1747553967779969"/>
          <c:w val="0.78372024173461963"/>
          <c:h val="0.580783952911499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11-20 yrs</c:v>
                </c:pt>
                <c:pt idx="1">
                  <c:v>21-30 yrs</c:v>
                </c:pt>
                <c:pt idx="2">
                  <c:v>31-40 yrs</c:v>
                </c:pt>
                <c:pt idx="3">
                  <c:v>41-50 yrs</c:v>
                </c:pt>
                <c:pt idx="4">
                  <c:v>51-60 yrs</c:v>
                </c:pt>
                <c:pt idx="5">
                  <c:v>61-70 yrs</c:v>
                </c:pt>
              </c:strCache>
            </c:strRef>
          </c:cat>
          <c:val>
            <c:numRef>
              <c:f>Sheet1!$B$2:$B$7</c:f>
              <c:numCache>
                <c:formatCode>###0</c:formatCode>
                <c:ptCount val="6"/>
                <c:pt idx="0">
                  <c:v>235</c:v>
                </c:pt>
                <c:pt idx="1">
                  <c:v>208</c:v>
                </c:pt>
                <c:pt idx="2">
                  <c:v>68</c:v>
                </c:pt>
                <c:pt idx="3">
                  <c:v>31</c:v>
                </c:pt>
                <c:pt idx="4">
                  <c:v>17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E-4E31-83FF-78BED00BB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8316608"/>
        <c:axId val="498317328"/>
      </c:barChart>
      <c:catAx>
        <c:axId val="498316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Age in year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8317328"/>
        <c:crosses val="autoZero"/>
        <c:auto val="1"/>
        <c:lblAlgn val="ctr"/>
        <c:lblOffset val="100"/>
        <c:noMultiLvlLbl val="0"/>
      </c:catAx>
      <c:valAx>
        <c:axId val="498317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Number of cases</a:t>
                </a:r>
              </a:p>
            </c:rich>
          </c:tx>
          <c:layout>
            <c:manualLayout>
              <c:xMode val="edge"/>
              <c:yMode val="edge"/>
              <c:x val="1.0586941597057782E-2"/>
              <c:y val="0.213283642243763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831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 sz="20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34402044457553E-3"/>
          <c:y val="5.0925925925925923E-2"/>
          <c:w val="0.96487763867110277"/>
          <c:h val="0.89814814814814814"/>
        </c:manualLayout>
      </c:layout>
      <c:lineChart>
        <c:grouping val="stack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0738136"/>
        <c:axId val="360741376"/>
      </c:lineChart>
      <c:catAx>
        <c:axId val="360738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0741376"/>
        <c:crosses val="autoZero"/>
        <c:auto val="1"/>
        <c:lblAlgn val="ctr"/>
        <c:lblOffset val="100"/>
        <c:noMultiLvlLbl val="0"/>
      </c:catAx>
      <c:valAx>
        <c:axId val="360741376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360738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6666666666664E-2"/>
          <c:y val="0.17171296296296296"/>
          <c:w val="0.91666666666666652"/>
          <c:h val="0.77736111111111106"/>
        </c:manualLayout>
      </c:layout>
      <c:lineChart>
        <c:grouping val="stacked"/>
        <c:varyColors val="0"/>
        <c:ser>
          <c:idx val="0"/>
          <c:order val="0"/>
          <c:tx>
            <c:strRef>
              <c:f>'[Chart in Microsoft PowerPoint]Sheet1'!$X$3</c:f>
              <c:strCache>
                <c:ptCount val="1"/>
                <c:pt idx="0">
                  <c:v>No. of sucide cases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'[Chart in Microsoft PowerPoint]Sheet1'!$W$4:$W$9</c:f>
              <c:strCache>
                <c:ptCount val="6"/>
                <c:pt idx="0">
                  <c:v>11-20 yrs</c:v>
                </c:pt>
                <c:pt idx="1">
                  <c:v>21-30 yrs</c:v>
                </c:pt>
                <c:pt idx="2">
                  <c:v>31-40 yrs</c:v>
                </c:pt>
                <c:pt idx="3">
                  <c:v>41-50 yrs</c:v>
                </c:pt>
                <c:pt idx="4">
                  <c:v>51-60 yrs</c:v>
                </c:pt>
                <c:pt idx="5">
                  <c:v>61-70 yrs</c:v>
                </c:pt>
              </c:strCache>
            </c:strRef>
          </c:cat>
          <c:val>
            <c:numRef>
              <c:f>'[Chart in Microsoft PowerPoint]Sheet1'!$X$4:$X$9</c:f>
              <c:numCache>
                <c:formatCode>###0</c:formatCode>
                <c:ptCount val="6"/>
                <c:pt idx="0">
                  <c:v>235</c:v>
                </c:pt>
                <c:pt idx="1">
                  <c:v>208</c:v>
                </c:pt>
                <c:pt idx="2">
                  <c:v>68</c:v>
                </c:pt>
                <c:pt idx="3">
                  <c:v>31</c:v>
                </c:pt>
                <c:pt idx="4">
                  <c:v>17</c:v>
                </c:pt>
                <c:pt idx="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F1-4374-B2E0-A0623709D0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360738136"/>
        <c:axId val="360741376"/>
      </c:lineChart>
      <c:catAx>
        <c:axId val="360738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0741376"/>
        <c:crosses val="autoZero"/>
        <c:auto val="1"/>
        <c:lblAlgn val="ctr"/>
        <c:lblOffset val="100"/>
        <c:noMultiLvlLbl val="0"/>
      </c:catAx>
      <c:valAx>
        <c:axId val="360741376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360738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0.18425</cdr:x>
      <cdr:y>0.62033</cdr:y>
    </cdr:from>
    <cdr:to>
      <cdr:x>0.94726</cdr:x>
      <cdr:y>0.72325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C1708148-7171-5C3D-30A2-7797DAFDE439}"/>
            </a:ext>
          </a:extLst>
        </cdr:cNvPr>
        <cdr:cNvSpPr/>
      </cdr:nvSpPr>
      <cdr:spPr>
        <a:xfrm xmlns:a="http://schemas.openxmlformats.org/drawingml/2006/main">
          <a:off x="1176470" y="2688020"/>
          <a:ext cx="4871803" cy="4459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0.16116</cdr:x>
      <cdr:y>0.57796</cdr:y>
    </cdr:from>
    <cdr:to>
      <cdr:x>0.94961</cdr:x>
      <cdr:y>0.73363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BBB3F61E-6C23-A71C-8480-892FFD59F9BA}"/>
            </a:ext>
          </a:extLst>
        </cdr:cNvPr>
        <cdr:cNvSpPr/>
      </cdr:nvSpPr>
      <cdr:spPr>
        <a:xfrm xmlns:a="http://schemas.openxmlformats.org/drawingml/2006/main">
          <a:off x="1108844" y="2579690"/>
          <a:ext cx="5424972" cy="6948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600" b="1" kern="1200" dirty="0">
              <a:solidFill>
                <a:schemeClr val="tx1"/>
              </a:solidFill>
            </a:rPr>
            <a:t> TC      </a:t>
          </a:r>
          <a:r>
            <a:rPr lang="en-US" sz="1600" b="1" kern="1200" dirty="0">
              <a:solidFill>
                <a:schemeClr val="bg1"/>
              </a:solidFill>
            </a:rPr>
            <a:t>51                  70                   222                 75                 147                        </a:t>
          </a:r>
          <a:r>
            <a:rPr lang="en-US" sz="1600" b="1" kern="1200" dirty="0">
              <a:solidFill>
                <a:schemeClr val="tx1"/>
              </a:solidFill>
            </a:rPr>
            <a:t>TD    </a:t>
          </a:r>
          <a:r>
            <a:rPr lang="en-US" sz="1600" b="1" kern="1200" dirty="0">
              <a:solidFill>
                <a:srgbClr val="FF0000"/>
              </a:solidFill>
            </a:rPr>
            <a:t>   5                    4                     21                   5                    11                                                    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0.44274</cdr:x>
      <cdr:y>0</cdr:y>
    </cdr:from>
    <cdr:to>
      <cdr:x>1</cdr:x>
      <cdr:y>0.40432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C9696796-BB88-AF49-39D8-2BC968F453A0}"/>
            </a:ext>
          </a:extLst>
        </cdr:cNvPr>
        <cdr:cNvSpPr/>
      </cdr:nvSpPr>
      <cdr:spPr>
        <a:xfrm xmlns:a="http://schemas.openxmlformats.org/drawingml/2006/main">
          <a:off x="2751665" y="0"/>
          <a:ext cx="3463415" cy="164461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342900" indent="-342900">
            <a:spcAft>
              <a:spcPts val="800"/>
            </a:spcAft>
            <a:buFont typeface="Wingdings" panose="05000000000000000000" pitchFamily="2" charset="2"/>
            <a:buChar char="§"/>
          </a:pPr>
          <a:r>
            <a:rPr lang="en-US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Average age = 26.33. </a:t>
          </a:r>
        </a:p>
        <a:p xmlns:a="http://schemas.openxmlformats.org/drawingml/2006/main">
          <a:pPr marL="342900" indent="-342900">
            <a:spcAft>
              <a:spcPts val="800"/>
            </a:spcAft>
            <a:buFont typeface="Wingdings" panose="05000000000000000000" pitchFamily="2" charset="2"/>
            <a:buChar char="§"/>
          </a:pPr>
          <a:r>
            <a:rPr lang="en-US" sz="20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511</a:t>
          </a:r>
          <a:r>
            <a:rPr lang="en-US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</a:t>
          </a:r>
          <a:r>
            <a:rPr lang="en-US" sz="2000" b="1" kern="1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90.4</a:t>
          </a:r>
          <a:r>
            <a:rPr lang="en-US" sz="20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%</a:t>
          </a:r>
          <a:r>
            <a:rPr lang="en-US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) (11-40yrs).</a:t>
          </a:r>
        </a:p>
        <a:p xmlns:a="http://schemas.openxmlformats.org/drawingml/2006/main">
          <a:pPr marL="342900" indent="-342900">
            <a:spcAft>
              <a:spcPts val="800"/>
            </a:spcAft>
            <a:buFont typeface="Wingdings" panose="05000000000000000000" pitchFamily="2" charset="2"/>
            <a:buChar char="§"/>
          </a:pPr>
          <a:r>
            <a:rPr lang="en-US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443(</a:t>
          </a:r>
          <a:r>
            <a:rPr lang="en-US" sz="2000" b="1" kern="1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78.41%)</a:t>
          </a:r>
          <a:r>
            <a:rPr lang="en-US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(11-30)yrs. </a:t>
          </a:r>
        </a:p>
      </cdr:txBody>
    </cdr:sp>
  </cdr:relSizeAnchor>
  <cdr:relSizeAnchor xmlns:cdr="http://schemas.openxmlformats.org/drawingml/2006/chartDrawing">
    <cdr:from>
      <cdr:x>0.03613</cdr:x>
      <cdr:y>0.03971</cdr:y>
    </cdr:from>
    <cdr:to>
      <cdr:x>0.19873</cdr:x>
      <cdr:y>0.12296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ED98ED7-5373-CCEB-5914-DD5F5EFEF739}"/>
            </a:ext>
          </a:extLst>
        </cdr:cNvPr>
        <cdr:cNvSpPr txBox="1"/>
      </cdr:nvSpPr>
      <cdr:spPr>
        <a:xfrm xmlns:a="http://schemas.openxmlformats.org/drawingml/2006/main">
          <a:off x="209863" y="203307"/>
          <a:ext cx="944380" cy="426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0.14195</cdr:x>
      <cdr:y>0.11897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3FBACCB-C76A-F274-2C04-A2D521EC5F0C}"/>
            </a:ext>
          </a:extLst>
        </cdr:cNvPr>
        <cdr:cNvSpPr txBox="1"/>
      </cdr:nvSpPr>
      <cdr:spPr>
        <a:xfrm xmlns:a="http://schemas.openxmlformats.org/drawingml/2006/main">
          <a:off x="0" y="0"/>
          <a:ext cx="882231" cy="456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Age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408BE-6B62-4857-AA6A-AED5E6E1A5E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65413" y="857250"/>
            <a:ext cx="38131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ECE4D-08DF-4459-BE32-FAEB6A12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C95666-BA10-E3DB-00CC-CA66BE0B3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12801601" cy="7772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19FB4-8D52-EF20-55C5-241FDF119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29"/>
            <a:ext cx="12801600" cy="780862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A428E48-0330-F113-35C8-4A7A6F700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88" y="1838812"/>
            <a:ext cx="11887200" cy="13062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F1532B6-605F-EF33-ABFE-93D57832B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7851" y="3605136"/>
            <a:ext cx="10428894" cy="3618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buNone/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en-US" sz="4400" b="1" kern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Translating Research into Action: Strengthening Public Health Systems in Crisis-Affected Settings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APHI-FHEI/Forum for Higher Education Institutions in Amhara Region 4th Joint International Research Conference</a:t>
            </a:r>
          </a:p>
          <a:p>
            <a:pPr algn="ctr">
              <a:lnSpc>
                <a:spcPct val="150000"/>
              </a:lnSpc>
            </a:pPr>
            <a:r>
              <a:rPr lang="en-US" sz="3200" b="1" i="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A417AE-A067-55DB-F7FB-B75172D111F6}"/>
              </a:ext>
            </a:extLst>
          </p:cNvPr>
          <p:cNvCxnSpPr/>
          <p:nvPr userDrawn="1"/>
        </p:nvCxnSpPr>
        <p:spPr>
          <a:xfrm>
            <a:off x="5849102" y="3178887"/>
            <a:ext cx="6665686" cy="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9BDBA169-65D6-EC81-F7B5-871E7E4A2EC1}"/>
              </a:ext>
            </a:extLst>
          </p:cNvPr>
          <p:cNvSpPr txBox="1">
            <a:spLocks/>
          </p:cNvSpPr>
          <p:nvPr userDrawn="1"/>
        </p:nvSpPr>
        <p:spPr>
          <a:xfrm>
            <a:off x="4196444" y="5414165"/>
            <a:ext cx="6543881" cy="1011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3726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9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41732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sz="23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348CD4-ACC2-419D-E9A0-4FC71F018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08" y="307178"/>
            <a:ext cx="985989" cy="985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58E5BB-D943-B015-0EA6-EDF70B45AC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3880" y="585289"/>
            <a:ext cx="904423" cy="904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61EBEE-D058-D76E-9D39-B802D938CC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328" y="602058"/>
            <a:ext cx="800480" cy="8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9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6" y="1170971"/>
            <a:ext cx="11790861" cy="5687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F80198-3F13-F994-003E-76F364B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15B3F-F665-58D9-F75D-FAD87C8BC4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5A3A9CF-0779-048F-54E0-6587AC2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1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198" y="95510"/>
            <a:ext cx="10615204" cy="10287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5" y="1369257"/>
            <a:ext cx="11790861" cy="5687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045D0-476E-5586-F473-198613EC68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4C426D0-CBDD-D3A1-F1F8-613847B8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7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BA93ECA-7D12-6B43-E68C-2ED2F1BB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0D3D95C-7F6E-DBEE-6A20-C5CE1CF6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3A895C-6EE5-18E4-DA6F-1CC057F3F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9" y="1"/>
            <a:ext cx="10614529" cy="11824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427075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B8DE7B-92C3-884C-3C99-FF12A803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8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6297"/>
            <a:ext cx="11041380" cy="10224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054265"/>
            <a:ext cx="5415676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1988031"/>
            <a:ext cx="5415676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9141" y="1054265"/>
            <a:ext cx="5442347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9141" y="1988031"/>
            <a:ext cx="5442347" cy="5135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4504F9-EECA-9E24-93AC-3F342D3BF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386" y="234345"/>
            <a:ext cx="713723" cy="713723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D8B3985C-5070-6080-CB96-5576EF7E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670EAA3-95C9-7B02-F3F4-40690EE3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8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72FC669-3870-F5E2-C5A3-1B12631E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89D3596-3491-164F-3522-E8192E3C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832" y="7358591"/>
            <a:ext cx="615315" cy="413808"/>
          </a:xfrm>
          <a:prstGeom prst="rect">
            <a:avLst/>
          </a:prstGeom>
        </p:spPr>
        <p:txBody>
          <a:bodyPr/>
          <a:lstStyle/>
          <a:p>
            <a:fld id="{B832C571-E1E9-4272-8FFF-6D7AE6E419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5C09F1-D9A4-9781-0431-C05312679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14" y="234345"/>
            <a:ext cx="680267" cy="7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1119082"/>
            <a:ext cx="4128849" cy="1212638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25129B-53C6-69EC-BB0E-52B8D116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1014" y="7396843"/>
            <a:ext cx="1028698" cy="261257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6285D6-F9EA-13FE-DD34-C01DBA927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5" y="253000"/>
            <a:ext cx="680267" cy="713723"/>
          </a:xfrm>
          <a:prstGeom prst="rect">
            <a:avLst/>
          </a:prstGeom>
        </p:spPr>
      </p:pic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5988C6B-56F2-E145-4A1F-389820F8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413" y="7281228"/>
            <a:ext cx="5864773" cy="41380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9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E168FAD-39F9-C0BD-2034-1614F31CB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3053" y="7361699"/>
            <a:ext cx="1095647" cy="369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  <a:cs typeface="Arial" panose="020B0604020202020204" pitchFamily="34" charset="0"/>
              </a:defRPr>
            </a:lvl1pPr>
          </a:lstStyle>
          <a:p>
            <a:fld id="{B832C571-E1E9-4272-8FFF-6D7AE6E41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F9698-3626-BA4E-4A7C-CE4BD3E924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599" cy="77724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20E523C-2A22-0CDF-91B0-B82FB0FA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8" y="5596"/>
            <a:ext cx="11119758" cy="100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7C9F33B-B14C-08AE-B34A-B4A7241DE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228" y="1175657"/>
            <a:ext cx="11805558" cy="6074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3CD59D-CA08-449D-DA4F-C87282C89F1D}"/>
              </a:ext>
            </a:extLst>
          </p:cNvPr>
          <p:cNvSpPr/>
          <p:nvPr userDrawn="1"/>
        </p:nvSpPr>
        <p:spPr>
          <a:xfrm>
            <a:off x="11640301" y="7326032"/>
            <a:ext cx="524485" cy="40562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Oswal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63E034-2E6D-89DF-36FD-C943539FDAB6}"/>
              </a:ext>
            </a:extLst>
          </p:cNvPr>
          <p:cNvSpPr txBox="1"/>
          <p:nvPr userDrawn="1"/>
        </p:nvSpPr>
        <p:spPr>
          <a:xfrm>
            <a:off x="342900" y="7361699"/>
            <a:ext cx="408214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Copyright ©</a:t>
            </a:r>
            <a:fld id="{10E618D6-A9C6-4B0E-80D4-37CEBBD6F28A}" type="datetimeyyyy">
              <a:rPr lang="en-US" sz="16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2025</a:t>
            </a:fld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swald" pitchFamily="2" charset="0"/>
              </a:rPr>
              <a:t> APHI </a:t>
            </a:r>
          </a:p>
        </p:txBody>
      </p:sp>
    </p:spTree>
    <p:extLst>
      <p:ext uri="{BB962C8B-B14F-4D97-AF65-F5344CB8AC3E}">
        <p14:creationId xmlns:p14="http://schemas.microsoft.com/office/powerpoint/2010/main" val="171406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86" r:id="rId3"/>
    <p:sldLayoutId id="2147483687" r:id="rId4"/>
    <p:sldLayoutId id="2147483688" r:id="rId5"/>
    <p:sldLayoutId id="2147483689" r:id="rId6"/>
    <p:sldLayoutId id="2147483692" r:id="rId7"/>
    <p:sldLayoutId id="2147483693" r:id="rId8"/>
  </p:sldLayoutIdLst>
  <p:hf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>
              <a:lumMod val="40000"/>
              <a:lumOff val="6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3726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9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417320" indent="-45720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8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5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Clr>
          <a:srgbClr val="0070C0"/>
        </a:buClr>
        <a:buSzPct val="70000"/>
        <a:buFont typeface="Wingdings" panose="05000000000000000000" pitchFamily="2" charset="2"/>
        <a:buChar char="n"/>
        <a:defRPr sz="3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E2CF-C4CF-BDC7-0254-BEFD6E311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028" y="1197551"/>
            <a:ext cx="11729543" cy="219158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Assessments of suicidal acts and community perceptions in public hospitals of Amhara region: A mixed cross-sectional study</a:t>
            </a:r>
            <a:endParaRPr lang="en-US" sz="259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5C4798-1A70-D32B-C38B-F3715B3BE901}"/>
              </a:ext>
            </a:extLst>
          </p:cNvPr>
          <p:cNvSpPr txBox="1">
            <a:spLocks/>
          </p:cNvSpPr>
          <p:nvPr/>
        </p:nvSpPr>
        <p:spPr>
          <a:xfrm>
            <a:off x="772511" y="6100997"/>
            <a:ext cx="12029089" cy="16069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22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Amhara Public Health Institute - Forum for Higher Education Institutions in the Amhara Region 4</a:t>
            </a:r>
            <a:r>
              <a:rPr lang="en-US" sz="2200" b="1" baseline="300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Joint International Annual Research Conference 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4-5, 2025, Bahir Dar, Ethiopia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B6633B-D5AA-E1F5-3BCD-CC56C08D8A2E}"/>
              </a:ext>
            </a:extLst>
          </p:cNvPr>
          <p:cNvSpPr txBox="1">
            <a:spLocks/>
          </p:cNvSpPr>
          <p:nvPr/>
        </p:nvSpPr>
        <p:spPr>
          <a:xfrm>
            <a:off x="772511" y="3163761"/>
            <a:ext cx="11729543" cy="21915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9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9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249F64-41EB-685F-93FF-5B75015CA889}"/>
              </a:ext>
            </a:extLst>
          </p:cNvPr>
          <p:cNvSpPr txBox="1"/>
          <p:nvPr/>
        </p:nvSpPr>
        <p:spPr>
          <a:xfrm>
            <a:off x="536028" y="3765823"/>
            <a:ext cx="12029089" cy="1263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Authors: Desalew Salew Tewabe</a:t>
            </a:r>
            <a:r>
              <a:rPr lang="en-US" sz="1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Adane Nigusie Weldeab</a:t>
            </a:r>
            <a:r>
              <a:rPr lang="en-US" sz="1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Kalkidan Haile</a:t>
            </a:r>
            <a:r>
              <a:rPr lang="en-US" sz="1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Melashu Balew Shiferaw</a:t>
            </a:r>
            <a:r>
              <a:rPr lang="en-US" sz="1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Alemayehu Abate</a:t>
            </a:r>
            <a:r>
              <a:rPr lang="en-US" sz="1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		Negese Sewagegn Semie</a:t>
            </a:r>
            <a:r>
              <a:rPr lang="en-US" sz="1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Matewos Ejigsemahu</a:t>
            </a:r>
            <a:r>
              <a:rPr lang="en-US" sz="1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Biresaw Tazaye Lake</a:t>
            </a:r>
            <a:r>
              <a:rPr lang="en-US" sz="1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Damtie Lankir Abebe</a:t>
            </a:r>
            <a:r>
              <a:rPr lang="en-US" sz="1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Sefi Derib </a:t>
            </a:r>
            <a:r>
              <a:rPr lang="en-US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Alamaw</a:t>
            </a:r>
            <a:r>
              <a:rPr lang="en-US" kern="1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Habtamu Alebachew</a:t>
            </a:r>
            <a:r>
              <a:rPr lang="en-US" sz="1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Abebe Sisay</a:t>
            </a:r>
            <a:r>
              <a:rPr lang="en-US" sz="1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Fisiha Abebaw</a:t>
            </a:r>
            <a:r>
              <a:rPr lang="en-US" sz="1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Kinfu Manzura</a:t>
            </a:r>
            <a:r>
              <a:rPr lang="en-US" sz="1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Amogne Belay</a:t>
            </a:r>
            <a:r>
              <a:rPr lang="en-US" sz="1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Abraham Amsalu </a:t>
            </a:r>
            <a:r>
              <a:rPr lang="en-US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Berneh</a:t>
            </a:r>
            <a:r>
              <a:rPr lang="en-US" kern="1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kern="1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Sisay Awoke Fenta</a:t>
            </a:r>
            <a:r>
              <a:rPr lang="en-US" sz="1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Muket TesfaMariam</a:t>
            </a:r>
            <a:r>
              <a:rPr lang="en-US" sz="1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Bayeh Abera Beyene</a:t>
            </a:r>
            <a:r>
              <a:rPr lang="en-US" sz="1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Belay Bezabih Beyene</a:t>
            </a:r>
            <a:r>
              <a:rPr lang="en-US" sz="1800" kern="1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62C2C-E62F-7570-165A-374EA83A8FAD}"/>
              </a:ext>
            </a:extLst>
          </p:cNvPr>
          <p:cNvSpPr txBox="1"/>
          <p:nvPr/>
        </p:nvSpPr>
        <p:spPr>
          <a:xfrm>
            <a:off x="709448" y="5174476"/>
            <a:ext cx="120290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Amhara National Regional State  Public Health Institute, Bahir Dar, Ethiopia,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World Health Organization, Bahir 		Dar, Ethiopia, 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Medical Corps, Addis Ababa Ethiopia, 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Amhara National Regional State Health Bureau, 		Bahir Dar, Ethiopia, 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Bahir Dar University, College of Medicine and Health Sciences, Bahir Dar , </a:t>
            </a:r>
            <a:r>
              <a:rPr lang="en-US" dirty="0">
                <a:solidFill>
                  <a:schemeClr val="bg1"/>
                </a:solidFill>
              </a:rPr>
              <a:t>Ethiopia </a:t>
            </a: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25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08C0-0198-9B7F-DA1F-A2234FAF9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164" y="314594"/>
            <a:ext cx="10392492" cy="46469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 3/8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883E4-CA59-F9D0-31F8-7C1EA2C8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571-E1E9-4272-8FFF-6D7AE6E41910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314A0C-312F-6B9F-7E83-EEF2639B5523}"/>
              </a:ext>
            </a:extLst>
          </p:cNvPr>
          <p:cNvSpPr/>
          <p:nvPr/>
        </p:nvSpPr>
        <p:spPr>
          <a:xfrm>
            <a:off x="164892" y="1723868"/>
            <a:ext cx="6535711" cy="5479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Av. age =26 yr.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inline with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25.5 yr. Gondar (Adinew et al., 2017).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78.4% were b/n 11-30yrs  is similar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76.7% cases the same age group in Dessie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, 2020)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 be b/c. of age driven, changes, this age group is  characterized by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sensitivity,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instability, and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Adjustment disorders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(Strain, 2018; Ho, Gifuni &amp; Gotlib, 2022)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triggered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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suicidal behavior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7AB2D2-B48E-F07C-CD11-29F8252F8F45}"/>
              </a:ext>
            </a:extLst>
          </p:cNvPr>
          <p:cNvSpPr/>
          <p:nvPr/>
        </p:nvSpPr>
        <p:spPr>
          <a:xfrm>
            <a:off x="6835514" y="1115189"/>
            <a:ext cx="5966085" cy="608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-457200"/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Frequency of Suicide act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 2% cases  repeated SAs. 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13% in Jimma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Salelew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2015) 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variation due to pop. d/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causes of repeated SA are 	MH disorders, &amp; chronic illness. 	</a:t>
            </a:r>
          </a:p>
          <a:p>
            <a:pPr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strict &amp; integrated case Mgt.  </a:t>
            </a:r>
          </a:p>
          <a:p>
            <a:pPr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Means/ways used by suicidals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Ingestion 564 (99.8%) ~ similar, Several  studies  in Amhara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Teym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2024) (Adinew, 2017), </a:t>
            </a:r>
          </a:p>
          <a:p>
            <a:pPr lvl="1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Might be due to easy accessibility. </a:t>
            </a:r>
          </a:p>
          <a:p>
            <a:pPr algn="ctr"/>
            <a:endParaRPr lang="en-US" dirty="0">
              <a:noFill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0A70A8-E605-0E12-BE55-0198EA3C2C61}"/>
              </a:ext>
            </a:extLst>
          </p:cNvPr>
          <p:cNvSpPr/>
          <p:nvPr/>
        </p:nvSpPr>
        <p:spPr>
          <a:xfrm>
            <a:off x="164893" y="1115189"/>
            <a:ext cx="12253936" cy="464695"/>
          </a:xfrm>
          <a:prstGeom prst="roundRect">
            <a:avLst/>
          </a:prstGeom>
          <a:solidFill>
            <a:srgbClr val="D8F4FA"/>
          </a:solidFill>
          <a:ln w="12700" cap="flat" cmpd="sng" algn="ctr">
            <a:solidFill>
              <a:srgbClr val="C2F7F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Socio-demo. Cont... </a:t>
            </a:r>
            <a:endParaRPr kumimoji="0" lang="en-US" sz="1600" b="1" i="0" u="none" strike="noStrike" kern="0" cap="none" spc="0" normalizeH="0" baseline="0" noProof="0" dirty="0">
              <a:ln>
                <a:solidFill>
                  <a:srgbClr val="CDF7EF"/>
                </a:solidFill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A2B40F-170A-F1C1-DE19-E0D8D15E4D49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40711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94AE-125E-EEF8-0823-16189291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 4/8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6034F-4805-0140-B103-E8BF75DC4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764242"/>
            <a:ext cx="6478587" cy="5358989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Organophosphates 234(41.4%) &amp; 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Metall phosphates 235 (41.6%)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Agrochemicals make up 83% of cases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Asrie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2024)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Belayneh, 2020).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Hasabeleul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2021). 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agriculture lead economy, 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regulation, storage could be contributors. 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03113-8506-AE72-FF59-0A4F4535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571-E1E9-4272-8FFF-6D7AE6E41910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1885BA-B008-C5C5-A2DD-CCFEE8C53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7748" y="1094473"/>
            <a:ext cx="5443537" cy="554445"/>
          </a:xfrm>
          <a:prstGeom prst="roundRect">
            <a:avLst/>
          </a:prstGeom>
          <a:solidFill>
            <a:srgbClr val="D8F4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gents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used</a:t>
            </a:r>
            <a:endParaRPr kumimoji="0" lang="en-US" sz="1400" b="1" i="0" u="none" strike="noStrike" kern="0" cap="none" spc="0" normalizeH="0" baseline="0" noProof="0" dirty="0">
              <a:ln>
                <a:solidFill>
                  <a:srgbClr val="CDF7EF"/>
                </a:solidFill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9E51DA-DFB6-D023-6310-B001292C8269}"/>
              </a:ext>
            </a:extLst>
          </p:cNvPr>
          <p:cNvSpPr/>
          <p:nvPr/>
        </p:nvSpPr>
        <p:spPr>
          <a:xfrm>
            <a:off x="77788" y="3044951"/>
            <a:ext cx="6098564" cy="6396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DBF3FF"/>
                </a:solidFill>
              </a:ln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EA48812-2D28-8316-1207-8A67376A70F1}"/>
              </a:ext>
            </a:extLst>
          </p:cNvPr>
          <p:cNvSpPr txBox="1">
            <a:spLocks/>
          </p:cNvSpPr>
          <p:nvPr/>
        </p:nvSpPr>
        <p:spPr>
          <a:xfrm>
            <a:off x="6323013" y="1648918"/>
            <a:ext cx="6340839" cy="5358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3726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9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417320" indent="-45720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n"/>
              <a:defRPr sz="32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A07C6A2-6E18-AB5B-3F7A-C5BEF3A8C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6374" y="1909224"/>
            <a:ext cx="6245226" cy="52694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  <a:buClr>
                <a:srgbClr val="5B9BD5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60% received only medical Rx., alone,  supported by suicide survivors. </a:t>
            </a:r>
          </a:p>
          <a:p>
            <a:pPr>
              <a:lnSpc>
                <a:spcPct val="100000"/>
              </a:lnSpc>
              <a:spcAft>
                <a:spcPts val="800"/>
              </a:spcAft>
              <a:buClr>
                <a:srgbClr val="5B9BD5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endParaRPr lang="en-US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Clr>
                <a:srgbClr val="5B9BD5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Suicide may result from: Mental, Physical, environmental stressors. (CDC, 2024; WHO, 2021). </a:t>
            </a:r>
          </a:p>
          <a:p>
            <a:pPr>
              <a:lnSpc>
                <a:spcPct val="100000"/>
              </a:lnSpc>
              <a:spcAft>
                <a:spcPts val="800"/>
              </a:spcAft>
              <a:buClr>
                <a:srgbClr val="5B9BD5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Iintegrated (medical &amp; mental) Rx. approaches are most effective.  (SAMHSA, 2020); (NIMH, 2023). 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A9B3019-7D17-70D5-F322-9B2BF60411A5}"/>
              </a:ext>
            </a:extLst>
          </p:cNvPr>
          <p:cNvSpPr txBox="1">
            <a:spLocks/>
          </p:cNvSpPr>
          <p:nvPr/>
        </p:nvSpPr>
        <p:spPr>
          <a:xfrm>
            <a:off x="6826924" y="1119249"/>
            <a:ext cx="5443537" cy="554445"/>
          </a:xfrm>
          <a:prstGeom prst="roundRect">
            <a:avLst/>
          </a:prstGeom>
          <a:solidFill>
            <a:srgbClr val="D8F4F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None/>
              <a:defRPr sz="252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80060" indent="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95000"/>
              <a:buFont typeface="Wingdings" panose="05000000000000000000" pitchFamily="2" charset="2"/>
              <a:buNone/>
              <a:defRPr sz="21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60120" indent="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85000"/>
              <a:buFont typeface="Wingdings" panose="05000000000000000000" pitchFamily="2" charset="2"/>
              <a:buNone/>
              <a:defRPr sz="189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0180" indent="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5000"/>
              <a:buFont typeface="Wingdings" panose="05000000000000000000" pitchFamily="2" charset="2"/>
              <a:buNone/>
              <a:defRPr sz="168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20240" indent="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None/>
              <a:defRPr sz="168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00300" indent="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Treatments </a:t>
            </a:r>
            <a:endParaRPr lang="en-US" sz="1400" kern="0" dirty="0">
              <a:ln>
                <a:solidFill>
                  <a:srgbClr val="CDF7EF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B0FC87-A9B4-AE71-AF3D-8B2EA63E73DC}"/>
              </a:ext>
            </a:extLst>
          </p:cNvPr>
          <p:cNvSpPr/>
          <p:nvPr/>
        </p:nvSpPr>
        <p:spPr>
          <a:xfrm>
            <a:off x="6556374" y="1883550"/>
            <a:ext cx="5960816" cy="11614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rgbClr val="DBF3FF"/>
                </a:solidFill>
              </a:ln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7EE682-8587-202D-5DEE-2C5873097CB3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714039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55C3-2CF5-B617-D40C-B429AF5A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11" y="154728"/>
            <a:ext cx="11527437" cy="96592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  5/8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936F2-444D-2D78-4BB8-3F2CD4BE2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611" y="2053652"/>
            <a:ext cx="3482028" cy="4977285"/>
          </a:xfrm>
          <a:ln>
            <a:noFill/>
          </a:ln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total 1357 eligible HCPs were found 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indent="0">
              <a:lnSpc>
                <a:spcPct val="100000"/>
              </a:lnSpc>
              <a:buNone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9HCP (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0.66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%) trained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chem.  poisoning case mgt.  </a:t>
            </a:r>
          </a:p>
          <a:p>
            <a:pPr marL="217170" marR="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HCP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1.47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%)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trained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suicide case mgt. 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07DEE-BC02-3C0D-F957-183E4A232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2551" y="2107058"/>
            <a:ext cx="8844197" cy="4977286"/>
          </a:xfrm>
          <a:ln w="9525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lvl="0" indent="0">
              <a:buClr>
                <a:srgbClr val="5B9BD5">
                  <a:lumMod val="75000"/>
                </a:srgbClr>
              </a:buClr>
              <a:buNone/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1: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trained HCPs by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 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F1E9F-BBE7-5BF8-DB55-83D8906F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571-E1E9-4272-8FFF-6D7AE6E41910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BCF2595-D294-E983-D86F-9DC636D33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311621"/>
              </p:ext>
            </p:extLst>
          </p:nvPr>
        </p:nvGraphicFramePr>
        <p:xfrm>
          <a:off x="3852473" y="2698229"/>
          <a:ext cx="8604354" cy="4063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504">
                  <a:extLst>
                    <a:ext uri="{9D8B030D-6E8A-4147-A177-3AD203B41FA5}">
                      <a16:colId xmlns:a16="http://schemas.microsoft.com/office/drawing/2014/main" val="2855753373"/>
                    </a:ext>
                  </a:extLst>
                </a:gridCol>
                <a:gridCol w="883944">
                  <a:extLst>
                    <a:ext uri="{9D8B030D-6E8A-4147-A177-3AD203B41FA5}">
                      <a16:colId xmlns:a16="http://schemas.microsoft.com/office/drawing/2014/main" val="330812024"/>
                    </a:ext>
                  </a:extLst>
                </a:gridCol>
                <a:gridCol w="1270800">
                  <a:extLst>
                    <a:ext uri="{9D8B030D-6E8A-4147-A177-3AD203B41FA5}">
                      <a16:colId xmlns:a16="http://schemas.microsoft.com/office/drawing/2014/main" val="189755436"/>
                    </a:ext>
                  </a:extLst>
                </a:gridCol>
                <a:gridCol w="1512196">
                  <a:extLst>
                    <a:ext uri="{9D8B030D-6E8A-4147-A177-3AD203B41FA5}">
                      <a16:colId xmlns:a16="http://schemas.microsoft.com/office/drawing/2014/main" val="891715218"/>
                    </a:ext>
                  </a:extLst>
                </a:gridCol>
                <a:gridCol w="1309874">
                  <a:extLst>
                    <a:ext uri="{9D8B030D-6E8A-4147-A177-3AD203B41FA5}">
                      <a16:colId xmlns:a16="http://schemas.microsoft.com/office/drawing/2014/main" val="1649834811"/>
                    </a:ext>
                  </a:extLst>
                </a:gridCol>
                <a:gridCol w="1411036">
                  <a:extLst>
                    <a:ext uri="{9D8B030D-6E8A-4147-A177-3AD203B41FA5}">
                      <a16:colId xmlns:a16="http://schemas.microsoft.com/office/drawing/2014/main" val="912245430"/>
                    </a:ext>
                  </a:extLst>
                </a:gridCol>
              </a:tblGrid>
              <a:tr h="101933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Profession type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No.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Trained on Chem. Poisoning Case mgt. 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Trained on suicide Case management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924840"/>
                  </a:ext>
                </a:extLst>
              </a:tr>
              <a:tr h="439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defTabSz="96012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No.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6012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6012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No.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6012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71190"/>
                  </a:ext>
                </a:extLst>
              </a:tr>
              <a:tr h="5442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GPs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2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2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1.43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2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2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3.21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2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572541"/>
                  </a:ext>
                </a:extLst>
              </a:tr>
              <a:tr h="5356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Nurses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1019</a:t>
                      </a:r>
                      <a:endParaRPr lang="en-US" sz="20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2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2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2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2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2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025847"/>
                  </a:ext>
                </a:extLst>
              </a:tr>
              <a:tr h="5154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Officers 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2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2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2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2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2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568731"/>
                  </a:ext>
                </a:extLst>
              </a:tr>
              <a:tr h="5870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Psychiatrists 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20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2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2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2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2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32.14</a:t>
                      </a: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2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935003"/>
                  </a:ext>
                </a:extLst>
              </a:tr>
              <a:tr h="4224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1357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0.66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en-US" sz="20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86202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65A13D5-415A-4A87-4261-11349171B19D}"/>
              </a:ext>
            </a:extLst>
          </p:cNvPr>
          <p:cNvSpPr/>
          <p:nvPr/>
        </p:nvSpPr>
        <p:spPr>
          <a:xfrm>
            <a:off x="219210" y="1251140"/>
            <a:ext cx="12461137" cy="629586"/>
          </a:xfrm>
          <a:prstGeom prst="roundRect">
            <a:avLst/>
          </a:prstGeom>
          <a:noFill/>
          <a:ln w="12700" cap="flat" cmpd="sng" algn="ctr">
            <a:solidFill>
              <a:srgbClr val="C2F7F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Chem. poisoning and suicide  mgt. 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raining by 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health </a:t>
            </a:r>
            <a:r>
              <a:rPr lang="en-US" sz="3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 type</a:t>
            </a:r>
            <a:endParaRPr lang="en-US" sz="3000" b="1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227171-509C-C7AD-8C5A-714F48C88AA0}"/>
              </a:ext>
            </a:extLst>
          </p:cNvPr>
          <p:cNvSpPr/>
          <p:nvPr/>
        </p:nvSpPr>
        <p:spPr>
          <a:xfrm>
            <a:off x="6970427" y="2645763"/>
            <a:ext cx="2743200" cy="41161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0BB3CF-C57D-2A5E-2BFC-978979401C69}"/>
              </a:ext>
            </a:extLst>
          </p:cNvPr>
          <p:cNvSpPr/>
          <p:nvPr/>
        </p:nvSpPr>
        <p:spPr>
          <a:xfrm>
            <a:off x="9822871" y="2645763"/>
            <a:ext cx="2743200" cy="41160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C03E5-A477-BB02-7E26-6E30883047D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96480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43135-B823-5BC8-B619-C42AC69BE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785C5-9118-F7B9-025D-CC53BA0E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 6/8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0CE7E51-8206-1C80-CF8E-BF3AFC30876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316611"/>
              </p:ext>
            </p:extLst>
          </p:nvPr>
        </p:nvGraphicFramePr>
        <p:xfrm>
          <a:off x="37370" y="1509887"/>
          <a:ext cx="7628564" cy="5827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814">
                  <a:extLst>
                    <a:ext uri="{9D8B030D-6E8A-4147-A177-3AD203B41FA5}">
                      <a16:colId xmlns:a16="http://schemas.microsoft.com/office/drawing/2014/main" val="3365601683"/>
                    </a:ext>
                  </a:extLst>
                </a:gridCol>
                <a:gridCol w="817347">
                  <a:extLst>
                    <a:ext uri="{9D8B030D-6E8A-4147-A177-3AD203B41FA5}">
                      <a16:colId xmlns:a16="http://schemas.microsoft.com/office/drawing/2014/main" val="760382758"/>
                    </a:ext>
                  </a:extLst>
                </a:gridCol>
                <a:gridCol w="1109696">
                  <a:extLst>
                    <a:ext uri="{9D8B030D-6E8A-4147-A177-3AD203B41FA5}">
                      <a16:colId xmlns:a16="http://schemas.microsoft.com/office/drawing/2014/main" val="4122201112"/>
                    </a:ext>
                  </a:extLst>
                </a:gridCol>
                <a:gridCol w="836103">
                  <a:extLst>
                    <a:ext uri="{9D8B030D-6E8A-4147-A177-3AD203B41FA5}">
                      <a16:colId xmlns:a16="http://schemas.microsoft.com/office/drawing/2014/main" val="82245730"/>
                    </a:ext>
                  </a:extLst>
                </a:gridCol>
                <a:gridCol w="863628">
                  <a:extLst>
                    <a:ext uri="{9D8B030D-6E8A-4147-A177-3AD203B41FA5}">
                      <a16:colId xmlns:a16="http://schemas.microsoft.com/office/drawing/2014/main" val="918888250"/>
                    </a:ext>
                  </a:extLst>
                </a:gridCol>
                <a:gridCol w="922540">
                  <a:extLst>
                    <a:ext uri="{9D8B030D-6E8A-4147-A177-3AD203B41FA5}">
                      <a16:colId xmlns:a16="http://schemas.microsoft.com/office/drawing/2014/main" val="2149212344"/>
                    </a:ext>
                  </a:extLst>
                </a:gridCol>
                <a:gridCol w="984854">
                  <a:extLst>
                    <a:ext uri="{9D8B030D-6E8A-4147-A177-3AD203B41FA5}">
                      <a16:colId xmlns:a16="http://schemas.microsoft.com/office/drawing/2014/main" val="1832485207"/>
                    </a:ext>
                  </a:extLst>
                </a:gridCol>
                <a:gridCol w="961582">
                  <a:extLst>
                    <a:ext uri="{9D8B030D-6E8A-4147-A177-3AD203B41FA5}">
                      <a16:colId xmlns:a16="http://schemas.microsoft.com/office/drawing/2014/main" val="3442086317"/>
                    </a:ext>
                  </a:extLst>
                </a:gridCol>
              </a:tblGrid>
              <a:tr h="1408760">
                <a:tc grid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Felege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Hiwot </a:t>
                      </a:r>
                    </a:p>
                  </a:txBody>
                  <a:tcPr marB="182880" vert="vert27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Dessie </a:t>
                      </a:r>
                    </a:p>
                  </a:txBody>
                  <a:tcPr marB="182880" vert="vert27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Woldia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B="182880" vert="vert27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Woreta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B="182880" vert="vert27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Addis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Zemene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B="182880" vert="vert27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</a:t>
                      </a:r>
                    </a:p>
                  </a:txBody>
                  <a:tcPr marB="182880" vert="vert27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74186"/>
                  </a:ext>
                </a:extLst>
              </a:tr>
              <a:tr h="377360">
                <a:tc row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Chemical Poison. </a:t>
                      </a:r>
                    </a:p>
                    <a:p>
                      <a:pPr algn="ctr"/>
                      <a:r>
                        <a:rPr lang="en-US" b="1" dirty="0"/>
                        <a:t>Case Mgt.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GPs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616114"/>
                  </a:ext>
                </a:extLst>
              </a:tr>
              <a:tr h="3773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Nurses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933140"/>
                  </a:ext>
                </a:extLst>
              </a:tr>
              <a:tr h="3773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 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605052"/>
                  </a:ext>
                </a:extLst>
              </a:tr>
              <a:tr h="48036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Psych. 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450441"/>
                  </a:ext>
                </a:extLst>
              </a:tr>
              <a:tr h="37736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604964"/>
                  </a:ext>
                </a:extLst>
              </a:tr>
              <a:tr h="377360">
                <a:tc row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Suicide</a:t>
                      </a:r>
                    </a:p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 Mgt.</a:t>
                      </a:r>
                    </a:p>
                    <a:p>
                      <a:pPr algn="ctr"/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GPs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592819"/>
                  </a:ext>
                </a:extLst>
              </a:tr>
              <a:tr h="3773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Nurses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32285"/>
                  </a:ext>
                </a:extLst>
              </a:tr>
              <a:tr h="3773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 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12864"/>
                  </a:ext>
                </a:extLst>
              </a:tr>
              <a:tr h="4122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Psych.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142502"/>
                  </a:ext>
                </a:extLst>
              </a:tr>
              <a:tr h="39403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642434"/>
                  </a:ext>
                </a:extLst>
              </a:tr>
              <a:tr h="39403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 all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105188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32489-3693-810F-20E9-E7E0D6405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80580" y="1575355"/>
            <a:ext cx="4721020" cy="55449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Critically low training rates.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OSHA's HAZWOPER standards, (OSHA, 2013),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training hinders  accurate: diagnosis, treatment.  &amp;  worsen outcomes and vice versa (Mitchell, 2020), (Jabr, 2023).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FD12B-6B68-5BFB-D5E8-EFC0D089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571-E1E9-4272-8FFF-6D7AE6E41910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DB2117-BE18-40D1-0EA6-F4EF55114791}"/>
              </a:ext>
            </a:extLst>
          </p:cNvPr>
          <p:cNvSpPr/>
          <p:nvPr/>
        </p:nvSpPr>
        <p:spPr>
          <a:xfrm>
            <a:off x="-24789" y="1028701"/>
            <a:ext cx="12253936" cy="425345"/>
          </a:xfrm>
          <a:prstGeom prst="roundRect">
            <a:avLst/>
          </a:prstGeom>
          <a:noFill/>
          <a:ln w="12700" cap="flat" cmpd="sng" algn="ctr">
            <a:solidFill>
              <a:srgbClr val="C2F7F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>
              <a:defRPr/>
            </a:pP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Chem. poisoning and suicide  mgt. 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raining by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Health </a:t>
            </a:r>
            <a:r>
              <a:rPr lang="en-US" sz="3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Facility</a:t>
            </a:r>
            <a:endParaRPr lang="en-US" sz="3000" b="1" kern="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3661D0B-6BA7-7DFE-2609-3F8DBBB8D3F0}"/>
              </a:ext>
            </a:extLst>
          </p:cNvPr>
          <p:cNvSpPr/>
          <p:nvPr/>
        </p:nvSpPr>
        <p:spPr>
          <a:xfrm>
            <a:off x="2923082" y="2934429"/>
            <a:ext cx="1175739" cy="43817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89C406-2E43-E054-EBCE-4832A047C634}"/>
              </a:ext>
            </a:extLst>
          </p:cNvPr>
          <p:cNvSpPr/>
          <p:nvPr/>
        </p:nvSpPr>
        <p:spPr>
          <a:xfrm>
            <a:off x="0" y="6872154"/>
            <a:ext cx="7628564" cy="3879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F5C905-0C48-9628-0227-6EE54171A432}"/>
              </a:ext>
            </a:extLst>
          </p:cNvPr>
          <p:cNvSpPr/>
          <p:nvPr/>
        </p:nvSpPr>
        <p:spPr>
          <a:xfrm>
            <a:off x="37370" y="2934429"/>
            <a:ext cx="7531233" cy="190354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5A97504-7FE0-25AB-36C8-4EABA523278D}"/>
              </a:ext>
            </a:extLst>
          </p:cNvPr>
          <p:cNvSpPr/>
          <p:nvPr/>
        </p:nvSpPr>
        <p:spPr>
          <a:xfrm>
            <a:off x="48665" y="4893544"/>
            <a:ext cx="7531233" cy="190354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AB8687-6B28-6953-EA01-5CA743705222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35284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90347-9964-3D31-D822-5C4CAFABC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43" y="166450"/>
            <a:ext cx="10614529" cy="771841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 7/8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5F90A-103C-C4FB-ABC8-281E597B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571-E1E9-4272-8FFF-6D7AE6E41910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2BCF46-5E1D-28BF-14EC-4202A78B9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58874"/>
            <a:ext cx="12652375" cy="6047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 Education (HE)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60% facilities did not provide HE on suicide prevention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UNEP guidelines (2004) emphasize Educ. is a crucial tool for prevention.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advised against suicidal acts (Pistone et al., 2019).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Youth suicide prevention studies showed its importance (John &amp; Lisa, 2022).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Poison Information &amp; Control Center</a:t>
            </a:r>
            <a:r>
              <a:rPr lang="en-US" sz="3000" b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(PICC)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(PICC) in the region.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WHO's recommended, establishing (PICC) is vital to reduce harms from Poisoning (WHO, 2020)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PICC improve Dx., Rx. Its absence limits prevention (Jacobitz et al., 2020). </a:t>
            </a:r>
            <a:r>
              <a:rPr lang="en-US" sz="3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625D0D-1FD4-8862-15F8-CB1624695281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545840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3EC10-69E1-7685-0378-153CE49C9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F9BADE-7FEA-6E7C-C1A7-DD2C26BBA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97" y="1706967"/>
            <a:ext cx="12524012" cy="56898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5B9BD5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Inadequate awareness on MH issues, The causes of suicide is attributed with </a:t>
            </a:r>
            <a:r>
              <a:rPr lang="en-US" sz="26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'Satan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/ </a:t>
            </a:r>
            <a:r>
              <a:rPr lang="en-US" sz="26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'jinn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</a:t>
            </a:r>
          </a:p>
          <a:p>
            <a:pPr>
              <a:lnSpc>
                <a:spcPct val="100000"/>
              </a:lnSpc>
              <a:buClr>
                <a:srgbClr val="5B9BD5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Suicide is considered a </a:t>
            </a:r>
            <a:r>
              <a:rPr lang="en-US" sz="26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‘sin’ stigmatizing suicidals &amp; </a:t>
            </a:r>
            <a:r>
              <a:rPr lang="en-US" sz="26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anticipating divine judgment. </a:t>
            </a:r>
          </a:p>
          <a:p>
            <a:pPr marL="1154430" lvl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600" dirty="0">
                <a:solidFill>
                  <a:srgbClr val="1B1C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Similarly,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MH illnesses are stigmatized and lack care access </a:t>
            </a:r>
            <a:r>
              <a:rPr lang="en-US" sz="2600" dirty="0">
                <a:solidFill>
                  <a:srgbClr val="1B1C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(Debela et al., 2024) </a:t>
            </a:r>
          </a:p>
          <a:p>
            <a:pPr marL="1154430" lvl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600" dirty="0">
                <a:solidFill>
                  <a:srgbClr val="1B1C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study in Ethiopia, families hide suicidal acts due to stigma (Alem et al., 1999). 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4430" lvl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600" dirty="0">
                <a:solidFill>
                  <a:srgbClr val="1B1C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 MH awareness and penal attitudes create stigma (</a:t>
            </a:r>
            <a:r>
              <a:rPr lang="en-US" sz="2600" dirty="0">
                <a:solidFill>
                  <a:srgbClr val="1B1C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WHO, 2022).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/religious prevention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kern="100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Sticking on r</a:t>
            </a:r>
            <a:r>
              <a:rPr lang="en-US" sz="26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eligious principles</a:t>
            </a:r>
            <a:r>
              <a:rPr lang="en-US" sz="2600" kern="100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an opportunity, if MH issues are not </a:t>
            </a:r>
            <a:r>
              <a:rPr lang="en-US" sz="2600" kern="1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overlooked,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Religious principles push suicidals to (churches …) and they discourage suicide.</a:t>
            </a:r>
          </a:p>
          <a:p>
            <a:pPr lvl="2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Spirituality guidance are protective against suicide. (Ongeri, Et al.,2023)</a:t>
            </a:r>
          </a:p>
          <a:p>
            <a:pPr lvl="2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600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Suggesting a potential avenue for prevention programs</a:t>
            </a:r>
            <a:r>
              <a:rPr lang="en-US" sz="2600" dirty="0">
                <a:solidFill>
                  <a:srgbClr val="1B1C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924212-8A69-5978-6AA2-E26DCC4F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571-E1E9-4272-8FFF-6D7AE6E4191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1F43ED-7AE7-9369-D8B6-151F3425E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 8/8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B9684E-5DC0-E1EB-1C85-78586D2274A4}"/>
              </a:ext>
            </a:extLst>
          </p:cNvPr>
          <p:cNvSpPr/>
          <p:nvPr/>
        </p:nvSpPr>
        <p:spPr>
          <a:xfrm>
            <a:off x="178797" y="1164584"/>
            <a:ext cx="12524012" cy="542383"/>
          </a:xfrm>
          <a:prstGeom prst="roundRect">
            <a:avLst/>
          </a:prstGeom>
          <a:noFill/>
          <a:ln w="12700" cap="flat" cmpd="sng" algn="ctr">
            <a:solidFill>
              <a:srgbClr val="DBF9F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perspectives on suicidality  </a:t>
            </a:r>
            <a:endParaRPr kumimoji="0" lang="en-US" sz="1000" b="1" i="0" u="none" strike="noStrike" kern="0" cap="none" spc="0" normalizeH="0" baseline="0" noProof="0" dirty="0">
              <a:ln>
                <a:solidFill>
                  <a:srgbClr val="CDF7EF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3A3821-2C74-77EB-CBDF-285F79EE3DE1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36664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1205-DD81-9584-8236-E082F23E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020C9-023D-6ACB-9F65-7551CCD0A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96" y="1170971"/>
            <a:ext cx="11790862" cy="56870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FBCB9-44E4-030A-7C17-2E07C7E0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571-E1E9-4272-8FFF-6D7AE6E4191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F0BDB9-CF5B-251A-1E9F-799AC291D0A5}"/>
              </a:ext>
            </a:extLst>
          </p:cNvPr>
          <p:cNvSpPr/>
          <p:nvPr/>
        </p:nvSpPr>
        <p:spPr>
          <a:xfrm>
            <a:off x="110359" y="1028701"/>
            <a:ext cx="12691241" cy="6368141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high facility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fatality rate with critical data tracking gaps</a:t>
            </a:r>
          </a:p>
          <a:p>
            <a:pPr marL="4572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Women and youth are  more vulnerable </a:t>
            </a:r>
          </a:p>
          <a:p>
            <a:pPr marL="4572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Agrochemicals are the common suicide agents. </a:t>
            </a:r>
            <a:endParaRPr lang="en-US" sz="32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insufficient training of HCP on Chem. Pois. &amp; suicide case Mgt. </a:t>
            </a:r>
            <a:endParaRPr lang="en-US" sz="32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low MH awareness in the community, &amp; stigma towards suicidals</a:t>
            </a:r>
          </a:p>
          <a:p>
            <a:pPr marL="4572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Religious and spiritual-principle based prevention is beneficial. </a:t>
            </a:r>
            <a:endParaRPr lang="en-US" sz="32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34B07-D3A3-8A4B-E251-E4D64E1F9E5A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755334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9AAA1-4139-C05E-CF02-786B587AA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2C5A4-B011-534D-4C5F-EF872A3B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Recommendations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E343B-7B02-6F4E-13EE-37F0C78CB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84223"/>
            <a:ext cx="6565692" cy="59390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To: APHII, RHB,  Bureau of (Agriculture, 	Trade &amp; Industry, and Justice)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Regulations on toxic chemicals should be enforced to limit access among high-risk groups, especially youth.</a:t>
            </a: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To: RHB and MH program partners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health facilities train staff on Chem. Poi. &amp; Suicide case Mgt., use proper registration formats, and maintain accurate suicide records to guide decisions.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8FDCC2-62C1-3BFC-35C3-7CE9AA2D0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692" y="1184222"/>
            <a:ext cx="6235908" cy="59390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3.To:APHII, MH programs and 	partners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a regional PICC is very crucial to guide treatment, run a toll-free support line, &amp; provide training for timely diagnosis and care</a:t>
            </a: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To: All stake holders working on 	Suicide prevention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collaboration with religious leaders and community groups, awareness creation &amp; education activities should be conducted to prevent suicide and reduce stigma on suicide.</a:t>
            </a: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A05E7-5C56-B60A-BA60-6111E09F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571-E1E9-4272-8FFF-6D7AE6E41910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BAF72-0639-0AAE-48BA-0F79507D4947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944096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C3907-DEDA-2751-FCAA-BFC226BA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6.References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7DA5A-62BC-20DA-DB7C-5FEC622DB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	American Psychiatric Association D and Association AP,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Diagnostic and statistical manual of mental disorders: DSM-5, American Psychiatric Association Washington, DC.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2013.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	T. Jans, Y.T., and A. Warnke,,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Suicide and self-harming behavior, Proceedings of the Geneva, International Association for Child and Adolescent Psychiatry and Allied Professions.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2012.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	P. W. O’Carroll, A.L.B., R. Maris, E.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Moscicki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B.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Tanney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and M. Silverman,,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“Beyond the Tower of Babel,” Suicide Prevention: The Global Context, vol. 26, no. 3, pp. 23–39.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2002.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	B. Goodfellow, K.K., and D. De Leo, ,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“Contemporary nomenclatures of suicidal behaviors: a systematic literature review,” Suicide and Life‐Threatening Behavior, vol. 48, no. 3,pp. 353–366.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2018.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	dos Santos MC, B.P., Cao B, Mwangi B,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Caldieraro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Kapczinski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F, Passos IC.,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Prediction of suicide attempts in a prospective cohort study with a nationally representative sample of the US population. Psychol Med.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2021.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	Fleischmann A, D.L.D., 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World Health Organization’s report on suicide: a fundamental step in worldwide suicide prevention. Crisis. .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2014.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7.	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Zakiah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N, A.V.,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Hidayatullah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TM, Hanum F.,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Efek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ekstrak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etanol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biji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labu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kuning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(Cucurbita </a:t>
            </a:r>
            <a:r>
              <a:rPr lang="en-US" sz="1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moschata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duchesne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1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antelmintik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1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cacing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gelang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Ascaridia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galli). .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Penelit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Kesehat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2020. 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(1): p. 11–8.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8.	Amare T, M.W.S., Haile K,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Yeneabat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T.,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Prevalence and associated </a:t>
            </a:r>
            <a:r>
              <a:rPr lang="en-US" sz="1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factorsof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suicide ideation and attempt among adolescent high school students in </a:t>
            </a:r>
            <a:r>
              <a:rPr lang="en-US" sz="1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Dangila</a:t>
            </a:r>
            <a:r>
              <a:rPr lang="en-US" sz="1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town Northwest Ethiopia. .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Psychiatry J., 2018: p. 1–9.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A1ED8-09FA-D128-4B86-35716C8A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571-E1E9-4272-8FFF-6D7AE6E4191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32B26-3D06-72A6-2AAC-8DD8BB640593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624357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5BC8-70C5-C6E7-744C-1A2EB9C6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34D76-1FBC-D41D-1079-56D92370B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27" y="1170971"/>
            <a:ext cx="12166417" cy="56870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would like to acknowledge: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health care professionals and CEOs of studied hospitals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Suicide survivors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Health Bureau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&amp;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EPHI </a:t>
            </a:r>
          </a:p>
          <a:p>
            <a:pPr marL="48006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DFF98-1B32-F24D-9D01-FB458A31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571-E1E9-4272-8FFF-6D7AE6E4191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79FC2-EF70-EBC7-C6CE-C25FFE8D4440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9365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4DB9-D77D-6E5A-E278-9D5C8983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429101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Presentation outlines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AD9BD-EC9E-6AFF-51AD-7BBD8BE7E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4"/>
            <a:ext cx="12571873" cy="56755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Objectives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Methods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Result and Discussion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Conclusion and Recommendations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Acknowledgements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B0502-AE0A-C397-BBF2-A9CE5A53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43299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6C3D5-0E91-B890-1BB3-785D476FDB57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69277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6481F-61BC-3AAA-A984-6078991DA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96" y="391646"/>
            <a:ext cx="12569805" cy="7942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3" dirty="0">
                <a:solidFill>
                  <a:schemeClr val="bg1"/>
                </a:solidFill>
                <a:latin typeface="Arial Black" panose="020B0A04020102020204" pitchFamily="34" charset="0"/>
              </a:rPr>
              <a:t>THANK YOU</a:t>
            </a:r>
            <a:r>
              <a:rPr lang="en-US" sz="500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3597B-9FE7-186A-4B94-322417A3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897" y="7299025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latin typeface="Arial" panose="020B0604020202020204" pitchFamily="34" charset="0"/>
              </a:rPr>
              <a:t>20</a:t>
            </a:fld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7015AF-BD18-7E7F-009D-A109EE4E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6" y="1365103"/>
            <a:ext cx="12569805" cy="56586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33511F-6610-481E-D1A2-838FF828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88221" y="7380754"/>
            <a:ext cx="6832063" cy="499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306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CB499-827D-4CE0-0A0B-617762611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9775-6AC6-8F04-5634-32F4721C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9" y="306185"/>
            <a:ext cx="11817661" cy="7650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Background…(1/2)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666A9-C234-F0A2-40CE-5386CDA2C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29" y="1292243"/>
            <a:ext cx="12571873" cy="59905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Suicide: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Latin word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suicidium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= “self-murder”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completed intentional action of ending one's own life (ASA, 2013).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Suicide Attempt (SA)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non-fatal intentional, self injury (Jans, 2012).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leading cause of death worldwide (dos Santos, 2021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Globally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10–20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 people experience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800,000 annual deaths 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in 40 seconds,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(LMIC) (WHO, 2021).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4.65x)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suicide death in LMIC in last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yrs. (Yib et al., 2021).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8C8B9-EAEA-70CC-6DDB-4676DB6A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310" y="7357488"/>
            <a:ext cx="2880360" cy="383381"/>
          </a:xfrm>
        </p:spPr>
        <p:txBody>
          <a:bodyPr/>
          <a:lstStyle/>
          <a:p>
            <a:fld id="{B832C571-E1E9-4272-8FFF-6D7AE6E41910}" type="slidenum">
              <a:rPr lang="en-US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5C6D4-D099-B881-9FF3-61894CA2858F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18503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CE60-B470-AEE7-FECF-DFC11521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   2/2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87828-FD1E-93F3-F33E-006B9BC18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99213"/>
            <a:ext cx="12801600" cy="58761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figure of suicide 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affected by: </a:t>
            </a:r>
          </a:p>
          <a:p>
            <a:pPr marL="480060" lvl="1" indent="0">
              <a:lnSpc>
                <a:spcPct val="10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*The lack of 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methods  </a:t>
            </a:r>
          </a:p>
          <a:p>
            <a:pPr marL="480060" lvl="1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status of suicide, </a:t>
            </a:r>
            <a:endParaRPr lang="am-ET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17170">
              <a:lnSpc>
                <a:spcPct val="100000"/>
              </a:lnSpc>
              <a:buNone/>
            </a:pP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Ethiopia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lifetime prevalence</a:t>
            </a:r>
            <a:r>
              <a:rPr lang="en-US" sz="2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en-US" sz="2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0.6% to 14% 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Suicide</a:t>
            </a:r>
            <a:r>
              <a:rPr lang="en-US" sz="2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death is (8 /100,000) 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Nyundo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2019).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poisoning was the common cause of SA in Amhara region.  </a:t>
            </a:r>
          </a:p>
          <a:p>
            <a:pPr marL="0" indent="-217170">
              <a:lnSpc>
                <a:spcPct val="10000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Justification</a:t>
            </a:r>
            <a:endParaRPr lang="en-US" sz="28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prevalence of 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suicidal behavior 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Ethiopia.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suicide is a target of WHO, and  Ethiopian MH program. </a:t>
            </a:r>
          </a:p>
          <a:p>
            <a:pPr marL="914400"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feelings on suicidality and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suiciders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little explored 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F4F17-47E9-06A9-6F22-C35E62353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571-E1E9-4272-8FFF-6D7AE6E419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3988A-566B-4646-A454-290C5F54E67D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173161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0544-76A2-5D84-07AE-C9F0CBBC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 1/1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978A6-F7EB-27DF-C065-84D5D5A10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62" y="1170971"/>
            <a:ext cx="12314150" cy="5829436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assess the status of </a:t>
            </a:r>
            <a:r>
              <a:rPr lang="en-US" kern="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suicidal acts </a:t>
            </a:r>
            <a:r>
              <a:rPr lang="en-US" kern="1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community perception in public hospitals of Amhara region </a:t>
            </a:r>
            <a:endParaRPr lang="en-US" kern="100" dirty="0">
              <a:solidFill>
                <a:srgbClr val="4472C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8F173-EE5D-B1FF-7D78-069C5841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571-E1E9-4272-8FFF-6D7AE6E4191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4BD3E-4843-769E-31E0-B0DC3177415F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36678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2CAE-2689-FD0D-12B1-343D012A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244DC-0975-0275-BB45-F9D086D9C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31" y="1170970"/>
            <a:ext cx="12591738" cy="5934367"/>
          </a:xfrm>
        </p:spPr>
        <p:txBody>
          <a:bodyPr>
            <a:normAutofit lnSpcReduction="10000"/>
          </a:bodyPr>
          <a:lstStyle/>
          <a:p>
            <a:pPr marL="0" indent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 Setting &amp; </a:t>
            </a:r>
            <a:r>
              <a:rPr lang="en-US" altLang="en-US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period</a:t>
            </a:r>
          </a:p>
          <a:p>
            <a:pPr lvl="1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study was conducted at ED of public hospitals of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Amhara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egion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September to October 2024.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 Design</a:t>
            </a:r>
            <a:r>
              <a:rPr lang="en-US" altLang="en-US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154430" lvl="1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cross-sectional design 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quantitative &amp;   A</a:t>
            </a:r>
            <a:r>
              <a:rPr lang="en-US" alt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phenomenological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research</a:t>
            </a:r>
            <a:r>
              <a:rPr lang="en-US" sz="3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design 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employed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for the qualitative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Source: 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registry and chart data of suicide cases who visited ED at 	selected public hospitals from </a:t>
            </a:r>
            <a:r>
              <a:rPr lang="en-US" altLang="en-US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1, 2023 to June 30, 2024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 Method: </a:t>
            </a:r>
          </a:p>
          <a:p>
            <a:pPr lvl="1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Multi-stage sampling method was used.</a:t>
            </a:r>
          </a:p>
          <a:p>
            <a:pPr lvl="1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total of (5 Public hospitals) were sampled.</a:t>
            </a:r>
          </a:p>
          <a:p>
            <a:pPr mar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" indent="-4572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024A4-3D11-4CF7-8618-8702712E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571-E1E9-4272-8FFF-6D7AE6E419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B86648-8373-BB9D-E853-E259A8AEF2F0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85806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C546-019A-243D-1A21-37F2D1B3A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  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9D5B0-6192-530E-895F-187BB406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11" y="1170970"/>
            <a:ext cx="12666689" cy="6487129"/>
          </a:xfrm>
        </p:spPr>
        <p:txBody>
          <a:bodyPr>
            <a:no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Qualitative: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6KII &amp; 5FGDs and 5IDI were conducted and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Info. rich participants 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selected purposely to maximize our inf.</a:t>
            </a: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Assessment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tool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Interview guides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were used.  </a:t>
            </a:r>
            <a:endParaRPr kumimoji="0" lang="en-US" alt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Assurance: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team recruited, trained &amp; oriented &amp; Mobile ODK. 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Processing &amp; Analysis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Descriptive statistics  &amp; thematic analysis was used, 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 Consideration: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Ethical approval was obtained from APHI RRB.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B2427-3975-6C6F-C454-081E5E53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571-E1E9-4272-8FFF-6D7AE6E419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FC166-AA63-3264-E6D7-7793C31E90DD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3153852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7C30C-8044-734F-593E-B8EFCAA6B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ACB0-B519-23E1-EF0B-670BC33DA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 and Discussion  1/8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C944C-9A0D-22B7-F604-0BDF7F776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" y="1406196"/>
            <a:ext cx="12592596" cy="56870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E6DCF-25ED-8990-879E-C55222C8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C571-E1E9-4272-8FFF-6D7AE6E419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9C34C5-EDC9-2049-AD18-350E139CEA75}"/>
              </a:ext>
            </a:extLst>
          </p:cNvPr>
          <p:cNvSpPr/>
          <p:nvPr/>
        </p:nvSpPr>
        <p:spPr>
          <a:xfrm>
            <a:off x="1094282" y="2488367"/>
            <a:ext cx="9233941" cy="35226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6E05EE-F936-D726-B4D0-412C1165A000}"/>
              </a:ext>
            </a:extLst>
          </p:cNvPr>
          <p:cNvSpPr/>
          <p:nvPr/>
        </p:nvSpPr>
        <p:spPr>
          <a:xfrm>
            <a:off x="1379095" y="1406196"/>
            <a:ext cx="9233941" cy="77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7976FC6-ED97-580E-78DB-742334EB8CA2}"/>
              </a:ext>
            </a:extLst>
          </p:cNvPr>
          <p:cNvSpPr/>
          <p:nvPr/>
        </p:nvSpPr>
        <p:spPr>
          <a:xfrm>
            <a:off x="166136" y="1059803"/>
            <a:ext cx="9473783" cy="400928"/>
          </a:xfrm>
          <a:prstGeom prst="roundRect">
            <a:avLst/>
          </a:prstGeom>
          <a:noFill/>
          <a:ln>
            <a:solidFill>
              <a:srgbClr val="DAF1F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Suicide cases and deaths 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5989C49-303C-D842-F6D8-DDB875DA15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113574"/>
              </p:ext>
            </p:extLst>
          </p:nvPr>
        </p:nvGraphicFramePr>
        <p:xfrm>
          <a:off x="104502" y="1263962"/>
          <a:ext cx="6716023" cy="437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53ADAF0-333A-821D-3F50-B766979E98C0}"/>
              </a:ext>
            </a:extLst>
          </p:cNvPr>
          <p:cNvSpPr/>
          <p:nvPr/>
        </p:nvSpPr>
        <p:spPr>
          <a:xfrm>
            <a:off x="0" y="5696262"/>
            <a:ext cx="7027896" cy="1556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565 suicidal acts  were reviewed from 5 hospitals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(8.14%) suicide deaths 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458(81.1%) recovered.   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61(10.8%) unknown outcome</a:t>
            </a:r>
          </a:p>
          <a:p>
            <a:pPr>
              <a:defRPr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4621E7-3C41-FF8B-B079-9E9D901B0BF5}"/>
              </a:ext>
            </a:extLst>
          </p:cNvPr>
          <p:cNvSpPr/>
          <p:nvPr/>
        </p:nvSpPr>
        <p:spPr>
          <a:xfrm>
            <a:off x="6925027" y="1179383"/>
            <a:ext cx="5710437" cy="6073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suicidal acts are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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Facility FR =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8.14% 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similar with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8.6% Black lion Hospital AA </a:t>
            </a:r>
          </a:p>
          <a:p>
            <a:pPr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(Desalew et al, 2011)</a:t>
            </a:r>
          </a:p>
          <a:p>
            <a:pPr>
              <a:defRPr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26% mean FR of (Getnet  2022) &amp; (Bogale et al., 2021) 	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due to higher rate of unknown outcomes in our study. </a:t>
            </a:r>
          </a:p>
          <a:p>
            <a:pPr>
              <a:defRPr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possible causes may be poor recording, incomplete data tracking: 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hide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true figure  </a:t>
            </a:r>
            <a:r>
              <a:rPr lang="en-US" sz="2600" kern="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inaccurate statistics, </a:t>
            </a:r>
            <a:r>
              <a:rPr lang="en-US" sz="2600" kern="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poor intervention. (Snowdon &amp; Choi, 2020).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BE639-7129-C821-CF13-2AE893563C53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00836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2A579-67D2-BD8B-B393-CEAC7CA5D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B449D-56CB-FFEF-34AF-F7438A00A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154728"/>
            <a:ext cx="11041380" cy="84961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 2/8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10DB2-B1B3-662C-4EC4-4CC089981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217" y="1511667"/>
            <a:ext cx="6140908" cy="5692197"/>
          </a:xfrm>
        </p:spPr>
        <p:txBody>
          <a:bodyPr>
            <a:noAutofit/>
          </a:bodyPr>
          <a:lstStyle/>
          <a:p>
            <a:pPr marL="240030" lvl="1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Sex</a:t>
            </a:r>
            <a:endParaRPr lang="en-US" sz="26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Females 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kern="1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63.4</a:t>
            </a:r>
            <a:r>
              <a:rPr lang="en-US" sz="2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  of </a:t>
            </a:r>
            <a:r>
              <a:rPr lang="en-US" sz="2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suicide cases</a:t>
            </a:r>
          </a:p>
          <a:p>
            <a:pPr marL="0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to male  ratio of </a:t>
            </a:r>
            <a:r>
              <a:rPr lang="en-US" sz="2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1.7:1</a:t>
            </a:r>
            <a:r>
              <a:rPr lang="en-US" sz="2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informants stated that males were better in managing problems so are less vulnerable than females. </a:t>
            </a:r>
          </a:p>
          <a:p>
            <a:pPr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Studies in Ethiopia </a:t>
            </a:r>
            <a:r>
              <a:rPr lang="en-US" sz="2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(Tinsae,2024), (Gessesse 2022) </a:t>
            </a:r>
            <a:r>
              <a:rPr lang="en-US" sz="2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Turkey, and India have Similar higher rates in female.  </a:t>
            </a:r>
          </a:p>
          <a:p>
            <a:pPr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gender </a:t>
            </a:r>
            <a:r>
              <a:rPr lang="en-US" sz="2600" kern="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 </a:t>
            </a:r>
            <a:r>
              <a:rPr lang="en-US" sz="2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exposure, and vulnerability to challenges.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0A8C6-E7A8-6B73-B19F-690FD70D8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809" y="1837234"/>
            <a:ext cx="6140907" cy="5366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935B6-C04E-63B6-1BC6-0471AF9D6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130" y="7269715"/>
            <a:ext cx="2880360" cy="413808"/>
          </a:xfrm>
        </p:spPr>
        <p:txBody>
          <a:bodyPr/>
          <a:lstStyle/>
          <a:p>
            <a:fld id="{B832C571-E1E9-4272-8FFF-6D7AE6E41910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98D27A-49F2-E6A8-3CF5-A824FEC99390}"/>
              </a:ext>
            </a:extLst>
          </p:cNvPr>
          <p:cNvSpPr/>
          <p:nvPr/>
        </p:nvSpPr>
        <p:spPr>
          <a:xfrm>
            <a:off x="71465" y="1085387"/>
            <a:ext cx="12253936" cy="426280"/>
          </a:xfrm>
          <a:prstGeom prst="roundRect">
            <a:avLst/>
          </a:prstGeom>
          <a:solidFill>
            <a:srgbClr val="D8F4FA"/>
          </a:solidFill>
          <a:ln w="12700" cap="flat" cmpd="sng" algn="ctr">
            <a:solidFill>
              <a:srgbClr val="C2F7F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Sociodemographic characteristics </a:t>
            </a:r>
            <a:endParaRPr kumimoji="0" lang="en-US" sz="1600" b="1" i="0" u="none" strike="noStrike" kern="0" cap="none" spc="0" normalizeH="0" baseline="0" noProof="0" dirty="0">
              <a:ln>
                <a:solidFill>
                  <a:srgbClr val="CDF7EF"/>
                </a:solidFill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2EB933-A4C0-B105-1133-73DD711B6069}"/>
              </a:ext>
            </a:extLst>
          </p:cNvPr>
          <p:cNvSpPr/>
          <p:nvPr/>
        </p:nvSpPr>
        <p:spPr>
          <a:xfrm>
            <a:off x="6625652" y="5786203"/>
            <a:ext cx="5808166" cy="1064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6688D0-3438-25B3-99B9-4709D37BF1F2}"/>
              </a:ext>
            </a:extLst>
          </p:cNvPr>
          <p:cNvGrpSpPr/>
          <p:nvPr/>
        </p:nvGrpSpPr>
        <p:grpSpPr>
          <a:xfrm>
            <a:off x="6320790" y="1511667"/>
            <a:ext cx="6300926" cy="5470917"/>
            <a:chOff x="6542831" y="1837236"/>
            <a:chExt cx="6078885" cy="4974539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0BB2366F-6F8C-F9B3-6CE2-1C9411F8C22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31056959"/>
                </p:ext>
              </p:extLst>
            </p:nvPr>
          </p:nvGraphicFramePr>
          <p:xfrm>
            <a:off x="6625652" y="1837236"/>
            <a:ext cx="5996064" cy="38349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5B8EBB-1890-CBAA-EAA8-0790B137EDB5}"/>
                </a:ext>
              </a:extLst>
            </p:cNvPr>
            <p:cNvSpPr txBox="1"/>
            <p:nvPr/>
          </p:nvSpPr>
          <p:spPr>
            <a:xfrm>
              <a:off x="6542831" y="5720352"/>
              <a:ext cx="5953009" cy="109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>
                <a:spcBef>
                  <a:spcPts val="1050"/>
                </a:spcBef>
                <a:spcAft>
                  <a:spcPts val="800"/>
                </a:spcAft>
                <a:buClr>
                  <a:srgbClr val="5B9BD5">
                    <a:lumMod val="75000"/>
                  </a:srgbClr>
                </a:buClr>
                <a:defRPr/>
              </a:pPr>
              <a:r>
                <a:rPr lang="en-US" sz="2400" b="1" i="1" kern="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“Youth are more susceptible to suicide than others groups, m</a:t>
              </a:r>
              <a:r>
                <a:rPr lang="am-ET" sz="2400" b="1" i="1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ost suicide victims are young men and women</a:t>
              </a:r>
              <a:r>
                <a:rPr lang="en-US" sz="2400" b="1" i="1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.”</a:t>
              </a:r>
              <a:r>
                <a:rPr lang="am-ET" sz="2400" b="1" i="1" kern="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kern="100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(a 40-year-old F. FGD DA)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AF9B007-B656-E7A8-75B3-6EA976FD804A}"/>
              </a:ext>
            </a:extLst>
          </p:cNvPr>
          <p:cNvSpPr/>
          <p:nvPr/>
        </p:nvSpPr>
        <p:spPr>
          <a:xfrm>
            <a:off x="7255239" y="2040540"/>
            <a:ext cx="2923082" cy="291276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6C9D48E-6209-BDD8-3EA8-0D01F65F14AD}"/>
              </a:ext>
            </a:extLst>
          </p:cNvPr>
          <p:cNvGraphicFramePr>
            <a:graphicFrameLocks/>
          </p:cNvGraphicFramePr>
          <p:nvPr/>
        </p:nvGraphicFramePr>
        <p:xfrm>
          <a:off x="7614745" y="2466820"/>
          <a:ext cx="4984489" cy="248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DE9105A-597F-CC03-3F2E-DC411B2E4569}"/>
              </a:ext>
            </a:extLst>
          </p:cNvPr>
          <p:cNvGraphicFramePr>
            <a:graphicFrameLocks/>
          </p:cNvGraphicFramePr>
          <p:nvPr/>
        </p:nvGraphicFramePr>
        <p:xfrm>
          <a:off x="7255239" y="1714973"/>
          <a:ext cx="5440650" cy="3036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B99DA4C-2BC8-4A75-DC69-D4B0A97EE591}"/>
              </a:ext>
            </a:extLst>
          </p:cNvPr>
          <p:cNvSpPr txBox="1"/>
          <p:nvPr/>
        </p:nvSpPr>
        <p:spPr>
          <a:xfrm>
            <a:off x="3342290" y="7282795"/>
            <a:ext cx="713902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APHI-FHEIA 4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International Annual Research Conference</a:t>
            </a:r>
          </a:p>
        </p:txBody>
      </p:sp>
    </p:spTree>
    <p:extLst>
      <p:ext uri="{BB962C8B-B14F-4D97-AF65-F5344CB8AC3E}">
        <p14:creationId xmlns:p14="http://schemas.microsoft.com/office/powerpoint/2010/main" val="29432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5970</TotalTime>
  <Words>2481</Words>
  <Application>Microsoft Office PowerPoint</Application>
  <PresentationFormat>Custom</PresentationFormat>
  <Paragraphs>378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Gill Sans MT</vt:lpstr>
      <vt:lpstr>Oswald</vt:lpstr>
      <vt:lpstr>Times New Roman</vt:lpstr>
      <vt:lpstr>Wingdings</vt:lpstr>
      <vt:lpstr>Office Theme</vt:lpstr>
      <vt:lpstr>    Assessments of suicidal acts and community perceptions in public hospitals of Amhara region: A mixed cross-sectional study</vt:lpstr>
      <vt:lpstr>Presentation outlines </vt:lpstr>
      <vt:lpstr>Background…(1/2) </vt:lpstr>
      <vt:lpstr>Introduction   2/2 </vt:lpstr>
      <vt:lpstr>Objectives  1/1</vt:lpstr>
      <vt:lpstr>Methods 01</vt:lpstr>
      <vt:lpstr>Methods   02</vt:lpstr>
      <vt:lpstr>Result  and Discussion  1/8 </vt:lpstr>
      <vt:lpstr>Result and Discussion 2/8</vt:lpstr>
      <vt:lpstr>Result and Discussion 3/8</vt:lpstr>
      <vt:lpstr> Result and Discussion 4/8</vt:lpstr>
      <vt:lpstr>Result and Discussion  5/8 </vt:lpstr>
      <vt:lpstr> Result and Discussion 6/8</vt:lpstr>
      <vt:lpstr> Result and Discussion 7/8</vt:lpstr>
      <vt:lpstr> Result and Discussion 8/8</vt:lpstr>
      <vt:lpstr> Conclusion</vt:lpstr>
      <vt:lpstr>Recommendations</vt:lpstr>
      <vt:lpstr>6.References</vt:lpstr>
      <vt:lpstr> Acknowledgement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Tesfahun Taddege</dc:creator>
  <cp:lastModifiedBy>Desalew Salew</cp:lastModifiedBy>
  <cp:revision>298</cp:revision>
  <dcterms:created xsi:type="dcterms:W3CDTF">2022-05-05T18:20:50Z</dcterms:created>
  <dcterms:modified xsi:type="dcterms:W3CDTF">2025-12-04T11:55:24Z</dcterms:modified>
</cp:coreProperties>
</file>