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50"/>
  </p:notesMasterIdLst>
  <p:handoutMasterIdLst>
    <p:handoutMasterId r:id="rId51"/>
  </p:handoutMasterIdLst>
  <p:sldIdLst>
    <p:sldId id="256" r:id="rId3"/>
    <p:sldId id="531" r:id="rId4"/>
    <p:sldId id="528" r:id="rId5"/>
    <p:sldId id="258" r:id="rId6"/>
    <p:sldId id="271" r:id="rId7"/>
    <p:sldId id="276" r:id="rId8"/>
    <p:sldId id="259" r:id="rId9"/>
    <p:sldId id="499" r:id="rId10"/>
    <p:sldId id="452" r:id="rId11"/>
    <p:sldId id="273" r:id="rId12"/>
    <p:sldId id="261" r:id="rId13"/>
    <p:sldId id="491" r:id="rId14"/>
    <p:sldId id="533" r:id="rId15"/>
    <p:sldId id="534" r:id="rId16"/>
    <p:sldId id="267" r:id="rId17"/>
    <p:sldId id="474" r:id="rId18"/>
    <p:sldId id="475" r:id="rId19"/>
    <p:sldId id="269" r:id="rId20"/>
    <p:sldId id="536" r:id="rId21"/>
    <p:sldId id="294" r:id="rId22"/>
    <p:sldId id="478" r:id="rId23"/>
    <p:sldId id="532" r:id="rId24"/>
    <p:sldId id="482" r:id="rId25"/>
    <p:sldId id="530" r:id="rId26"/>
    <p:sldId id="540" r:id="rId27"/>
    <p:sldId id="541" r:id="rId28"/>
    <p:sldId id="543" r:id="rId29"/>
    <p:sldId id="544" r:id="rId30"/>
    <p:sldId id="545" r:id="rId31"/>
    <p:sldId id="557" r:id="rId32"/>
    <p:sldId id="556" r:id="rId33"/>
    <p:sldId id="559" r:id="rId34"/>
    <p:sldId id="560" r:id="rId35"/>
    <p:sldId id="561" r:id="rId36"/>
    <p:sldId id="562" r:id="rId37"/>
    <p:sldId id="546" r:id="rId38"/>
    <p:sldId id="547" r:id="rId39"/>
    <p:sldId id="548" r:id="rId40"/>
    <p:sldId id="549" r:id="rId41"/>
    <p:sldId id="550" r:id="rId42"/>
    <p:sldId id="551" r:id="rId43"/>
    <p:sldId id="558" r:id="rId44"/>
    <p:sldId id="552" r:id="rId45"/>
    <p:sldId id="554" r:id="rId46"/>
    <p:sldId id="367" r:id="rId47"/>
    <p:sldId id="529" r:id="rId48"/>
    <p:sldId id="36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434" autoAdjust="0"/>
  </p:normalViewPr>
  <p:slideViewPr>
    <p:cSldViewPr>
      <p:cViewPr varScale="1">
        <p:scale>
          <a:sx n="73" d="100"/>
          <a:sy n="73" d="100"/>
        </p:scale>
        <p:origin x="594"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solidFill>
                  <a:sysClr val="windowText" lastClr="000000"/>
                </a:solidFill>
                <a:latin typeface="Times New Roman" panose="02020603050405020304" pitchFamily="18" charset="0"/>
                <a:cs typeface="Times New Roman" panose="02020603050405020304" pitchFamily="18" charset="0"/>
              </a:rPr>
              <a:t>Mode of transport to get to hospital</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dPt>
            <c:idx val="0"/>
            <c:invertIfNegative val="0"/>
            <c:bubble3D val="0"/>
            <c:spPr>
              <a:solidFill>
                <a:schemeClr val="accent6"/>
              </a:solidFill>
              <a:ln>
                <a:noFill/>
              </a:ln>
              <a:effectLst/>
              <a:sp3d/>
            </c:spPr>
            <c:extLst>
              <c:ext xmlns:c16="http://schemas.microsoft.com/office/drawing/2014/chart" uri="{C3380CC4-5D6E-409C-BE32-E72D297353CC}">
                <c16:uniqueId val="{00000001-21A0-4050-ABEF-78F89EC93E8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ln>
                      <a:noFill/>
                    </a:ln>
                    <a:solidFill>
                      <a:schemeClr val="tx1">
                        <a:alpha val="98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Sheet1!$A$1:$A$6</c:f>
              <c:strCache>
                <c:ptCount val="6"/>
                <c:pt idx="0">
                  <c:v>Ambulance</c:v>
                </c:pt>
                <c:pt idx="1">
                  <c:v>Bajaj</c:v>
                </c:pt>
                <c:pt idx="2">
                  <c:v>Taxi</c:v>
                </c:pt>
                <c:pt idx="3">
                  <c:v>Private car</c:v>
                </c:pt>
                <c:pt idx="4">
                  <c:v>On foot</c:v>
                </c:pt>
                <c:pt idx="5">
                  <c:v>Others</c:v>
                </c:pt>
              </c:strCache>
            </c:strRef>
          </c:cat>
          <c:val>
            <c:numRef>
              <c:f>Sheet1!$B$1:$B$6</c:f>
              <c:numCache>
                <c:formatCode>General</c:formatCode>
                <c:ptCount val="6"/>
                <c:pt idx="0">
                  <c:v>16.600000000000001</c:v>
                </c:pt>
                <c:pt idx="1">
                  <c:v>35.5</c:v>
                </c:pt>
                <c:pt idx="2">
                  <c:v>29.2</c:v>
                </c:pt>
                <c:pt idx="3">
                  <c:v>6.1</c:v>
                </c:pt>
                <c:pt idx="4">
                  <c:v>10</c:v>
                </c:pt>
                <c:pt idx="5">
                  <c:v>2.1</c:v>
                </c:pt>
              </c:numCache>
            </c:numRef>
          </c:val>
          <c:extLst>
            <c:ext xmlns:c16="http://schemas.microsoft.com/office/drawing/2014/chart" uri="{C3380CC4-5D6E-409C-BE32-E72D297353CC}">
              <c16:uniqueId val="{00000002-21A0-4050-ABEF-78F89EC93E83}"/>
            </c:ext>
          </c:extLst>
        </c:ser>
        <c:dLbls>
          <c:showLegendKey val="0"/>
          <c:showVal val="0"/>
          <c:showCatName val="0"/>
          <c:showSerName val="0"/>
          <c:showPercent val="0"/>
          <c:showBubbleSize val="0"/>
        </c:dLbls>
        <c:gapWidth val="150"/>
        <c:shape val="box"/>
        <c:axId val="2118580176"/>
        <c:axId val="2081625488"/>
        <c:axId val="0"/>
      </c:bar3DChart>
      <c:catAx>
        <c:axId val="21185801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1625488"/>
        <c:crosses val="autoZero"/>
        <c:auto val="1"/>
        <c:lblAlgn val="ctr"/>
        <c:lblOffset val="100"/>
        <c:noMultiLvlLbl val="0"/>
      </c:catAx>
      <c:valAx>
        <c:axId val="2081625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8580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121119-C57B-4B3F-8E37-6E61B6147656}" type="datetimeFigureOut">
              <a:rPr lang="en-US" smtClean="0"/>
              <a:t>4/11/2025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C4EC57-29F3-4878-99E9-06B371B3FCAE}" type="slidenum">
              <a:rPr lang="en-US" smtClean="0"/>
              <a:t>‹#›</a:t>
            </a:fld>
            <a:endParaRPr lang="en-US"/>
          </a:p>
        </p:txBody>
      </p:sp>
    </p:spTree>
    <p:extLst>
      <p:ext uri="{BB962C8B-B14F-4D97-AF65-F5344CB8AC3E}">
        <p14:creationId xmlns:p14="http://schemas.microsoft.com/office/powerpoint/2010/main" val="12745494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7B18C-31EC-4571-ABD2-98492C967556}" type="datetimeFigureOut">
              <a:rPr lang="en-US" smtClean="0"/>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048D3-E635-4D0B-ADE9-C581864AB468}" type="slidenum">
              <a:rPr lang="en-US" smtClean="0"/>
              <a:t>‹#›</a:t>
            </a:fld>
            <a:endParaRPr lang="en-US"/>
          </a:p>
        </p:txBody>
      </p:sp>
    </p:spTree>
    <p:extLst>
      <p:ext uri="{BB962C8B-B14F-4D97-AF65-F5344CB8AC3E}">
        <p14:creationId xmlns:p14="http://schemas.microsoft.com/office/powerpoint/2010/main" val="14306017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D048D3-E635-4D0B-ADE9-C581864AB468}" type="slidenum">
              <a:rPr lang="en-US" smtClean="0"/>
              <a:t>9</a:t>
            </a:fld>
            <a:endParaRPr lang="en-US"/>
          </a:p>
        </p:txBody>
      </p:sp>
    </p:spTree>
    <p:extLst>
      <p:ext uri="{BB962C8B-B14F-4D97-AF65-F5344CB8AC3E}">
        <p14:creationId xmlns:p14="http://schemas.microsoft.com/office/powerpoint/2010/main" val="3391624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27521414-7703-49B1-9145-646B1F0A0EF2}" type="datetime1">
              <a:rPr lang="en-US" smtClean="0"/>
              <a:t>4/11/2025</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84F51B58-96C1-4843-9167-503A1479E4D4}" type="slidenum">
              <a:rPr lang="en-US" smtClean="0"/>
              <a:t>17</a:t>
            </a:fld>
            <a:endParaRPr lang="en-US"/>
          </a:p>
        </p:txBody>
      </p:sp>
    </p:spTree>
    <p:extLst>
      <p:ext uri="{BB962C8B-B14F-4D97-AF65-F5344CB8AC3E}">
        <p14:creationId xmlns:p14="http://schemas.microsoft.com/office/powerpoint/2010/main" val="278829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D048D3-E635-4D0B-ADE9-C581864AB468}" type="slidenum">
              <a:rPr lang="en-US" smtClean="0"/>
              <a:t>20</a:t>
            </a:fld>
            <a:endParaRPr lang="en-US"/>
          </a:p>
        </p:txBody>
      </p:sp>
    </p:spTree>
    <p:extLst>
      <p:ext uri="{BB962C8B-B14F-4D97-AF65-F5344CB8AC3E}">
        <p14:creationId xmlns:p14="http://schemas.microsoft.com/office/powerpoint/2010/main" val="1599209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2B2713-5279-41FB-93F9-1F049C1B759F}"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AAE78-F527-4934-B562-215AC6E9C9AD}"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559154-4DC0-40D2-BE23-26BD20DE4EF7}"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6FD870-475E-4D74-921B-6A38BC94B99B}" type="datetime3">
              <a:rPr lang="en-US" smtClean="0">
                <a:solidFill>
                  <a:prstClr val="black">
                    <a:tint val="75000"/>
                  </a:prstClr>
                </a:solidFill>
              </a:rPr>
              <a:t>11 April 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Presented by Mengistu Abebe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39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A302C6-A7C0-4341-B07B-3017B3DA8AB8}" type="datetime3">
              <a:rPr lang="en-US" smtClean="0">
                <a:solidFill>
                  <a:prstClr val="black">
                    <a:tint val="75000"/>
                  </a:prstClr>
                </a:solidFill>
              </a:rPr>
              <a:t>11 April 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Presented by Mengistu Abebe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181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B942E8-9C86-40BD-9710-9E66BA222F21}" type="datetime3">
              <a:rPr lang="en-US" smtClean="0">
                <a:solidFill>
                  <a:prstClr val="black">
                    <a:tint val="75000"/>
                  </a:prstClr>
                </a:solidFill>
              </a:rPr>
              <a:t>11 April 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Presented by Mengistu Abebe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73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14EB5F-C2F7-460B-B757-6C954DBC9666}" type="datetime3">
              <a:rPr lang="en-US" smtClean="0">
                <a:solidFill>
                  <a:prstClr val="black">
                    <a:tint val="75000"/>
                  </a:prstClr>
                </a:solidFill>
              </a:rPr>
              <a:t>11 April 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Presented by Mengistu Abebe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960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575668-1101-4421-A3B9-B66049C53A04}" type="datetime3">
              <a:rPr lang="en-US" smtClean="0">
                <a:solidFill>
                  <a:prstClr val="black">
                    <a:tint val="75000"/>
                  </a:prstClr>
                </a:solidFill>
              </a:rPr>
              <a:t>11 April 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Presented by Mengistu Abebe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713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4DD54BE-359B-4CE2-B340-CE46813DE8B5}" type="datetime3">
              <a:rPr lang="en-US" smtClean="0">
                <a:solidFill>
                  <a:prstClr val="black">
                    <a:tint val="75000"/>
                  </a:prstClr>
                </a:solidFill>
              </a:rPr>
              <a:t>11 April 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Presented by Mengistu Abebe</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854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4148C-713D-4816-BADA-3DB0F2BD1A37}" type="datetime3">
              <a:rPr lang="en-US" smtClean="0">
                <a:solidFill>
                  <a:prstClr val="black">
                    <a:tint val="75000"/>
                  </a:prstClr>
                </a:solidFill>
              </a:rPr>
              <a:t>11 April 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Presented by Mengistu Abebe</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89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973F06-07EB-4EB0-91AF-777C8D015CCA}" type="datetime3">
              <a:rPr lang="en-US" smtClean="0">
                <a:solidFill>
                  <a:prstClr val="black">
                    <a:tint val="75000"/>
                  </a:prstClr>
                </a:solidFill>
              </a:rPr>
              <a:t>11 April 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Presented by Mengistu Abebe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43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682EAA-3850-427F-920C-6D902C3B6F9C}"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3611FD-46F8-4CAB-AFAF-CE2EAE902BF5}" type="datetime3">
              <a:rPr lang="en-US" smtClean="0">
                <a:solidFill>
                  <a:prstClr val="black">
                    <a:tint val="75000"/>
                  </a:prstClr>
                </a:solidFill>
              </a:rPr>
              <a:t>11 April 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Presented by Mengistu Abebe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7458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BBAC29-349C-497C-AB91-BAD9CF7EF7E2}" type="datetime3">
              <a:rPr lang="en-US" smtClean="0">
                <a:solidFill>
                  <a:prstClr val="black">
                    <a:tint val="75000"/>
                  </a:prstClr>
                </a:solidFill>
              </a:rPr>
              <a:t>11 April 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Presented by Mengistu Abebe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663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9EAC04-C989-475C-B098-7830DE949874}" type="datetime3">
              <a:rPr lang="en-US" smtClean="0">
                <a:solidFill>
                  <a:prstClr val="black">
                    <a:tint val="75000"/>
                  </a:prstClr>
                </a:solidFill>
              </a:rPr>
              <a:t>11 April 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Presented by Mengistu Abebe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12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914AA5-C7FA-46CE-8922-0742354EB299}"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BF902-6365-4FBE-BD53-0A05EBFFD0EE}" type="datetime3">
              <a:rPr lang="en-US" smtClean="0"/>
              <a:t>11 April 2025</a:t>
            </a:fld>
            <a:endParaRPr lang="en-US"/>
          </a:p>
        </p:txBody>
      </p:sp>
      <p:sp>
        <p:nvSpPr>
          <p:cNvPr id="6" name="Footer Placeholder 5"/>
          <p:cNvSpPr>
            <a:spLocks noGrp="1"/>
          </p:cNvSpPr>
          <p:nvPr>
            <p:ph type="ftr" sz="quarter" idx="11"/>
          </p:nvPr>
        </p:nvSpPr>
        <p:spPr/>
        <p:txBody>
          <a:bodyPr/>
          <a:lstStyle/>
          <a:p>
            <a:r>
              <a:rPr lang="en-US" smtClean="0"/>
              <a:t>Presented by Mengistu Abebe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D4ABCF-1211-4C76-BE13-8B8FB679BFBE}" type="datetime3">
              <a:rPr lang="en-US" smtClean="0"/>
              <a:t>11 April 2025</a:t>
            </a:fld>
            <a:endParaRPr lang="en-US"/>
          </a:p>
        </p:txBody>
      </p:sp>
      <p:sp>
        <p:nvSpPr>
          <p:cNvPr id="8" name="Footer Placeholder 7"/>
          <p:cNvSpPr>
            <a:spLocks noGrp="1"/>
          </p:cNvSpPr>
          <p:nvPr>
            <p:ph type="ftr" sz="quarter" idx="11"/>
          </p:nvPr>
        </p:nvSpPr>
        <p:spPr/>
        <p:txBody>
          <a:bodyPr/>
          <a:lstStyle/>
          <a:p>
            <a:r>
              <a:rPr lang="en-US" smtClean="0"/>
              <a:t>Presented by Mengistu Abebe</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E4D3B1-8768-4BF6-9E68-CA8AEE52F825}" type="datetime3">
              <a:rPr lang="en-US" smtClean="0"/>
              <a:t>11 April 2025</a:t>
            </a:fld>
            <a:endParaRPr lang="en-US"/>
          </a:p>
        </p:txBody>
      </p:sp>
      <p:sp>
        <p:nvSpPr>
          <p:cNvPr id="4" name="Footer Placeholder 3"/>
          <p:cNvSpPr>
            <a:spLocks noGrp="1"/>
          </p:cNvSpPr>
          <p:nvPr>
            <p:ph type="ftr" sz="quarter" idx="11"/>
          </p:nvPr>
        </p:nvSpPr>
        <p:spPr/>
        <p:txBody>
          <a:bodyPr/>
          <a:lstStyle/>
          <a:p>
            <a:r>
              <a:rPr lang="en-US" smtClean="0"/>
              <a:t>Presented by Mengistu Abebe</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1A18A-E462-470C-8923-3344512AF7E7}" type="datetime3">
              <a:rPr lang="en-US" smtClean="0"/>
              <a:t>11 April 2025</a:t>
            </a:fld>
            <a:endParaRPr lang="en-US"/>
          </a:p>
        </p:txBody>
      </p:sp>
      <p:sp>
        <p:nvSpPr>
          <p:cNvPr id="3" name="Footer Placeholder 2"/>
          <p:cNvSpPr>
            <a:spLocks noGrp="1"/>
          </p:cNvSpPr>
          <p:nvPr>
            <p:ph type="ftr" sz="quarter" idx="11"/>
          </p:nvPr>
        </p:nvSpPr>
        <p:spPr/>
        <p:txBody>
          <a:bodyPr/>
          <a:lstStyle/>
          <a:p>
            <a:r>
              <a:rPr lang="en-US" smtClean="0"/>
              <a:t>Presented by Mengistu Abebe</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52A618-488E-4440-939E-AB5BD6872CCB}" type="datetime3">
              <a:rPr lang="en-US" smtClean="0"/>
              <a:t>11 April 2025</a:t>
            </a:fld>
            <a:endParaRPr lang="en-US"/>
          </a:p>
        </p:txBody>
      </p:sp>
      <p:sp>
        <p:nvSpPr>
          <p:cNvPr id="6" name="Footer Placeholder 5"/>
          <p:cNvSpPr>
            <a:spLocks noGrp="1"/>
          </p:cNvSpPr>
          <p:nvPr>
            <p:ph type="ftr" sz="quarter" idx="11"/>
          </p:nvPr>
        </p:nvSpPr>
        <p:spPr/>
        <p:txBody>
          <a:bodyPr/>
          <a:lstStyle/>
          <a:p>
            <a:r>
              <a:rPr lang="en-US" smtClean="0"/>
              <a:t>Presented by Mengistu Abebe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81EF01-2C90-4A53-9DC7-A2670F70E18F}" type="datetime3">
              <a:rPr lang="en-US" smtClean="0"/>
              <a:t>11 April 2025</a:t>
            </a:fld>
            <a:endParaRPr lang="en-US"/>
          </a:p>
        </p:txBody>
      </p:sp>
      <p:sp>
        <p:nvSpPr>
          <p:cNvPr id="6" name="Footer Placeholder 5"/>
          <p:cNvSpPr>
            <a:spLocks noGrp="1"/>
          </p:cNvSpPr>
          <p:nvPr>
            <p:ph type="ftr" sz="quarter" idx="11"/>
          </p:nvPr>
        </p:nvSpPr>
        <p:spPr/>
        <p:txBody>
          <a:bodyPr/>
          <a:lstStyle/>
          <a:p>
            <a:r>
              <a:rPr lang="en-US" smtClean="0"/>
              <a:t>Presented by Mengistu Abebe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8590D-9A63-4BCC-B3F8-4E0A69F65649}" type="datetime3">
              <a:rPr lang="en-US" smtClean="0"/>
              <a:t>11 April 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Presented by Mengistu Abebe</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6A888-9673-451D-B80A-86841E27282D}" type="datetime3">
              <a:rPr lang="en-US" smtClean="0">
                <a:solidFill>
                  <a:prstClr val="black">
                    <a:tint val="75000"/>
                  </a:prstClr>
                </a:solidFill>
              </a:rPr>
              <a:t>11 April 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Presented by Mengistu Abebe</a:t>
            </a: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117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_ENREF_13"/><Relationship Id="rId2" Type="http://schemas.openxmlformats.org/officeDocument/2006/relationships/hyperlink" Target="#_ENREF_38"/><Relationship Id="rId1" Type="http://schemas.openxmlformats.org/officeDocument/2006/relationships/slideLayout" Target="../slideLayouts/slideLayout2.xml"/><Relationship Id="rId6" Type="http://schemas.openxmlformats.org/officeDocument/2006/relationships/hyperlink" Target="#_ENREF_22"/><Relationship Id="rId5" Type="http://schemas.openxmlformats.org/officeDocument/2006/relationships/hyperlink" Target="#_ENREF_5"/><Relationship Id="rId4" Type="http://schemas.openxmlformats.org/officeDocument/2006/relationships/hyperlink" Target="#_ENREF_24"/></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hyperlink" Target="#_ENREF_23"/><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hyperlink" Target="#_ENREF_36"/><Relationship Id="rId1" Type="http://schemas.openxmlformats.org/officeDocument/2006/relationships/slideLayout" Target="../slideLayouts/slideLayout2.xml"/><Relationship Id="rId5" Type="http://schemas.openxmlformats.org/officeDocument/2006/relationships/hyperlink" Target="#_ENREF_18"/><Relationship Id="rId4" Type="http://schemas.openxmlformats.org/officeDocument/2006/relationships/hyperlink" Target="#_ENREF_19"/></Relationships>
</file>

<file path=ppt/slides/_rels/slide4.xml.rels><?xml version="1.0" encoding="UTF-8" standalone="yes"?>
<Relationships xmlns="http://schemas.openxmlformats.org/package/2006/relationships"><Relationship Id="rId3" Type="http://schemas.openxmlformats.org/officeDocument/2006/relationships/hyperlink" Target="#_ENREF_1"/><Relationship Id="rId2" Type="http://schemas.openxmlformats.org/officeDocument/2006/relationships/hyperlink" Target="#_ENREF_6"/><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_ENREF_13"/><Relationship Id="rId2" Type="http://schemas.openxmlformats.org/officeDocument/2006/relationships/hyperlink" Target="#_ENREF_18"/><Relationship Id="rId1" Type="http://schemas.openxmlformats.org/officeDocument/2006/relationships/slideLayout" Target="../slideLayouts/slideLayout2.xml"/><Relationship Id="rId4" Type="http://schemas.openxmlformats.org/officeDocument/2006/relationships/hyperlink" Target="#_ENREF_21"/></Relationships>
</file>

<file path=ppt/slides/_rels/slide6.xml.rels><?xml version="1.0" encoding="UTF-8" standalone="yes"?>
<Relationships xmlns="http://schemas.openxmlformats.org/package/2006/relationships"><Relationship Id="rId3" Type="http://schemas.openxmlformats.org/officeDocument/2006/relationships/hyperlink" Target="#_ENREF_14"/><Relationship Id="rId2" Type="http://schemas.openxmlformats.org/officeDocument/2006/relationships/hyperlink" Target="#_ENREF_8"/><Relationship Id="rId1" Type="http://schemas.openxmlformats.org/officeDocument/2006/relationships/slideLayout" Target="../slideLayouts/slideLayout2.xml"/><Relationship Id="rId4" Type="http://schemas.openxmlformats.org/officeDocument/2006/relationships/hyperlink" Target="#_ENREF_5"/></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2100" y="1295086"/>
            <a:ext cx="9105900" cy="5486400"/>
          </a:xfrm>
        </p:spPr>
        <p:txBody>
          <a:bodyPr>
            <a:normAutofit fontScale="32500" lnSpcReduction="20000"/>
          </a:bodyPr>
          <a:lstStyle/>
          <a:p>
            <a:pPr lvl="0">
              <a:lnSpc>
                <a:spcPct val="160000"/>
              </a:lnSpc>
            </a:pPr>
            <a:r>
              <a:rPr lang="en-US" sz="6200" b="1" dirty="0">
                <a:solidFill>
                  <a:schemeClr val="tx1"/>
                </a:solidFill>
                <a:latin typeface="Times New Roman" pitchFamily="18" charset="0"/>
                <a:cs typeface="Times New Roman" pitchFamily="18" charset="0"/>
              </a:rPr>
              <a:t> </a:t>
            </a:r>
            <a:endParaRPr lang="en-US" sz="6200" b="1" dirty="0" smtClean="0">
              <a:solidFill>
                <a:schemeClr val="tx1"/>
              </a:solidFill>
              <a:latin typeface="Times New Roman" pitchFamily="18" charset="0"/>
              <a:cs typeface="Times New Roman" pitchFamily="18" charset="0"/>
            </a:endParaRPr>
          </a:p>
          <a:p>
            <a:pPr lvl="0">
              <a:lnSpc>
                <a:spcPct val="160000"/>
              </a:lnSpc>
            </a:pPr>
            <a:r>
              <a:rPr lang="en-US" sz="8000" b="1" dirty="0" smtClean="0">
                <a:solidFill>
                  <a:schemeClr val="tx1"/>
                </a:solidFill>
                <a:latin typeface="Times New Roman" pitchFamily="18" charset="0"/>
                <a:cs typeface="Times New Roman" pitchFamily="18" charset="0"/>
              </a:rPr>
              <a:t>College </a:t>
            </a:r>
            <a:r>
              <a:rPr lang="en-US" sz="8000" b="1" dirty="0">
                <a:solidFill>
                  <a:schemeClr val="tx1"/>
                </a:solidFill>
                <a:latin typeface="Times New Roman" pitchFamily="18" charset="0"/>
                <a:cs typeface="Times New Roman" pitchFamily="18" charset="0"/>
              </a:rPr>
              <a:t>of Medicine and Health </a:t>
            </a:r>
            <a:r>
              <a:rPr lang="en-US" sz="8000" b="1" dirty="0" smtClean="0">
                <a:solidFill>
                  <a:schemeClr val="tx1"/>
                </a:solidFill>
                <a:latin typeface="Times New Roman" pitchFamily="18" charset="0"/>
                <a:cs typeface="Times New Roman" pitchFamily="18" charset="0"/>
              </a:rPr>
              <a:t>Sciences</a:t>
            </a:r>
            <a:endParaRPr lang="en-US" sz="8000" b="1" dirty="0">
              <a:solidFill>
                <a:schemeClr val="tx1"/>
              </a:solidFill>
              <a:latin typeface="Times New Roman" pitchFamily="18" charset="0"/>
              <a:cs typeface="Times New Roman" pitchFamily="18" charset="0"/>
            </a:endParaRPr>
          </a:p>
          <a:p>
            <a:pPr lvl="0">
              <a:lnSpc>
                <a:spcPct val="160000"/>
              </a:lnSpc>
            </a:pPr>
            <a:r>
              <a:rPr lang="en-US" sz="8000" b="1" dirty="0" smtClean="0">
                <a:solidFill>
                  <a:schemeClr val="tx1"/>
                </a:solidFill>
                <a:latin typeface="Times New Roman" pitchFamily="18" charset="0"/>
                <a:cs typeface="Times New Roman" pitchFamily="18" charset="0"/>
              </a:rPr>
              <a:t>Department </a:t>
            </a:r>
            <a:r>
              <a:rPr lang="en-US" sz="8000" b="1" dirty="0">
                <a:solidFill>
                  <a:schemeClr val="tx1"/>
                </a:solidFill>
                <a:latin typeface="Times New Roman" pitchFamily="18" charset="0"/>
                <a:cs typeface="Times New Roman" pitchFamily="18" charset="0"/>
              </a:rPr>
              <a:t>of </a:t>
            </a:r>
            <a:r>
              <a:rPr lang="en-US" sz="8000" b="1" dirty="0" smtClean="0">
                <a:solidFill>
                  <a:schemeClr val="tx1"/>
                </a:solidFill>
                <a:latin typeface="Times New Roman" pitchFamily="18" charset="0"/>
                <a:cs typeface="Times New Roman" pitchFamily="18" charset="0"/>
              </a:rPr>
              <a:t>Nursing </a:t>
            </a:r>
            <a:endParaRPr lang="en-US" sz="8000" b="1" dirty="0">
              <a:solidFill>
                <a:schemeClr val="tx1"/>
              </a:solidFill>
              <a:latin typeface="Times New Roman" pitchFamily="18" charset="0"/>
              <a:cs typeface="Times New Roman" pitchFamily="18" charset="0"/>
            </a:endParaRPr>
          </a:p>
          <a:p>
            <a:pPr algn="just">
              <a:lnSpc>
                <a:spcPct val="160000"/>
              </a:lnSpc>
            </a:pPr>
            <a:r>
              <a:rPr lang="en-US" sz="8000" b="1" dirty="0" smtClean="0">
                <a:solidFill>
                  <a:schemeClr val="tx1"/>
                </a:solidFill>
                <a:latin typeface="Times New Roman"/>
                <a:ea typeface="Calibri"/>
                <a:cs typeface="Times New Roman"/>
              </a:rPr>
              <a:t>Practice</a:t>
            </a:r>
            <a:r>
              <a:rPr lang="en-US" sz="8000" b="1" dirty="0">
                <a:solidFill>
                  <a:schemeClr val="tx1"/>
                </a:solidFill>
                <a:latin typeface="Times New Roman"/>
                <a:ea typeface="Calibri"/>
                <a:cs typeface="Times New Roman"/>
              </a:rPr>
              <a:t>, barriers, perceived </a:t>
            </a:r>
            <a:r>
              <a:rPr lang="en-US" sz="8000" b="1" dirty="0" smtClean="0">
                <a:solidFill>
                  <a:schemeClr val="tx1"/>
                </a:solidFill>
                <a:latin typeface="Times New Roman"/>
                <a:ea typeface="Calibri"/>
                <a:cs typeface="Times New Roman"/>
              </a:rPr>
              <a:t>solutions, </a:t>
            </a:r>
            <a:r>
              <a:rPr lang="en-US" sz="8000" b="1" dirty="0">
                <a:solidFill>
                  <a:schemeClr val="tx1"/>
                </a:solidFill>
                <a:latin typeface="Times New Roman"/>
                <a:ea typeface="Calibri"/>
                <a:cs typeface="Times New Roman"/>
              </a:rPr>
              <a:t>and factors associated with ambulance utilization in East </a:t>
            </a:r>
            <a:r>
              <a:rPr lang="en-US" sz="8000" b="1" dirty="0" err="1">
                <a:solidFill>
                  <a:schemeClr val="tx1"/>
                </a:solidFill>
                <a:latin typeface="Times New Roman"/>
                <a:ea typeface="Calibri"/>
                <a:cs typeface="Times New Roman"/>
              </a:rPr>
              <a:t>Gojjam</a:t>
            </a:r>
            <a:r>
              <a:rPr lang="en-US" sz="8000" b="1" dirty="0">
                <a:solidFill>
                  <a:schemeClr val="tx1"/>
                </a:solidFill>
                <a:latin typeface="Times New Roman"/>
                <a:ea typeface="Calibri"/>
                <a:cs typeface="Times New Roman"/>
              </a:rPr>
              <a:t> Zone, Northwest Ethiopia, 2024. A mixed-study </a:t>
            </a:r>
            <a:r>
              <a:rPr lang="en-US" sz="8000" b="1" dirty="0" smtClean="0">
                <a:solidFill>
                  <a:schemeClr val="tx1"/>
                </a:solidFill>
                <a:latin typeface="Times New Roman"/>
                <a:ea typeface="Calibri"/>
                <a:cs typeface="Times New Roman"/>
              </a:rPr>
              <a:t>approach</a:t>
            </a:r>
          </a:p>
          <a:p>
            <a:pPr algn="r">
              <a:lnSpc>
                <a:spcPct val="170000"/>
              </a:lnSpc>
            </a:pPr>
            <a:r>
              <a:rPr lang="en-US" sz="8000" dirty="0" err="1" smtClean="0">
                <a:solidFill>
                  <a:schemeClr val="tx1"/>
                </a:solidFill>
                <a:latin typeface="Times New Roman" pitchFamily="18" charset="0"/>
                <a:cs typeface="Times New Roman" pitchFamily="18" charset="0"/>
              </a:rPr>
              <a:t>Debre</a:t>
            </a:r>
            <a:r>
              <a:rPr lang="en-US" sz="8000" dirty="0" smtClean="0">
                <a:solidFill>
                  <a:schemeClr val="tx1"/>
                </a:solidFill>
                <a:latin typeface="Times New Roman" pitchFamily="18" charset="0"/>
                <a:cs typeface="Times New Roman" pitchFamily="18" charset="0"/>
              </a:rPr>
              <a:t> </a:t>
            </a:r>
            <a:r>
              <a:rPr lang="en-US" sz="8000" dirty="0">
                <a:solidFill>
                  <a:schemeClr val="tx1"/>
                </a:solidFill>
                <a:latin typeface="Times New Roman" pitchFamily="18" charset="0"/>
                <a:cs typeface="Times New Roman" pitchFamily="18" charset="0"/>
              </a:rPr>
              <a:t>M</a:t>
            </a:r>
            <a:r>
              <a:rPr lang="en-US" sz="8000" dirty="0" smtClean="0">
                <a:solidFill>
                  <a:schemeClr val="tx1"/>
                </a:solidFill>
                <a:latin typeface="Times New Roman" pitchFamily="18" charset="0"/>
                <a:cs typeface="Times New Roman" pitchFamily="18" charset="0"/>
              </a:rPr>
              <a:t>arkos, Ethiopia </a:t>
            </a:r>
          </a:p>
          <a:p>
            <a:pPr algn="r">
              <a:lnSpc>
                <a:spcPct val="170000"/>
              </a:lnSpc>
            </a:pPr>
            <a:r>
              <a:rPr lang="en-US" sz="8000" dirty="0" smtClean="0">
                <a:solidFill>
                  <a:schemeClr val="tx1"/>
                </a:solidFill>
                <a:latin typeface="Times New Roman" pitchFamily="18" charset="0"/>
                <a:cs typeface="Times New Roman" pitchFamily="18" charset="0"/>
              </a:rPr>
              <a:t>March, 2024.</a:t>
            </a:r>
            <a:endParaRPr lang="en-US" sz="8000" dirty="0">
              <a:solidFill>
                <a:schemeClr val="tx1"/>
              </a:solidFill>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4191000" y="228194"/>
            <a:ext cx="2944623" cy="1372006"/>
          </a:xfrm>
          <a:prstGeom prst="rect">
            <a:avLst/>
          </a:prstGeom>
        </p:spPr>
      </p:pic>
    </p:spTree>
    <p:extLst>
      <p:ext uri="{BB962C8B-B14F-4D97-AF65-F5344CB8AC3E}">
        <p14:creationId xmlns:p14="http://schemas.microsoft.com/office/powerpoint/2010/main" val="1093405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685800"/>
          </a:xfrm>
        </p:spPr>
        <p:txBody>
          <a:bodyPr>
            <a:noAutofit/>
          </a:bodyPr>
          <a:lstStyle/>
          <a:p>
            <a:r>
              <a:rPr lang="en-US" sz="3200" b="1" dirty="0">
                <a:latin typeface="Times New Roman" panose="02020603050405020304" pitchFamily="18" charset="0"/>
                <a:cs typeface="Times New Roman" panose="02020603050405020304" pitchFamily="18" charset="0"/>
              </a:rPr>
              <a:t>Objectives</a:t>
            </a:r>
          </a:p>
        </p:txBody>
      </p:sp>
      <p:sp>
        <p:nvSpPr>
          <p:cNvPr id="3" name="Content Placeholder 2"/>
          <p:cNvSpPr>
            <a:spLocks noGrp="1"/>
          </p:cNvSpPr>
          <p:nvPr>
            <p:ph idx="1"/>
          </p:nvPr>
        </p:nvSpPr>
        <p:spPr>
          <a:xfrm>
            <a:off x="457200" y="914400"/>
            <a:ext cx="11430000" cy="5715000"/>
          </a:xfrm>
        </p:spPr>
        <p:txBody>
          <a:bodyPr>
            <a:normAutofit/>
          </a:bodyPr>
          <a:lstStyle/>
          <a:p>
            <a:pPr marL="0" indent="0">
              <a:lnSpc>
                <a:spcPct val="150000"/>
              </a:lnSpc>
              <a:buNone/>
            </a:pPr>
            <a:r>
              <a:rPr lang="en-US" sz="2600" b="1" dirty="0">
                <a:latin typeface="Times New Roman" pitchFamily="18" charset="0"/>
                <a:cs typeface="Times New Roman" pitchFamily="18" charset="0"/>
              </a:rPr>
              <a:t>General objective</a:t>
            </a:r>
          </a:p>
          <a:p>
            <a:pPr>
              <a:lnSpc>
                <a:spcPct val="150000"/>
              </a:lnSpc>
              <a:buFont typeface="Wingdings" pitchFamily="2" charset="2"/>
              <a:buChar char="Ø"/>
            </a:pPr>
            <a:r>
              <a:rPr lang="en-US" sz="2600" dirty="0">
                <a:latin typeface="Times New Roman" pitchFamily="18" charset="0"/>
                <a:cs typeface="Times New Roman" pitchFamily="18" charset="0"/>
              </a:rPr>
              <a:t>To assess the practice, barriers, perceived </a:t>
            </a:r>
            <a:r>
              <a:rPr lang="en-US" sz="2600" dirty="0" smtClean="0">
                <a:latin typeface="Times New Roman" pitchFamily="18" charset="0"/>
                <a:cs typeface="Times New Roman" pitchFamily="18" charset="0"/>
              </a:rPr>
              <a:t>solutions, </a:t>
            </a:r>
            <a:r>
              <a:rPr lang="en-US" sz="2600" dirty="0">
                <a:latin typeface="Times New Roman" pitchFamily="18" charset="0"/>
                <a:cs typeface="Times New Roman" pitchFamily="18" charset="0"/>
              </a:rPr>
              <a:t>and factors associated with ambulance utilization in East </a:t>
            </a:r>
            <a:r>
              <a:rPr lang="en-US" sz="2600" dirty="0" err="1">
                <a:latin typeface="Times New Roman" pitchFamily="18" charset="0"/>
                <a:cs typeface="Times New Roman" pitchFamily="18" charset="0"/>
              </a:rPr>
              <a:t>Gojjam</a:t>
            </a:r>
            <a:r>
              <a:rPr lang="en-US" sz="2600" dirty="0">
                <a:latin typeface="Times New Roman" pitchFamily="18" charset="0"/>
                <a:cs typeface="Times New Roman" pitchFamily="18" charset="0"/>
              </a:rPr>
              <a:t> zone, Northwest Ethiopia, 2024</a:t>
            </a:r>
            <a:r>
              <a:rPr lang="en-US" sz="2600" dirty="0" smtClean="0">
                <a:latin typeface="Times New Roman" pitchFamily="18" charset="0"/>
                <a:cs typeface="Times New Roman" pitchFamily="18" charset="0"/>
              </a:rPr>
              <a:t>.</a:t>
            </a:r>
          </a:p>
          <a:p>
            <a:pPr marL="0" indent="0">
              <a:lnSpc>
                <a:spcPct val="150000"/>
              </a:lnSpc>
              <a:buNone/>
            </a:pPr>
            <a:r>
              <a:rPr lang="en-US" sz="2600" b="1" dirty="0" smtClean="0">
                <a:solidFill>
                  <a:srgbClr val="000000"/>
                </a:solidFill>
                <a:latin typeface="Times New Roman"/>
                <a:ea typeface="Calibri"/>
                <a:cs typeface="Times New Roman"/>
              </a:rPr>
              <a:t>Specific </a:t>
            </a:r>
            <a:r>
              <a:rPr lang="en-US" sz="2600" b="1" dirty="0">
                <a:solidFill>
                  <a:srgbClr val="000000"/>
                </a:solidFill>
                <a:latin typeface="Times New Roman"/>
                <a:ea typeface="Calibri"/>
                <a:cs typeface="Times New Roman"/>
              </a:rPr>
              <a:t>Objectives</a:t>
            </a:r>
          </a:p>
          <a:p>
            <a:pPr>
              <a:lnSpc>
                <a:spcPct val="150000"/>
              </a:lnSpc>
              <a:buFont typeface="Wingdings" pitchFamily="2" charset="2"/>
              <a:buChar char="Ø"/>
            </a:pPr>
            <a:r>
              <a:rPr lang="en-US" sz="2600" dirty="0">
                <a:solidFill>
                  <a:srgbClr val="000000"/>
                </a:solidFill>
                <a:latin typeface="Times New Roman"/>
                <a:ea typeface="Calibri"/>
                <a:cs typeface="Times New Roman"/>
              </a:rPr>
              <a:t>To determine the practice of ambulance utilization in East </a:t>
            </a:r>
            <a:r>
              <a:rPr lang="en-US" sz="2600" dirty="0" err="1">
                <a:solidFill>
                  <a:srgbClr val="000000"/>
                </a:solidFill>
                <a:latin typeface="Times New Roman"/>
                <a:ea typeface="Calibri"/>
                <a:cs typeface="Times New Roman"/>
              </a:rPr>
              <a:t>Gojjam</a:t>
            </a:r>
            <a:r>
              <a:rPr lang="en-US" sz="2600" dirty="0">
                <a:solidFill>
                  <a:srgbClr val="000000"/>
                </a:solidFill>
                <a:latin typeface="Times New Roman"/>
                <a:ea typeface="Calibri"/>
                <a:cs typeface="Times New Roman"/>
              </a:rPr>
              <a:t> zone</a:t>
            </a:r>
          </a:p>
          <a:p>
            <a:pPr>
              <a:lnSpc>
                <a:spcPct val="150000"/>
              </a:lnSpc>
              <a:buFont typeface="Wingdings" pitchFamily="2" charset="2"/>
              <a:buChar char="Ø"/>
            </a:pPr>
            <a:r>
              <a:rPr lang="en-US" sz="2600" dirty="0" smtClean="0">
                <a:solidFill>
                  <a:srgbClr val="000000"/>
                </a:solidFill>
                <a:latin typeface="Times New Roman"/>
                <a:ea typeface="Calibri"/>
                <a:cs typeface="Times New Roman"/>
              </a:rPr>
              <a:t>To explore barriers of ambulance utilization </a:t>
            </a:r>
          </a:p>
          <a:p>
            <a:pPr>
              <a:lnSpc>
                <a:spcPct val="150000"/>
              </a:lnSpc>
              <a:buFont typeface="Wingdings" pitchFamily="2" charset="2"/>
              <a:buChar char="Ø"/>
            </a:pPr>
            <a:r>
              <a:rPr lang="en-US" sz="2600" dirty="0" smtClean="0">
                <a:solidFill>
                  <a:srgbClr val="000000"/>
                </a:solidFill>
                <a:latin typeface="Times New Roman"/>
                <a:ea typeface="Calibri"/>
                <a:cs typeface="Times New Roman"/>
              </a:rPr>
              <a:t>To </a:t>
            </a:r>
            <a:r>
              <a:rPr lang="en-US" sz="2600" dirty="0">
                <a:solidFill>
                  <a:srgbClr val="000000"/>
                </a:solidFill>
                <a:latin typeface="Times New Roman"/>
                <a:ea typeface="Calibri"/>
                <a:cs typeface="Times New Roman"/>
              </a:rPr>
              <a:t>explore perceived solutions for underutilization of ambulance services</a:t>
            </a:r>
          </a:p>
          <a:p>
            <a:pPr>
              <a:lnSpc>
                <a:spcPct val="150000"/>
              </a:lnSpc>
              <a:buFont typeface="Wingdings" pitchFamily="2" charset="2"/>
              <a:buChar char="Ø"/>
            </a:pPr>
            <a:r>
              <a:rPr lang="en-US" sz="2600" dirty="0" smtClean="0">
                <a:solidFill>
                  <a:srgbClr val="000000"/>
                </a:solidFill>
                <a:latin typeface="Times New Roman"/>
                <a:ea typeface="Calibri"/>
                <a:cs typeface="Times New Roman"/>
              </a:rPr>
              <a:t>To identify factors associated with utilization of ambulance services </a:t>
            </a:r>
          </a:p>
          <a:p>
            <a:pPr marL="0" indent="0">
              <a:buNone/>
            </a:pPr>
            <a:endParaRPr lang="en-US" dirty="0">
              <a:latin typeface="Times New Roman" pitchFamily="18" charset="0"/>
              <a:cs typeface="Times New Roman" pitchFamily="18" charset="0"/>
            </a:endParaRPr>
          </a:p>
        </p:txBody>
      </p:sp>
      <p:sp>
        <p:nvSpPr>
          <p:cNvPr id="4" name="Date Placeholder 3">
            <a:extLst>
              <a:ext uri="{FF2B5EF4-FFF2-40B4-BE49-F238E27FC236}">
                <a16:creationId xmlns:a16="http://schemas.microsoft.com/office/drawing/2014/main" id="{F7759627-B56B-4FEA-8661-15EEDD2DDB22}"/>
              </a:ext>
            </a:extLst>
          </p:cNvPr>
          <p:cNvSpPr>
            <a:spLocks noGrp="1"/>
          </p:cNvSpPr>
          <p:nvPr>
            <p:ph type="dt" sz="half" idx="10"/>
          </p:nvPr>
        </p:nvSpPr>
        <p:spPr/>
        <p:txBody>
          <a:bodyPr/>
          <a:lstStyle/>
          <a:p>
            <a:fld id="{D2D584F9-FBC7-4999-B698-55476B256C44}" type="datetime3">
              <a:rPr lang="en-US" smtClean="0"/>
              <a:t>11 April 2025</a:t>
            </a:fld>
            <a:endParaRPr lang="en-US"/>
          </a:p>
        </p:txBody>
      </p:sp>
      <p:sp>
        <p:nvSpPr>
          <p:cNvPr id="5" name="Footer Placeholder 4">
            <a:extLst>
              <a:ext uri="{FF2B5EF4-FFF2-40B4-BE49-F238E27FC236}">
                <a16:creationId xmlns:a16="http://schemas.microsoft.com/office/drawing/2014/main" id="{4E2369FA-7BB3-498B-9C80-7D1FA0E44957}"/>
              </a:ext>
            </a:extLst>
          </p:cNvPr>
          <p:cNvSpPr>
            <a:spLocks noGrp="1"/>
          </p:cNvSpPr>
          <p:nvPr>
            <p:ph type="ftr" sz="quarter" idx="11"/>
          </p:nvPr>
        </p:nvSpPr>
        <p:spPr/>
        <p:txBody>
          <a:bodyPr/>
          <a:lstStyle/>
          <a:p>
            <a:r>
              <a:rPr lang="en-US" smtClean="0"/>
              <a:t>Presented by Mengistu Abebe</a:t>
            </a:r>
            <a:endParaRPr lang="en-US"/>
          </a:p>
        </p:txBody>
      </p:sp>
      <p:sp>
        <p:nvSpPr>
          <p:cNvPr id="6" name="Slide Number Placeholder 5">
            <a:extLst>
              <a:ext uri="{FF2B5EF4-FFF2-40B4-BE49-F238E27FC236}">
                <a16:creationId xmlns:a16="http://schemas.microsoft.com/office/drawing/2014/main" id="{1A2DFAF7-5150-4D57-8CE6-81E0399FD1B5}"/>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4095327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533400"/>
          </a:xfrm>
        </p:spPr>
        <p:txBody>
          <a:bodyPr>
            <a:noAutofit/>
          </a:bodyPr>
          <a:lstStyle/>
          <a:p>
            <a:r>
              <a:rPr lang="en-US" sz="3200" b="1" dirty="0">
                <a:latin typeface="Times New Roman" pitchFamily="18" charset="0"/>
                <a:cs typeface="Times New Roman" pitchFamily="18" charset="0"/>
              </a:rPr>
              <a:t>Methods and materials </a:t>
            </a:r>
          </a:p>
        </p:txBody>
      </p:sp>
      <p:graphicFrame>
        <p:nvGraphicFramePr>
          <p:cNvPr id="4" name="Table 4">
            <a:extLst>
              <a:ext uri="{FF2B5EF4-FFF2-40B4-BE49-F238E27FC236}">
                <a16:creationId xmlns:a16="http://schemas.microsoft.com/office/drawing/2014/main" id="{2E431B3D-B888-46FE-9757-F7B17B6DEB2A}"/>
              </a:ext>
            </a:extLst>
          </p:cNvPr>
          <p:cNvGraphicFramePr>
            <a:graphicFrameLocks noGrp="1"/>
          </p:cNvGraphicFramePr>
          <p:nvPr>
            <p:extLst>
              <p:ext uri="{D42A27DB-BD31-4B8C-83A1-F6EECF244321}">
                <p14:modId xmlns:p14="http://schemas.microsoft.com/office/powerpoint/2010/main" val="1180676354"/>
              </p:ext>
            </p:extLst>
          </p:nvPr>
        </p:nvGraphicFramePr>
        <p:xfrm>
          <a:off x="295275" y="516430"/>
          <a:ext cx="11601450" cy="6036769"/>
        </p:xfrm>
        <a:graphic>
          <a:graphicData uri="http://schemas.openxmlformats.org/drawingml/2006/table">
            <a:tbl>
              <a:tblPr firstRow="1" bandRow="1">
                <a:tableStyleId>{5C22544A-7EE6-4342-B048-85BDC9FD1C3A}</a:tableStyleId>
              </a:tblPr>
              <a:tblGrid>
                <a:gridCol w="2981325">
                  <a:extLst>
                    <a:ext uri="{9D8B030D-6E8A-4147-A177-3AD203B41FA5}">
                      <a16:colId xmlns:a16="http://schemas.microsoft.com/office/drawing/2014/main" val="2040908964"/>
                    </a:ext>
                  </a:extLst>
                </a:gridCol>
                <a:gridCol w="8620125">
                  <a:extLst>
                    <a:ext uri="{9D8B030D-6E8A-4147-A177-3AD203B41FA5}">
                      <a16:colId xmlns:a16="http://schemas.microsoft.com/office/drawing/2014/main" val="3071626173"/>
                    </a:ext>
                  </a:extLst>
                </a:gridCol>
              </a:tblGrid>
              <a:tr h="699063">
                <a:tc>
                  <a:txBody>
                    <a:bodyPr/>
                    <a:lstStyle/>
                    <a:p>
                      <a:pPr>
                        <a:lnSpc>
                          <a:spcPct val="150000"/>
                        </a:lnSpc>
                      </a:pPr>
                      <a:r>
                        <a:rPr lang="en-US" sz="2400" b="0" dirty="0">
                          <a:solidFill>
                            <a:schemeClr val="tx1"/>
                          </a:solidFill>
                          <a:latin typeface="Times New Roman" pitchFamily="18" charset="0"/>
                          <a:cs typeface="Times New Roman" pitchFamily="18" charset="0"/>
                        </a:rPr>
                        <a:t>Study design</a:t>
                      </a:r>
                      <a:endParaRPr lang="en-US" sz="2400" b="0" dirty="0">
                        <a:solidFill>
                          <a:schemeClr val="tx1"/>
                        </a:solidFill>
                      </a:endParaRPr>
                    </a:p>
                  </a:txBody>
                  <a:tcPr>
                    <a:solidFill>
                      <a:schemeClr val="bg1">
                        <a:lumMod val="95000"/>
                      </a:schemeClr>
                    </a:solidFill>
                  </a:tcPr>
                </a:tc>
                <a:tc>
                  <a:txBody>
                    <a:bodyPr/>
                    <a:lstStyle/>
                    <a:p>
                      <a:pPr>
                        <a:lnSpc>
                          <a:spcPct val="150000"/>
                        </a:lnSpc>
                      </a:pPr>
                      <a:r>
                        <a:rPr lang="en-US" sz="2400" b="0" dirty="0">
                          <a:solidFill>
                            <a:schemeClr val="tx1"/>
                          </a:solidFill>
                          <a:latin typeface="Times New Roman" pitchFamily="18" charset="0"/>
                          <a:cs typeface="Times New Roman" pitchFamily="18" charset="0"/>
                        </a:rPr>
                        <a:t>Institutional-based </a:t>
                      </a:r>
                      <a:r>
                        <a:rPr lang="en-US" sz="2400" b="0" dirty="0" smtClean="0">
                          <a:solidFill>
                            <a:schemeClr val="tx1"/>
                          </a:solidFill>
                          <a:latin typeface="Times New Roman" pitchFamily="18" charset="0"/>
                          <a:cs typeface="Times New Roman" pitchFamily="18" charset="0"/>
                        </a:rPr>
                        <a:t>cross-sectional study with</a:t>
                      </a:r>
                      <a:r>
                        <a:rPr lang="en-US" sz="2400" b="0" baseline="0" dirty="0" smtClean="0">
                          <a:solidFill>
                            <a:schemeClr val="tx1"/>
                          </a:solidFill>
                          <a:latin typeface="Times New Roman" pitchFamily="18" charset="0"/>
                          <a:cs typeface="Times New Roman" pitchFamily="18" charset="0"/>
                        </a:rPr>
                        <a:t> a mixed approach</a:t>
                      </a:r>
                      <a:endParaRPr lang="en-US" sz="2400" b="0" dirty="0">
                        <a:solidFill>
                          <a:schemeClr val="tx1"/>
                        </a:solidFill>
                      </a:endParaRPr>
                    </a:p>
                  </a:txBody>
                  <a:tcPr>
                    <a:solidFill>
                      <a:schemeClr val="bg1">
                        <a:lumMod val="95000"/>
                      </a:schemeClr>
                    </a:solidFill>
                  </a:tcPr>
                </a:tc>
                <a:extLst>
                  <a:ext uri="{0D108BD9-81ED-4DB2-BD59-A6C34878D82A}">
                    <a16:rowId xmlns:a16="http://schemas.microsoft.com/office/drawing/2014/main" val="223348144"/>
                  </a:ext>
                </a:extLst>
              </a:tr>
              <a:tr h="699063">
                <a:tc>
                  <a:txBody>
                    <a:bodyPr/>
                    <a:lstStyle/>
                    <a:p>
                      <a:pPr>
                        <a:lnSpc>
                          <a:spcPct val="150000"/>
                        </a:lnSpc>
                      </a:pPr>
                      <a:r>
                        <a:rPr lang="en-US" sz="2400" b="0" dirty="0">
                          <a:latin typeface="Times New Roman" pitchFamily="18" charset="0"/>
                          <a:cs typeface="Times New Roman" pitchFamily="18" charset="0"/>
                        </a:rPr>
                        <a:t>Study area</a:t>
                      </a:r>
                      <a:endParaRPr lang="en-US" sz="2400" b="0" dirty="0"/>
                    </a:p>
                  </a:txBody>
                  <a:tcPr>
                    <a:solidFill>
                      <a:schemeClr val="bg1"/>
                    </a:solidFill>
                  </a:tcPr>
                </a:tc>
                <a:tc>
                  <a:txBody>
                    <a:bodyPr/>
                    <a:lstStyle/>
                    <a:p>
                      <a:pPr>
                        <a:lnSpc>
                          <a:spcPct val="150000"/>
                        </a:lnSpc>
                      </a:pPr>
                      <a:r>
                        <a:rPr lang="en-US" sz="2400" dirty="0" smtClean="0">
                          <a:latin typeface="Times New Roman" pitchFamily="18" charset="0"/>
                          <a:cs typeface="Times New Roman" pitchFamily="18" charset="0"/>
                        </a:rPr>
                        <a:t>Public</a:t>
                      </a:r>
                      <a:r>
                        <a:rPr lang="en-US" sz="2400" baseline="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Hospitals </a:t>
                      </a:r>
                      <a:r>
                        <a:rPr lang="en-US" sz="2400" dirty="0">
                          <a:latin typeface="Times New Roman" pitchFamily="18" charset="0"/>
                          <a:cs typeface="Times New Roman" pitchFamily="18" charset="0"/>
                        </a:rPr>
                        <a:t>in </a:t>
                      </a:r>
                      <a:r>
                        <a:rPr lang="en-US" sz="2400" dirty="0" smtClean="0">
                          <a:latin typeface="Times New Roman" pitchFamily="18" charset="0"/>
                          <a:cs typeface="Times New Roman" pitchFamily="18" charset="0"/>
                        </a:rPr>
                        <a:t>East </a:t>
                      </a:r>
                      <a:r>
                        <a:rPr lang="en-US" sz="2400" dirty="0" err="1" smtClean="0">
                          <a:latin typeface="Times New Roman" pitchFamily="18" charset="0"/>
                          <a:cs typeface="Times New Roman" pitchFamily="18" charset="0"/>
                        </a:rPr>
                        <a:t>Gojjam</a:t>
                      </a:r>
                      <a:r>
                        <a:rPr lang="en-US" sz="2400" dirty="0" smtClean="0">
                          <a:latin typeface="Times New Roman" pitchFamily="18" charset="0"/>
                          <a:cs typeface="Times New Roman" pitchFamily="18" charset="0"/>
                        </a:rPr>
                        <a:t> Zone</a:t>
                      </a:r>
                      <a:endParaRPr lang="en-US" sz="2400" dirty="0"/>
                    </a:p>
                  </a:txBody>
                  <a:tcPr>
                    <a:solidFill>
                      <a:schemeClr val="bg1"/>
                    </a:solidFill>
                  </a:tcPr>
                </a:tc>
                <a:extLst>
                  <a:ext uri="{0D108BD9-81ED-4DB2-BD59-A6C34878D82A}">
                    <a16:rowId xmlns:a16="http://schemas.microsoft.com/office/drawing/2014/main" val="3365348146"/>
                  </a:ext>
                </a:extLst>
              </a:tr>
              <a:tr h="699063">
                <a:tc>
                  <a:txBody>
                    <a:bodyPr/>
                    <a:lstStyle/>
                    <a:p>
                      <a:pPr>
                        <a:lnSpc>
                          <a:spcPct val="150000"/>
                        </a:lnSpc>
                      </a:pPr>
                      <a:r>
                        <a:rPr lang="en-US" sz="2400" b="0" dirty="0">
                          <a:latin typeface="Times New Roman" panose="02020603050405020304" pitchFamily="18" charset="0"/>
                          <a:cs typeface="Times New Roman" panose="02020603050405020304" pitchFamily="18" charset="0"/>
                        </a:rPr>
                        <a:t>Study period</a:t>
                      </a:r>
                    </a:p>
                  </a:txBody>
                  <a:tcPr>
                    <a:solidFill>
                      <a:schemeClr val="bg1">
                        <a:lumMod val="95000"/>
                      </a:schemeClr>
                    </a:solidFill>
                  </a:tcPr>
                </a:tc>
                <a:tc>
                  <a:txBody>
                    <a:bodyPr/>
                    <a:lstStyle/>
                    <a:p>
                      <a:pPr>
                        <a:lnSpc>
                          <a:spcPct val="150000"/>
                        </a:lnSpc>
                      </a:pPr>
                      <a:r>
                        <a:rPr lang="en-US" sz="2400" dirty="0">
                          <a:latin typeface="Times New Roman" pitchFamily="18" charset="0"/>
                          <a:cs typeface="Times New Roman" pitchFamily="18" charset="0"/>
                        </a:rPr>
                        <a:t>From </a:t>
                      </a:r>
                      <a:r>
                        <a:rPr lang="en-US" sz="2400" dirty="0" smtClean="0">
                          <a:latin typeface="Times New Roman" pitchFamily="18" charset="0"/>
                          <a:cs typeface="Times New Roman" pitchFamily="18" charset="0"/>
                        </a:rPr>
                        <a:t>March 1, 2024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July 30, 2024</a:t>
                      </a:r>
                      <a:endParaRPr lang="en-US" sz="2400" dirty="0"/>
                    </a:p>
                  </a:txBody>
                  <a:tcPr>
                    <a:solidFill>
                      <a:schemeClr val="bg1">
                        <a:lumMod val="95000"/>
                      </a:schemeClr>
                    </a:solidFill>
                  </a:tcPr>
                </a:tc>
                <a:extLst>
                  <a:ext uri="{0D108BD9-81ED-4DB2-BD59-A6C34878D82A}">
                    <a16:rowId xmlns:a16="http://schemas.microsoft.com/office/drawing/2014/main" val="2514102095"/>
                  </a:ext>
                </a:extLst>
              </a:tr>
              <a:tr h="699063">
                <a:tc>
                  <a:txBody>
                    <a:bodyPr/>
                    <a:lstStyle/>
                    <a:p>
                      <a:pPr>
                        <a:lnSpc>
                          <a:spcPct val="150000"/>
                        </a:lnSpc>
                      </a:pPr>
                      <a:r>
                        <a:rPr lang="en-US" sz="2400" b="0" dirty="0">
                          <a:latin typeface="Times New Roman" pitchFamily="18" charset="0"/>
                          <a:cs typeface="Times New Roman" pitchFamily="18" charset="0"/>
                        </a:rPr>
                        <a:t>Source population</a:t>
                      </a:r>
                      <a:endParaRPr lang="en-US" sz="2400" b="0" dirty="0"/>
                    </a:p>
                  </a:txBody>
                  <a:tcPr>
                    <a:solidFill>
                      <a:schemeClr val="bg1">
                        <a:lumMod val="95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dirty="0" smtClean="0">
                          <a:latin typeface="Times New Roman" pitchFamily="18" charset="0"/>
                          <a:cs typeface="Times New Roman" pitchFamily="18" charset="0"/>
                        </a:rPr>
                        <a:t>All patients visiting EDs of public hospitals in East </a:t>
                      </a:r>
                      <a:r>
                        <a:rPr lang="en-US" sz="2400" dirty="0" err="1" smtClean="0">
                          <a:latin typeface="Times New Roman" pitchFamily="18" charset="0"/>
                          <a:cs typeface="Times New Roman" pitchFamily="18" charset="0"/>
                        </a:rPr>
                        <a:t>Gojjam</a:t>
                      </a:r>
                      <a:r>
                        <a:rPr lang="en-US" sz="2400" dirty="0" smtClean="0">
                          <a:latin typeface="Times New Roman" pitchFamily="18" charset="0"/>
                          <a:cs typeface="Times New Roman" pitchFamily="18" charset="0"/>
                        </a:rPr>
                        <a:t> zone</a:t>
                      </a:r>
                      <a:endParaRPr lang="en-US" sz="2400" dirty="0"/>
                    </a:p>
                  </a:txBody>
                  <a:tcPr>
                    <a:solidFill>
                      <a:schemeClr val="bg1">
                        <a:lumMod val="95000"/>
                      </a:schemeClr>
                    </a:solidFill>
                  </a:tcPr>
                </a:tc>
                <a:extLst>
                  <a:ext uri="{0D108BD9-81ED-4DB2-BD59-A6C34878D82A}">
                    <a16:rowId xmlns:a16="http://schemas.microsoft.com/office/drawing/2014/main" val="1037107651"/>
                  </a:ext>
                </a:extLst>
              </a:tr>
              <a:tr h="1234249">
                <a:tc>
                  <a:txBody>
                    <a:bodyPr/>
                    <a:lstStyle/>
                    <a:p>
                      <a:pPr>
                        <a:lnSpc>
                          <a:spcPct val="150000"/>
                        </a:lnSpc>
                      </a:pPr>
                      <a:r>
                        <a:rPr lang="en-US" sz="2400" b="0" dirty="0">
                          <a:latin typeface="Times New Roman" pitchFamily="18" charset="0"/>
                          <a:cs typeface="Times New Roman" pitchFamily="18" charset="0"/>
                        </a:rPr>
                        <a:t>Study population</a:t>
                      </a:r>
                      <a:endParaRPr lang="en-US" sz="2400" b="0" dirty="0"/>
                    </a:p>
                  </a:txBody>
                  <a:tcPr>
                    <a:solidFill>
                      <a:schemeClr val="bg1"/>
                    </a:solidFill>
                  </a:tcPr>
                </a:tc>
                <a:tc>
                  <a:txBody>
                    <a:bodyPr/>
                    <a:lstStyle/>
                    <a:p>
                      <a:pPr>
                        <a:lnSpc>
                          <a:spcPct val="150000"/>
                        </a:lnSpc>
                      </a:pPr>
                      <a:r>
                        <a:rPr lang="en-US" sz="2400" dirty="0" smtClean="0">
                          <a:latin typeface="Times New Roman" pitchFamily="18" charset="0"/>
                          <a:cs typeface="Times New Roman" pitchFamily="18" charset="0"/>
                        </a:rPr>
                        <a:t>All patients visiting EDs of selected public hospitals during the data collection period</a:t>
                      </a:r>
                      <a:endParaRPr lang="en-US" sz="2400" dirty="0"/>
                    </a:p>
                  </a:txBody>
                  <a:tcPr>
                    <a:solidFill>
                      <a:schemeClr val="bg1"/>
                    </a:solidFill>
                  </a:tcPr>
                </a:tc>
                <a:extLst>
                  <a:ext uri="{0D108BD9-81ED-4DB2-BD59-A6C34878D82A}">
                    <a16:rowId xmlns:a16="http://schemas.microsoft.com/office/drawing/2014/main" val="3686008879"/>
                  </a:ext>
                </a:extLst>
              </a:tr>
              <a:tr h="708008">
                <a:tc>
                  <a:txBody>
                    <a:bodyPr/>
                    <a:lstStyle/>
                    <a:p>
                      <a:pPr>
                        <a:lnSpc>
                          <a:spcPct val="150000"/>
                        </a:lnSpc>
                      </a:pPr>
                      <a:r>
                        <a:rPr lang="en-US" sz="2400" b="0" dirty="0">
                          <a:latin typeface="Times New Roman" pitchFamily="18" charset="0"/>
                          <a:cs typeface="Times New Roman" pitchFamily="18" charset="0"/>
                        </a:rPr>
                        <a:t>Inclusion criteria</a:t>
                      </a:r>
                      <a:endParaRPr lang="en-US" sz="2400" b="0" dirty="0"/>
                    </a:p>
                  </a:txBody>
                  <a:tcPr>
                    <a:solidFill>
                      <a:schemeClr val="bg1">
                        <a:lumMod val="95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400" dirty="0" smtClean="0">
                          <a:solidFill>
                            <a:schemeClr val="tx1"/>
                          </a:solidFill>
                          <a:latin typeface="Times New Roman" pitchFamily="18" charset="0"/>
                          <a:cs typeface="Times New Roman" pitchFamily="18" charset="0"/>
                        </a:rPr>
                        <a:t>All who presented to EDs of public hospitals in East </a:t>
                      </a:r>
                      <a:r>
                        <a:rPr lang="en-US" sz="2400" dirty="0" err="1" smtClean="0">
                          <a:solidFill>
                            <a:schemeClr val="tx1"/>
                          </a:solidFill>
                          <a:latin typeface="Times New Roman" pitchFamily="18" charset="0"/>
                          <a:cs typeface="Times New Roman" pitchFamily="18" charset="0"/>
                        </a:rPr>
                        <a:t>Gojjam</a:t>
                      </a:r>
                      <a:r>
                        <a:rPr lang="en-US" sz="2400" dirty="0" smtClean="0">
                          <a:solidFill>
                            <a:schemeClr val="tx1"/>
                          </a:solidFill>
                          <a:latin typeface="Times New Roman" pitchFamily="18" charset="0"/>
                          <a:cs typeface="Times New Roman" pitchFamily="18" charset="0"/>
                        </a:rPr>
                        <a:t> zone</a:t>
                      </a:r>
                      <a:endParaRPr lang="en-US" sz="2400" dirty="0"/>
                    </a:p>
                  </a:txBody>
                  <a:tcPr>
                    <a:solidFill>
                      <a:schemeClr val="bg1">
                        <a:lumMod val="95000"/>
                      </a:schemeClr>
                    </a:solidFill>
                  </a:tcPr>
                </a:tc>
                <a:extLst>
                  <a:ext uri="{0D108BD9-81ED-4DB2-BD59-A6C34878D82A}">
                    <a16:rowId xmlns:a16="http://schemas.microsoft.com/office/drawing/2014/main" val="2281325241"/>
                  </a:ext>
                </a:extLst>
              </a:tr>
              <a:tr h="1298260">
                <a:tc>
                  <a:txBody>
                    <a:bodyPr/>
                    <a:lstStyle/>
                    <a:p>
                      <a:pPr>
                        <a:lnSpc>
                          <a:spcPct val="150000"/>
                        </a:lnSpc>
                      </a:pPr>
                      <a:r>
                        <a:rPr lang="en-US" sz="2400" b="0" dirty="0">
                          <a:latin typeface="Times New Roman" pitchFamily="18" charset="0"/>
                          <a:cs typeface="Times New Roman" pitchFamily="18" charset="0"/>
                        </a:rPr>
                        <a:t>Exclusion criteria</a:t>
                      </a:r>
                      <a:endParaRPr lang="en-US" sz="2400" b="0" dirty="0"/>
                    </a:p>
                  </a:txBody>
                  <a:tcPr>
                    <a:solidFill>
                      <a:schemeClr val="bg1"/>
                    </a:solidFill>
                  </a:tcPr>
                </a:tc>
                <a:tc>
                  <a:txBody>
                    <a:bodyPr/>
                    <a:lstStyle/>
                    <a:p>
                      <a:pPr>
                        <a:lnSpc>
                          <a:spcPct val="150000"/>
                        </a:lnSpc>
                        <a:buFont typeface="Wingdings" pitchFamily="2" charset="2"/>
                        <a:buNone/>
                      </a:pPr>
                      <a:r>
                        <a:rPr lang="en-US" sz="2400" b="0" i="0" dirty="0" smtClean="0">
                          <a:solidFill>
                            <a:schemeClr val="tx1"/>
                          </a:solidFill>
                          <a:effectLst/>
                          <a:latin typeface="Times New Roman" panose="02020603050405020304" pitchFamily="18" charset="0"/>
                          <a:cs typeface="Times New Roman" panose="02020603050405020304" pitchFamily="18" charset="0"/>
                        </a:rPr>
                        <a:t>Unconscious patients presented to EDs without bystander</a:t>
                      </a:r>
                      <a:endParaRPr lang="en-US" sz="24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4268930975"/>
                  </a:ext>
                </a:extLst>
              </a:tr>
            </a:tbl>
          </a:graphicData>
        </a:graphic>
      </p:graphicFrame>
      <p:sp>
        <p:nvSpPr>
          <p:cNvPr id="3" name="Date Placeholder 2">
            <a:extLst>
              <a:ext uri="{FF2B5EF4-FFF2-40B4-BE49-F238E27FC236}">
                <a16:creationId xmlns:a16="http://schemas.microsoft.com/office/drawing/2014/main" id="{CEFBE175-48EA-46CD-A1AE-3C6A3250012E}"/>
              </a:ext>
            </a:extLst>
          </p:cNvPr>
          <p:cNvSpPr>
            <a:spLocks noGrp="1"/>
          </p:cNvSpPr>
          <p:nvPr>
            <p:ph type="dt" sz="half" idx="10"/>
          </p:nvPr>
        </p:nvSpPr>
        <p:spPr/>
        <p:txBody>
          <a:bodyPr/>
          <a:lstStyle/>
          <a:p>
            <a:fld id="{FFE866D2-65F5-4568-9CBC-D7DD62239E50}" type="datetime3">
              <a:rPr lang="en-US" smtClean="0"/>
              <a:t>11 April 2025</a:t>
            </a:fld>
            <a:endParaRPr lang="en-US"/>
          </a:p>
        </p:txBody>
      </p:sp>
      <p:sp>
        <p:nvSpPr>
          <p:cNvPr id="5" name="Footer Placeholder 4">
            <a:extLst>
              <a:ext uri="{FF2B5EF4-FFF2-40B4-BE49-F238E27FC236}">
                <a16:creationId xmlns:a16="http://schemas.microsoft.com/office/drawing/2014/main" id="{3CEE0B74-18E2-407F-AE22-60231B47A804}"/>
              </a:ext>
            </a:extLst>
          </p:cNvPr>
          <p:cNvSpPr>
            <a:spLocks noGrp="1"/>
          </p:cNvSpPr>
          <p:nvPr>
            <p:ph type="ftr" sz="quarter" idx="11"/>
          </p:nvPr>
        </p:nvSpPr>
        <p:spPr/>
        <p:txBody>
          <a:bodyPr/>
          <a:lstStyle/>
          <a:p>
            <a:r>
              <a:rPr lang="en-US" smtClean="0"/>
              <a:t>Presented by Mengistu Abebe</a:t>
            </a:r>
            <a:endParaRPr lang="en-US" dirty="0"/>
          </a:p>
        </p:txBody>
      </p:sp>
      <p:sp>
        <p:nvSpPr>
          <p:cNvPr id="6" name="Slide Number Placeholder 5">
            <a:extLst>
              <a:ext uri="{FF2B5EF4-FFF2-40B4-BE49-F238E27FC236}">
                <a16:creationId xmlns:a16="http://schemas.microsoft.com/office/drawing/2014/main" id="{BB1067F2-F415-4FA0-86FC-B113D02558CE}"/>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070516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5A24A-5725-43D9-8EE7-CD92B05A9057}"/>
              </a:ext>
            </a:extLst>
          </p:cNvPr>
          <p:cNvSpPr>
            <a:spLocks noGrp="1"/>
          </p:cNvSpPr>
          <p:nvPr>
            <p:ph type="title"/>
          </p:nvPr>
        </p:nvSpPr>
        <p:spPr>
          <a:xfrm>
            <a:off x="1981200" y="136526"/>
            <a:ext cx="8229600" cy="625475"/>
          </a:xfrm>
        </p:spPr>
        <p:txBody>
          <a:bodyPr>
            <a:noAutofit/>
          </a:bodyPr>
          <a:lstStyle/>
          <a:p>
            <a:pPr>
              <a:lnSpc>
                <a:spcPct val="150000"/>
              </a:lnSpc>
            </a:pPr>
            <a:r>
              <a:rPr lang="en-US" sz="3200" b="1" dirty="0">
                <a:latin typeface="Times New Roman" panose="02020603050405020304" pitchFamily="18" charset="0"/>
                <a:cs typeface="Times New Roman" panose="02020603050405020304" pitchFamily="18" charset="0"/>
              </a:rPr>
              <a:t>Sample size determination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73DDAA-DE7F-4376-8BCA-65264617AAE9}"/>
                  </a:ext>
                </a:extLst>
              </p:cNvPr>
              <p:cNvSpPr>
                <a:spLocks noGrp="1"/>
              </p:cNvSpPr>
              <p:nvPr>
                <p:ph idx="1"/>
              </p:nvPr>
            </p:nvSpPr>
            <p:spPr>
              <a:xfrm>
                <a:off x="304800" y="762001"/>
                <a:ext cx="11277600" cy="5959475"/>
              </a:xfrm>
            </p:spPr>
            <p:txBody>
              <a:bodyPr>
                <a:normAutofit fontScale="92500"/>
              </a:bodyPr>
              <a:lstStyle/>
              <a:p>
                <a:pPr marL="0" indent="0" algn="just">
                  <a:lnSpc>
                    <a:spcPct val="150000"/>
                  </a:lnSpc>
                  <a:buNone/>
                </a:pPr>
                <a:r>
                  <a:rPr lang="en-US" sz="2600" dirty="0" smtClean="0">
                    <a:latin typeface="Times New Roman" panose="02020603050405020304" pitchFamily="18" charset="0"/>
                    <a:cs typeface="Times New Roman" panose="02020603050405020304" pitchFamily="18" charset="0"/>
                  </a:rPr>
                  <a:t>Using single population proportion formula </a:t>
                </a:r>
                <a:r>
                  <a:rPr lang="en-US" sz="2600" dirty="0">
                    <a:latin typeface="Times New Roman" panose="02020603050405020304" pitchFamily="18" charset="0"/>
                    <a:cs typeface="Times New Roman" panose="02020603050405020304" pitchFamily="18" charset="0"/>
                  </a:rPr>
                  <a:t>considering the </a:t>
                </a:r>
                <a:r>
                  <a:rPr lang="en-US" sz="2600" dirty="0" smtClean="0">
                    <a:latin typeface="Times New Roman" panose="02020603050405020304" pitchFamily="18" charset="0"/>
                    <a:cs typeface="Times New Roman" panose="02020603050405020304" pitchFamily="18" charset="0"/>
                  </a:rPr>
                  <a:t>statistical </a:t>
                </a:r>
                <a:r>
                  <a:rPr lang="en-US" sz="2600" dirty="0">
                    <a:latin typeface="Times New Roman" panose="02020603050405020304" pitchFamily="18" charset="0"/>
                    <a:cs typeface="Times New Roman" panose="02020603050405020304" pitchFamily="18" charset="0"/>
                  </a:rPr>
                  <a:t>assumptions;</a:t>
                </a:r>
              </a:p>
              <a:p>
                <a:pPr lvl="1" algn="just">
                  <a:lnSpc>
                    <a:spcPct val="150000"/>
                  </a:lnSpc>
                </a:pPr>
                <a:r>
                  <a:rPr lang="en-US" sz="2600" dirty="0" smtClean="0">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d</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of 5</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power 80%, Za/2= Z value at 95 % confidence interval = </a:t>
                </a:r>
                <a:r>
                  <a:rPr lang="en-US" sz="2600" dirty="0" smtClean="0">
                    <a:latin typeface="Times New Roman" panose="02020603050405020304" pitchFamily="18" charset="0"/>
                    <a:cs typeface="Times New Roman" panose="02020603050405020304" pitchFamily="18" charset="0"/>
                  </a:rPr>
                  <a:t>1.96, p=20.3%</a:t>
                </a:r>
                <a:endParaRPr lang="en-US" sz="2400" b="1" i="1" dirty="0" smtClean="0"/>
              </a:p>
              <a:p>
                <a:pPr marL="457200" lvl="1" indent="0" algn="just">
                  <a:lnSpc>
                    <a:spcPct val="150000"/>
                  </a:lnSpc>
                  <a:buNone/>
                </a:pPr>
                <a:r>
                  <a:rPr lang="en-US" b="1" dirty="0" smtClean="0"/>
                  <a:t>                                     </a:t>
                </a:r>
                <a14:m>
                  <m:oMath xmlns:m="http://schemas.openxmlformats.org/officeDocument/2006/math">
                    <m:f>
                      <m:fPr>
                        <m:ctrlPr>
                          <a:rPr lang="en-US" b="1" i="1">
                            <a:latin typeface="Cambria Math" panose="02040503050406030204" pitchFamily="18" charset="0"/>
                          </a:rPr>
                        </m:ctrlPr>
                      </m:fPr>
                      <m:num>
                        <m:r>
                          <a:rPr lang="en-US" b="1">
                            <a:latin typeface="Cambria Math" panose="02040503050406030204" pitchFamily="18" charset="0"/>
                          </a:rPr>
                          <m:t>(</m:t>
                        </m:r>
                        <m:r>
                          <a:rPr lang="en-US" b="1" i="1">
                            <a:latin typeface="Cambria Math" panose="02040503050406030204" pitchFamily="18" charset="0"/>
                          </a:rPr>
                          <m:t>𝟏</m:t>
                        </m:r>
                        <m:r>
                          <a:rPr lang="en-US" b="1">
                            <a:latin typeface="Cambria Math" panose="02040503050406030204" pitchFamily="18" charset="0"/>
                          </a:rPr>
                          <m:t>.</m:t>
                        </m:r>
                        <m:r>
                          <a:rPr lang="en-US" b="1" i="1">
                            <a:latin typeface="Cambria Math" panose="02040503050406030204" pitchFamily="18" charset="0"/>
                          </a:rPr>
                          <m:t>𝟗𝟔</m:t>
                        </m:r>
                        <m:r>
                          <a:rPr lang="en-US" b="1">
                            <a:latin typeface="Cambria Math" panose="02040503050406030204" pitchFamily="18" charset="0"/>
                          </a:rPr>
                          <m:t>)</m:t>
                        </m:r>
                        <m:r>
                          <a:rPr lang="en-US" b="1" i="1">
                            <a:latin typeface="Cambria Math" panose="02040503050406030204" pitchFamily="18" charset="0"/>
                          </a:rPr>
                          <m:t>𝟐</m:t>
                        </m:r>
                        <m:r>
                          <a:rPr lang="en-US" b="1">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m:t>
                        </m:r>
                        <m:r>
                          <a:rPr lang="en-US" b="1" i="1" smtClean="0">
                            <a:latin typeface="Cambria Math" panose="02040503050406030204" pitchFamily="18" charset="0"/>
                          </a:rPr>
                          <m:t>𝟐𝟎𝟑</m:t>
                        </m:r>
                        <m:r>
                          <a:rPr lang="en-US" b="1">
                            <a:latin typeface="Cambria Math" panose="02040503050406030204" pitchFamily="18" charset="0"/>
                          </a:rPr>
                          <m:t>) </m:t>
                        </m:r>
                        <m:r>
                          <a:rPr lang="en-US" b="1" smtClean="0">
                            <a:latin typeface="Cambria Math" panose="02040503050406030204" pitchFamily="18" charset="0"/>
                          </a:rPr>
                          <m:t>(</m:t>
                        </m:r>
                        <m:r>
                          <a:rPr lang="en-US" b="1" i="1">
                            <a:latin typeface="Cambria Math" panose="02040503050406030204" pitchFamily="18" charset="0"/>
                          </a:rPr>
                          <m:t>𝟏</m:t>
                        </m:r>
                        <m:r>
                          <a:rPr lang="en-US" b="1" i="1">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m:t>
                        </m:r>
                        <m:r>
                          <a:rPr lang="en-US" b="1" i="1" smtClean="0">
                            <a:latin typeface="Cambria Math" panose="02040503050406030204" pitchFamily="18" charset="0"/>
                          </a:rPr>
                          <m:t>𝟐𝟎𝟑</m:t>
                        </m:r>
                        <m:r>
                          <a:rPr lang="en-US" b="1">
                            <a:latin typeface="Cambria Math" panose="02040503050406030204" pitchFamily="18" charset="0"/>
                          </a:rPr>
                          <m:t>) </m:t>
                        </m:r>
                      </m:num>
                      <m:den>
                        <m:r>
                          <a:rPr lang="en-US" b="1">
                            <a:latin typeface="Cambria Math" panose="02040503050406030204" pitchFamily="18" charset="0"/>
                          </a:rPr>
                          <m:t>(</m:t>
                        </m:r>
                        <m:r>
                          <a:rPr lang="en-US" b="1" i="1">
                            <a:latin typeface="Cambria Math" panose="02040503050406030204" pitchFamily="18" charset="0"/>
                          </a:rPr>
                          <m:t>𝟎</m:t>
                        </m:r>
                        <m:r>
                          <a:rPr lang="en-US" b="1">
                            <a:latin typeface="Cambria Math" panose="02040503050406030204" pitchFamily="18" charset="0"/>
                          </a:rPr>
                          <m:t>.</m:t>
                        </m:r>
                        <m:r>
                          <a:rPr lang="en-US" b="1" i="1">
                            <a:latin typeface="Cambria Math" panose="02040503050406030204" pitchFamily="18" charset="0"/>
                          </a:rPr>
                          <m:t>𝟎</m:t>
                        </m:r>
                        <m:r>
                          <a:rPr lang="en-US" b="1" i="0" smtClean="0">
                            <a:latin typeface="Cambria Math" panose="02040503050406030204" pitchFamily="18" charset="0"/>
                          </a:rPr>
                          <m:t>𝟓</m:t>
                        </m:r>
                        <m:r>
                          <a:rPr lang="en-US" b="1">
                            <a:latin typeface="Cambria Math" panose="02040503050406030204" pitchFamily="18" charset="0"/>
                          </a:rPr>
                          <m:t>)</m:t>
                        </m:r>
                        <m:r>
                          <a:rPr lang="en-US" b="1" i="1" baseline="30000">
                            <a:latin typeface="Cambria Math" panose="02040503050406030204" pitchFamily="18" charset="0"/>
                          </a:rPr>
                          <m:t>𝟐</m:t>
                        </m:r>
                      </m:den>
                    </m:f>
                  </m:oMath>
                </a14:m>
                <a:r>
                  <a:rPr lang="en-US" sz="2600" dirty="0" smtClean="0">
                    <a:latin typeface="Times New Roman" panose="02020603050405020304" pitchFamily="18" charset="0"/>
                    <a:cs typeface="Times New Roman" panose="02020603050405020304" pitchFamily="18" charset="0"/>
                  </a:rPr>
                  <a:t> = 249</a:t>
                </a:r>
              </a:p>
              <a:p>
                <a:pPr lvl="1" algn="just">
                  <a:lnSpc>
                    <a:spcPct val="150000"/>
                  </a:lnSpc>
                </a:pPr>
                <a:r>
                  <a:rPr lang="en-US" sz="2400" dirty="0">
                    <a:latin typeface="Times New Roman" panose="02020603050405020304" pitchFamily="18" charset="0"/>
                    <a:cs typeface="Times New Roman" panose="02020603050405020304" pitchFamily="18" charset="0"/>
                  </a:rPr>
                  <a:t>Epi info version 7 </a:t>
                </a:r>
                <a:r>
                  <a:rPr lang="en-US" sz="2400" dirty="0" smtClean="0">
                    <a:latin typeface="Times New Roman" panose="02020603050405020304" pitchFamily="18" charset="0"/>
                    <a:cs typeface="Times New Roman" panose="02020603050405020304" pitchFamily="18" charset="0"/>
                  </a:rPr>
                  <a:t>was used to calculate and check the adequacy of sample size for predictor variables</a:t>
                </a:r>
              </a:p>
              <a:p>
                <a:pPr lvl="1" algn="just">
                  <a:lnSpc>
                    <a:spcPct val="150000"/>
                  </a:lnSpc>
                </a:pPr>
                <a:r>
                  <a:rPr lang="en-US" sz="2600" dirty="0" smtClean="0">
                    <a:latin typeface="Times New Roman" panose="02020603050405020304" pitchFamily="18" charset="0"/>
                    <a:cs typeface="Times New Roman" panose="02020603050405020304" pitchFamily="18" charset="0"/>
                  </a:rPr>
                  <a:t>Therefore, the largest sample size was obtained from the second objective,</a:t>
                </a:r>
                <a:r>
                  <a:rPr lang="en-US" dirty="0">
                    <a:solidFill>
                      <a:srgbClr val="000000"/>
                    </a:solidFill>
                    <a:latin typeface="Times New Roman" panose="02020603050405020304" pitchFamily="18" charset="0"/>
                    <a:ea typeface="Times New Roman" panose="02020603050405020304" pitchFamily="18" charset="0"/>
                  </a:rPr>
                  <a:t> </a:t>
                </a:r>
                <a:r>
                  <a:rPr lang="en-US" sz="2600" dirty="0">
                    <a:solidFill>
                      <a:srgbClr val="000000"/>
                    </a:solidFill>
                    <a:latin typeface="Times New Roman" panose="02020603050405020304" pitchFamily="18" charset="0"/>
                    <a:ea typeface="Times New Roman" panose="02020603050405020304" pitchFamily="18" charset="0"/>
                  </a:rPr>
                  <a:t>which is 408</a:t>
                </a:r>
                <a:r>
                  <a:rPr lang="en-US" sz="2600" dirty="0" smtClean="0">
                    <a:latin typeface="Times New Roman" panose="02020603050405020304" pitchFamily="18" charset="0"/>
                    <a:cs typeface="Times New Roman" panose="02020603050405020304" pitchFamily="18" charset="0"/>
                  </a:rPr>
                  <a:t>  </a:t>
                </a:r>
              </a:p>
              <a:p>
                <a:pPr lvl="1" algn="just">
                  <a:lnSpc>
                    <a:spcPct val="150000"/>
                  </a:lnSpc>
                </a:pPr>
                <a:r>
                  <a:rPr lang="en-US" sz="2600" dirty="0" smtClean="0">
                    <a:latin typeface="Times New Roman" panose="02020603050405020304" pitchFamily="18" charset="0"/>
                    <a:cs typeface="Times New Roman" panose="02020603050405020304" pitchFamily="18" charset="0"/>
                  </a:rPr>
                  <a:t>Finally</a:t>
                </a:r>
                <a:r>
                  <a:rPr lang="en-US" sz="2600" dirty="0">
                    <a:latin typeface="Times New Roman" panose="02020603050405020304" pitchFamily="18" charset="0"/>
                    <a:cs typeface="Times New Roman" panose="02020603050405020304" pitchFamily="18" charset="0"/>
                  </a:rPr>
                  <a:t>, after adding 10% for non-response rate, the final sample size </a:t>
                </a:r>
                <a:r>
                  <a:rPr lang="en-US" sz="2600" dirty="0" smtClean="0">
                    <a:latin typeface="Times New Roman" panose="02020603050405020304" pitchFamily="18" charset="0"/>
                    <a:cs typeface="Times New Roman" panose="02020603050405020304" pitchFamily="18" charset="0"/>
                  </a:rPr>
                  <a:t>was </a:t>
                </a:r>
                <a:r>
                  <a:rPr lang="en-US" sz="2600" b="1" dirty="0" smtClean="0">
                    <a:latin typeface="Times New Roman" panose="02020603050405020304" pitchFamily="18" charset="0"/>
                    <a:cs typeface="Times New Roman" panose="02020603050405020304" pitchFamily="18" charset="0"/>
                  </a:rPr>
                  <a:t>449</a:t>
                </a:r>
                <a:r>
                  <a:rPr lang="en-US" sz="2600" dirty="0">
                    <a:latin typeface="Times New Roman" panose="02020603050405020304" pitchFamily="18" charset="0"/>
                    <a:cs typeface="Times New Roman" panose="02020603050405020304" pitchFamily="18" charset="0"/>
                  </a:rPr>
                  <a:t>.</a:t>
                </a:r>
              </a:p>
            </p:txBody>
          </p:sp>
        </mc:Choice>
        <mc:Fallback xmlns="">
          <p:sp>
            <p:nvSpPr>
              <p:cNvPr id="3" name="Content Placeholder 2">
                <a:extLst>
                  <a:ext uri="{FF2B5EF4-FFF2-40B4-BE49-F238E27FC236}">
                    <a16:creationId xmlns:a16="http://schemas.microsoft.com/office/drawing/2014/main" id="{0A73DDAA-DE7F-4376-8BCA-65264617AAE9}"/>
                  </a:ext>
                </a:extLst>
              </p:cNvPr>
              <p:cNvSpPr>
                <a:spLocks noGrp="1" noRot="1" noChangeAspect="1" noMove="1" noResize="1" noEditPoints="1" noAdjustHandles="1" noChangeArrowheads="1" noChangeShapeType="1" noTextEdit="1"/>
              </p:cNvSpPr>
              <p:nvPr>
                <p:ph idx="1"/>
              </p:nvPr>
            </p:nvSpPr>
            <p:spPr>
              <a:xfrm>
                <a:off x="304800" y="762001"/>
                <a:ext cx="11277600" cy="5959475"/>
              </a:xfrm>
              <a:blipFill>
                <a:blip r:embed="rId2"/>
                <a:stretch>
                  <a:fillRect l="-811" r="-81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90F032A4-3FC3-44A3-B8CE-B0EBFF506E04}"/>
              </a:ext>
            </a:extLst>
          </p:cNvPr>
          <p:cNvSpPr>
            <a:spLocks noGrp="1"/>
          </p:cNvSpPr>
          <p:nvPr>
            <p:ph type="dt" sz="half" idx="10"/>
          </p:nvPr>
        </p:nvSpPr>
        <p:spPr/>
        <p:txBody>
          <a:bodyPr/>
          <a:lstStyle/>
          <a:p>
            <a:fld id="{2185513F-888A-41B1-8D7B-A11BD927CF33}" type="datetime3">
              <a:rPr lang="en-US" smtClean="0"/>
              <a:t>11 April 2025</a:t>
            </a:fld>
            <a:endParaRPr lang="en-US" dirty="0"/>
          </a:p>
        </p:txBody>
      </p:sp>
      <p:sp>
        <p:nvSpPr>
          <p:cNvPr id="5" name="Footer Placeholder 4">
            <a:extLst>
              <a:ext uri="{FF2B5EF4-FFF2-40B4-BE49-F238E27FC236}">
                <a16:creationId xmlns:a16="http://schemas.microsoft.com/office/drawing/2014/main" id="{829BD4C6-CCE4-4388-8646-090CA7CA03CC}"/>
              </a:ext>
            </a:extLst>
          </p:cNvPr>
          <p:cNvSpPr>
            <a:spLocks noGrp="1"/>
          </p:cNvSpPr>
          <p:nvPr>
            <p:ph type="ftr" sz="quarter" idx="11"/>
          </p:nvPr>
        </p:nvSpPr>
        <p:spPr/>
        <p:txBody>
          <a:bodyPr/>
          <a:lstStyle/>
          <a:p>
            <a:r>
              <a:rPr lang="en-US" smtClean="0"/>
              <a:t>Presented by Mengistu Abebe</a:t>
            </a:r>
            <a:endParaRPr lang="en-US" dirty="0"/>
          </a:p>
        </p:txBody>
      </p:sp>
      <p:sp>
        <p:nvSpPr>
          <p:cNvPr id="6" name="Slide Number Placeholder 5">
            <a:extLst>
              <a:ext uri="{FF2B5EF4-FFF2-40B4-BE49-F238E27FC236}">
                <a16:creationId xmlns:a16="http://schemas.microsoft.com/office/drawing/2014/main" id="{04D160ED-FDE6-4CDC-9DBB-FA676F614449}"/>
              </a:ext>
            </a:extLst>
          </p:cNvPr>
          <p:cNvSpPr>
            <a:spLocks noGrp="1"/>
          </p:cNvSpPr>
          <p:nvPr>
            <p:ph type="sldNum" sz="quarter" idx="12"/>
          </p:nvPr>
        </p:nvSpPr>
        <p:spPr/>
        <p:txBody>
          <a:bodyPr/>
          <a:lstStyle/>
          <a:p>
            <a:fld id="{B6F15528-21DE-4FAA-801E-634DDDAF4B2B}" type="slidenum">
              <a:rPr lang="en-US" smtClean="0"/>
              <a:t>12</a:t>
            </a:fld>
            <a:endParaRPr lang="en-US"/>
          </a:p>
        </p:txBody>
      </p:sp>
      <p:pic>
        <p:nvPicPr>
          <p:cNvPr id="7" name="Picture 6"/>
          <p:cNvPicPr/>
          <p:nvPr/>
        </p:nvPicPr>
        <p:blipFill>
          <a:blip r:embed="rId3"/>
          <a:srcRect/>
          <a:stretch>
            <a:fillRect/>
          </a:stretch>
        </p:blipFill>
        <p:spPr>
          <a:xfrm>
            <a:off x="1143000" y="2189771"/>
            <a:ext cx="2160104" cy="931805"/>
          </a:xfrm>
          <a:prstGeom prst="rect">
            <a:avLst/>
          </a:prstGeom>
        </p:spPr>
      </p:pic>
    </p:spTree>
    <p:extLst>
      <p:ext uri="{BB962C8B-B14F-4D97-AF65-F5344CB8AC3E}">
        <p14:creationId xmlns:p14="http://schemas.microsoft.com/office/powerpoint/2010/main" val="3875979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161" y="152400"/>
            <a:ext cx="10972800" cy="381000"/>
          </a:xfrm>
        </p:spPr>
        <p:txBody>
          <a:bodyPr>
            <a:normAutofit fontScale="90000"/>
          </a:bodyPr>
          <a:lstStyle/>
          <a:p>
            <a:r>
              <a:rPr lang="en-US" sz="3200" b="1" dirty="0">
                <a:solidFill>
                  <a:prstClr val="black"/>
                </a:solidFill>
                <a:latin typeface="Times New Roman" pitchFamily="18" charset="0"/>
                <a:cs typeface="Times New Roman" pitchFamily="18" charset="0"/>
              </a:rPr>
              <a:t>Sampling technique and procedure</a:t>
            </a:r>
            <a:endParaRPr lang="en-US" dirty="0"/>
          </a:p>
        </p:txBody>
      </p:sp>
      <p:sp>
        <p:nvSpPr>
          <p:cNvPr id="4" name="Date Placeholder 3"/>
          <p:cNvSpPr>
            <a:spLocks noGrp="1"/>
          </p:cNvSpPr>
          <p:nvPr>
            <p:ph type="dt" sz="half" idx="10"/>
          </p:nvPr>
        </p:nvSpPr>
        <p:spPr/>
        <p:txBody>
          <a:bodyPr/>
          <a:lstStyle/>
          <a:p>
            <a:fld id="{97FC34CF-ADCD-4BB1-8202-CA69396A0509}"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13</a:t>
            </a:fld>
            <a:endParaRPr lang="en-US"/>
          </a:p>
        </p:txBody>
      </p:sp>
      <p:sp>
        <p:nvSpPr>
          <p:cNvPr id="8" name="Rectangle 7"/>
          <p:cNvSpPr/>
          <p:nvPr/>
        </p:nvSpPr>
        <p:spPr>
          <a:xfrm>
            <a:off x="1654466" y="6167478"/>
            <a:ext cx="8883068" cy="553998"/>
          </a:xfrm>
          <a:prstGeom prst="rect">
            <a:avLst/>
          </a:prstGeom>
        </p:spPr>
        <p:txBody>
          <a:bodyPr wrap="square">
            <a:spAutoFit/>
          </a:bodyPr>
          <a:lstStyle/>
          <a:p>
            <a:pPr>
              <a:lnSpc>
                <a:spcPct val="150000"/>
              </a:lnSpc>
              <a:defRPr/>
            </a:pPr>
            <a:r>
              <a:rPr lang="en-US" sz="2000" dirty="0">
                <a:latin typeface="Times New Roman" pitchFamily="18" charset="0"/>
                <a:cs typeface="Times New Roman" pitchFamily="18" charset="0"/>
              </a:rPr>
              <a:t>Figure 2. Schematic presentation of sampling procedure, Ethiopia, </a:t>
            </a:r>
            <a:r>
              <a:rPr lang="en-US" sz="2000" dirty="0" smtClean="0">
                <a:latin typeface="Times New Roman" pitchFamily="18" charset="0"/>
                <a:cs typeface="Times New Roman" pitchFamily="18" charset="0"/>
              </a:rPr>
              <a:t>2024</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43" name="Content Placeholder 42"/>
          <p:cNvPicPr>
            <a:picLocks noGrp="1" noChangeAspect="1"/>
          </p:cNvPicPr>
          <p:nvPr>
            <p:ph idx="1"/>
          </p:nvPr>
        </p:nvPicPr>
        <p:blipFill>
          <a:blip r:embed="rId2"/>
          <a:stretch>
            <a:fillRect/>
          </a:stretch>
        </p:blipFill>
        <p:spPr>
          <a:xfrm>
            <a:off x="1654466" y="533399"/>
            <a:ext cx="8480134" cy="5822951"/>
          </a:xfrm>
          <a:prstGeom prst="rect">
            <a:avLst/>
          </a:prstGeom>
        </p:spPr>
      </p:pic>
    </p:spTree>
    <p:extLst>
      <p:ext uri="{BB962C8B-B14F-4D97-AF65-F5344CB8AC3E}">
        <p14:creationId xmlns:p14="http://schemas.microsoft.com/office/powerpoint/2010/main" val="319977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Sampling technique and procedure</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600201"/>
            <a:ext cx="11125200" cy="4525963"/>
          </a:xfrm>
        </p:spPr>
        <p:txBody>
          <a:bodyPr/>
          <a:lstStyle/>
          <a:p>
            <a:pPr>
              <a:lnSpc>
                <a:spcPct val="150000"/>
              </a:lnSpc>
            </a:pP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 quantitative </a:t>
            </a:r>
          </a:p>
          <a:p>
            <a:pPr lvl="2">
              <a:lnSpc>
                <a:spcPct val="150000"/>
              </a:lnSpc>
            </a:pP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Systematic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random </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sampling (k=15)</a:t>
            </a:r>
          </a:p>
          <a:p>
            <a:pPr>
              <a:lnSpc>
                <a:spcPct val="150000"/>
              </a:lnSpc>
            </a:pPr>
            <a:r>
              <a:rPr lang="en-US" sz="2800" dirty="0" smtClean="0">
                <a:latin typeface="Times New Roman" panose="02020603050405020304" pitchFamily="18" charset="0"/>
                <a:cs typeface="Times New Roman" panose="02020603050405020304" pitchFamily="18" charset="0"/>
              </a:rPr>
              <a:t>For qualitative study</a:t>
            </a:r>
          </a:p>
          <a:p>
            <a:pPr lvl="2">
              <a:lnSpc>
                <a:spcPct val="150000"/>
              </a:lnSpc>
            </a:pPr>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non-probability, </a:t>
            </a:r>
            <a:r>
              <a:rPr lang="en-US" sz="2800" dirty="0" smtClean="0">
                <a:latin typeface="Times New Roman" panose="02020603050405020304" pitchFamily="18" charset="0"/>
                <a:cs typeface="Times New Roman" panose="02020603050405020304" pitchFamily="18" charset="0"/>
              </a:rPr>
              <a:t>purposive sampling</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67ACFAA7-A30F-4669-B51A-606B9E76D219}"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77342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0" y="290854"/>
            <a:ext cx="8229600" cy="609600"/>
          </a:xfrm>
        </p:spPr>
        <p:txBody>
          <a:bodyPr>
            <a:noAutofit/>
          </a:bodyPr>
          <a:lstStyle/>
          <a:p>
            <a:pPr>
              <a:lnSpc>
                <a:spcPct val="150000"/>
              </a:lnSpc>
            </a:pPr>
            <a:r>
              <a:rPr lang="en-US" sz="3200" b="1" dirty="0">
                <a:latin typeface="Times New Roman" pitchFamily="18" charset="0"/>
                <a:cs typeface="Times New Roman" pitchFamily="18" charset="0"/>
              </a:rPr>
              <a:t>Variables of the study</a:t>
            </a:r>
            <a:endParaRPr lang="en-US" sz="3200" dirty="0"/>
          </a:p>
        </p:txBody>
      </p:sp>
      <p:sp>
        <p:nvSpPr>
          <p:cNvPr id="3" name="Content Placeholder 2"/>
          <p:cNvSpPr>
            <a:spLocks noGrp="1"/>
          </p:cNvSpPr>
          <p:nvPr>
            <p:ph idx="1"/>
          </p:nvPr>
        </p:nvSpPr>
        <p:spPr>
          <a:xfrm>
            <a:off x="2184758" y="1095163"/>
            <a:ext cx="8001000" cy="5395572"/>
          </a:xfrm>
        </p:spPr>
        <p:txBody>
          <a:bodyPr>
            <a:noAutofit/>
          </a:bodyPr>
          <a:lstStyle/>
          <a:p>
            <a:pPr>
              <a:lnSpc>
                <a:spcPct val="150000"/>
              </a:lnSpc>
              <a:buNone/>
              <a:defRPr/>
            </a:pPr>
            <a:r>
              <a:rPr lang="en-US" sz="2200" b="1" dirty="0">
                <a:solidFill>
                  <a:schemeClr val="accent1"/>
                </a:solidFill>
                <a:latin typeface="Times New Roman" pitchFamily="18" charset="0"/>
                <a:cs typeface="Times New Roman" pitchFamily="18" charset="0"/>
              </a:rPr>
              <a:t> </a:t>
            </a:r>
            <a:r>
              <a:rPr lang="en-US" sz="2600" dirty="0">
                <a:solidFill>
                  <a:srgbClr val="002060"/>
                </a:solidFill>
                <a:latin typeface="Times New Roman" pitchFamily="18" charset="0"/>
                <a:cs typeface="Times New Roman" pitchFamily="18" charset="0"/>
              </a:rPr>
              <a:t>Dependent variable:</a:t>
            </a:r>
          </a:p>
          <a:p>
            <a:pPr lvl="2">
              <a:lnSpc>
                <a:spcPct val="150000"/>
              </a:lnSpc>
              <a:buFont typeface="Wingdings" panose="05000000000000000000" pitchFamily="2" charset="2"/>
              <a:buChar char="§"/>
            </a:pPr>
            <a:r>
              <a:rPr lang="en-US" dirty="0" smtClean="0">
                <a:latin typeface="Times New Roman" pitchFamily="18" charset="0"/>
                <a:cs typeface="Times New Roman" pitchFamily="18" charset="0"/>
              </a:rPr>
              <a:t>Ambulance service utilization</a:t>
            </a:r>
            <a:endParaRPr lang="en-US" dirty="0">
              <a:latin typeface="Times New Roman" pitchFamily="18" charset="0"/>
              <a:cs typeface="Times New Roman" pitchFamily="18" charset="0"/>
            </a:endParaRPr>
          </a:p>
          <a:p>
            <a:pPr>
              <a:lnSpc>
                <a:spcPct val="150000"/>
              </a:lnSpc>
              <a:buNone/>
              <a:defRPr/>
            </a:pPr>
            <a:r>
              <a:rPr lang="en-US" sz="2600" dirty="0">
                <a:solidFill>
                  <a:srgbClr val="002060"/>
                </a:solidFill>
                <a:latin typeface="Times New Roman" pitchFamily="18" charset="0"/>
                <a:cs typeface="Times New Roman" pitchFamily="18" charset="0"/>
              </a:rPr>
              <a:t>Independent variables:</a:t>
            </a:r>
          </a:p>
          <a:p>
            <a:pPr lvl="2">
              <a:lnSpc>
                <a:spcPct val="150000"/>
              </a:lnSpc>
              <a:buFont typeface="Wingdings" panose="05000000000000000000" pitchFamily="2" charset="2"/>
              <a:buChar char="§"/>
            </a:pPr>
            <a:r>
              <a:rPr lang="en-US" dirty="0">
                <a:latin typeface="Times New Roman" pitchFamily="18" charset="0"/>
                <a:cs typeface="Times New Roman" pitchFamily="18" charset="0"/>
              </a:rPr>
              <a:t>Socio-demographic </a:t>
            </a:r>
            <a:r>
              <a:rPr lang="en-US" dirty="0" smtClean="0">
                <a:latin typeface="Times New Roman" pitchFamily="18" charset="0"/>
                <a:cs typeface="Times New Roman" pitchFamily="18" charset="0"/>
              </a:rPr>
              <a:t>variables</a:t>
            </a:r>
            <a:endParaRPr lang="en-US" dirty="0">
              <a:latin typeface="Times New Roman" pitchFamily="18" charset="0"/>
              <a:cs typeface="Times New Roman" pitchFamily="18" charset="0"/>
            </a:endParaRPr>
          </a:p>
          <a:p>
            <a:pPr lvl="2">
              <a:lnSpc>
                <a:spcPct val="150000"/>
              </a:lnSpc>
              <a:buFont typeface="Wingdings" panose="05000000000000000000" pitchFamily="2" charset="2"/>
              <a:buChar char="§"/>
            </a:pPr>
            <a:r>
              <a:rPr lang="en-US" dirty="0" smtClean="0">
                <a:latin typeface="Times New Roman" pitchFamily="18" charset="0"/>
                <a:cs typeface="Times New Roman" pitchFamily="18" charset="0"/>
              </a:rPr>
              <a:t>Ambulance service-related variables</a:t>
            </a:r>
            <a:endParaRPr lang="en-US" dirty="0">
              <a:latin typeface="Times New Roman" pitchFamily="18" charset="0"/>
              <a:cs typeface="Times New Roman" pitchFamily="18" charset="0"/>
            </a:endParaRPr>
          </a:p>
          <a:p>
            <a:pPr lvl="2">
              <a:lnSpc>
                <a:spcPct val="150000"/>
              </a:lnSpc>
              <a:buFont typeface="Wingdings" panose="05000000000000000000" pitchFamily="2" charset="2"/>
              <a:buChar char="§"/>
            </a:pPr>
            <a:r>
              <a:rPr lang="en-US" dirty="0" smtClean="0">
                <a:latin typeface="Times New Roman" pitchFamily="18" charset="0"/>
                <a:cs typeface="Times New Roman" pitchFamily="18" charset="0"/>
              </a:rPr>
              <a:t>Personal-related variables</a:t>
            </a:r>
            <a:endParaRPr lang="en-US" dirty="0">
              <a:latin typeface="Times New Roman" pitchFamily="18" charset="0"/>
              <a:cs typeface="Times New Roman" pitchFamily="18" charset="0"/>
            </a:endParaRPr>
          </a:p>
          <a:p>
            <a:pPr lvl="2">
              <a:lnSpc>
                <a:spcPct val="150000"/>
              </a:lnSpc>
              <a:buFont typeface="Wingdings" panose="05000000000000000000" pitchFamily="2" charset="2"/>
              <a:buChar char="§"/>
            </a:pPr>
            <a:r>
              <a:rPr lang="en-US" dirty="0" smtClean="0">
                <a:latin typeface="Times New Roman" pitchFamily="18" charset="0"/>
                <a:cs typeface="Times New Roman" pitchFamily="18" charset="0"/>
              </a:rPr>
              <a:t>Organizational structure-related variables</a:t>
            </a:r>
            <a:endParaRPr lang="en-US" dirty="0">
              <a:latin typeface="Times New Roman" pitchFamily="18" charset="0"/>
              <a:cs typeface="Times New Roman" pitchFamily="18" charset="0"/>
            </a:endParaRPr>
          </a:p>
          <a:p>
            <a:pPr>
              <a:lnSpc>
                <a:spcPct val="170000"/>
              </a:lnSpc>
              <a:defRPr/>
            </a:pPr>
            <a:endParaRPr lang="en-US" sz="2200" dirty="0">
              <a:latin typeface="Times New Roman" pitchFamily="18" charset="0"/>
              <a:cs typeface="Times New Roman" pitchFamily="18" charset="0"/>
            </a:endParaRPr>
          </a:p>
          <a:p>
            <a:pPr>
              <a:lnSpc>
                <a:spcPct val="170000"/>
              </a:lnSpc>
              <a:defRPr/>
            </a:pPr>
            <a:endParaRPr lang="en-US" sz="2200" dirty="0">
              <a:latin typeface="Times New Roman" pitchFamily="18" charset="0"/>
              <a:cs typeface="Times New Roman" pitchFamily="18" charset="0"/>
            </a:endParaRPr>
          </a:p>
          <a:p>
            <a:pPr>
              <a:lnSpc>
                <a:spcPct val="170000"/>
              </a:lnSpc>
              <a:defRPr/>
            </a:pPr>
            <a:endParaRPr lang="en-US" sz="2200" dirty="0">
              <a:latin typeface="Times New Roman" pitchFamily="18" charset="0"/>
              <a:cs typeface="Times New Roman" pitchFamily="18" charset="0"/>
            </a:endParaRPr>
          </a:p>
          <a:p>
            <a:pPr>
              <a:lnSpc>
                <a:spcPct val="170000"/>
              </a:lnSpc>
            </a:pPr>
            <a:endParaRPr lang="en-US" sz="2200" dirty="0">
              <a:latin typeface="Times New Roman" pitchFamily="18" charset="0"/>
              <a:cs typeface="Times New Roman" pitchFamily="18" charset="0"/>
            </a:endParaRPr>
          </a:p>
        </p:txBody>
      </p:sp>
      <p:sp>
        <p:nvSpPr>
          <p:cNvPr id="4" name="Date Placeholder 3">
            <a:extLst>
              <a:ext uri="{FF2B5EF4-FFF2-40B4-BE49-F238E27FC236}">
                <a16:creationId xmlns:a16="http://schemas.microsoft.com/office/drawing/2014/main" id="{AB81E293-595B-206D-BD3C-6C4D2FDC78CC}"/>
              </a:ext>
            </a:extLst>
          </p:cNvPr>
          <p:cNvSpPr>
            <a:spLocks noGrp="1"/>
          </p:cNvSpPr>
          <p:nvPr>
            <p:ph type="dt" sz="half" idx="10"/>
          </p:nvPr>
        </p:nvSpPr>
        <p:spPr/>
        <p:txBody>
          <a:bodyPr/>
          <a:lstStyle/>
          <a:p>
            <a:fld id="{89304530-9A0D-4743-B23F-6377A47BEAEA}" type="datetime3">
              <a:rPr lang="en-US" smtClean="0"/>
              <a:t>11 April 2025</a:t>
            </a:fld>
            <a:endParaRPr lang="en-US" dirty="0"/>
          </a:p>
        </p:txBody>
      </p:sp>
      <p:sp>
        <p:nvSpPr>
          <p:cNvPr id="5" name="Footer Placeholder 4">
            <a:extLst>
              <a:ext uri="{FF2B5EF4-FFF2-40B4-BE49-F238E27FC236}">
                <a16:creationId xmlns:a16="http://schemas.microsoft.com/office/drawing/2014/main" id="{8F61C071-7CB7-9583-4B7E-55D94230812F}"/>
              </a:ext>
            </a:extLst>
          </p:cNvPr>
          <p:cNvSpPr>
            <a:spLocks noGrp="1"/>
          </p:cNvSpPr>
          <p:nvPr>
            <p:ph type="ftr" sz="quarter" idx="11"/>
          </p:nvPr>
        </p:nvSpPr>
        <p:spPr/>
        <p:txBody>
          <a:bodyPr/>
          <a:lstStyle/>
          <a:p>
            <a:r>
              <a:rPr lang="en-US" smtClean="0"/>
              <a:t>Presented by Mengistu Abebe</a:t>
            </a:r>
            <a:endParaRPr lang="en-US" dirty="0"/>
          </a:p>
        </p:txBody>
      </p:sp>
      <p:sp>
        <p:nvSpPr>
          <p:cNvPr id="6" name="Slide Number Placeholder 5">
            <a:extLst>
              <a:ext uri="{FF2B5EF4-FFF2-40B4-BE49-F238E27FC236}">
                <a16:creationId xmlns:a16="http://schemas.microsoft.com/office/drawing/2014/main" id="{5BA3570F-77F5-CD55-C63C-EC3BAC06EB2C}"/>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746E-74DB-493B-BAE2-0B4C44B45D74}"/>
              </a:ext>
            </a:extLst>
          </p:cNvPr>
          <p:cNvSpPr>
            <a:spLocks noGrp="1"/>
          </p:cNvSpPr>
          <p:nvPr>
            <p:ph type="title"/>
          </p:nvPr>
        </p:nvSpPr>
        <p:spPr>
          <a:xfrm>
            <a:off x="1981200" y="136524"/>
            <a:ext cx="8229600" cy="396877"/>
          </a:xfrm>
        </p:spPr>
        <p:txBody>
          <a:bodyPr>
            <a:normAutofit fontScale="90000"/>
          </a:bodyPr>
          <a:lstStyle/>
          <a:p>
            <a:pPr>
              <a:lnSpc>
                <a:spcPct val="150000"/>
              </a:lnSpc>
            </a:pPr>
            <a:r>
              <a:rPr lang="en-US" sz="3273" b="1" dirty="0">
                <a:latin typeface="Times New Roman" panose="02020603050405020304" pitchFamily="18" charset="0"/>
                <a:cs typeface="Times New Roman" panose="02020603050405020304" pitchFamily="18" charset="0"/>
              </a:rPr>
              <a:t>Operational </a:t>
            </a:r>
            <a:r>
              <a:rPr lang="en-US" sz="3273" b="1" dirty="0" smtClean="0">
                <a:latin typeface="Times New Roman" panose="02020603050405020304" pitchFamily="18" charset="0"/>
                <a:cs typeface="Times New Roman" panose="02020603050405020304" pitchFamily="18" charset="0"/>
              </a:rPr>
              <a:t>definitions (1/1)</a:t>
            </a:r>
            <a:endParaRPr lang="en-US" sz="3273"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3F611C6-D1E1-4EAE-954C-12099E913529}"/>
              </a:ext>
            </a:extLst>
          </p:cNvPr>
          <p:cNvSpPr>
            <a:spLocks noGrp="1"/>
          </p:cNvSpPr>
          <p:nvPr>
            <p:ph idx="1"/>
          </p:nvPr>
        </p:nvSpPr>
        <p:spPr>
          <a:xfrm>
            <a:off x="381000" y="838200"/>
            <a:ext cx="11658600" cy="5715000"/>
          </a:xfrm>
        </p:spPr>
        <p:txBody>
          <a:bodyPr>
            <a:noAutofit/>
          </a:bodyPr>
          <a:lstStyle/>
          <a:p>
            <a:pPr>
              <a:lnSpc>
                <a:spcPct val="150000"/>
              </a:lnSpc>
            </a:pPr>
            <a:r>
              <a:rPr lang="en-US" sz="2400" b="1" dirty="0">
                <a:latin typeface="Times New Roman" panose="02020603050405020304" pitchFamily="18" charset="0"/>
                <a:cs typeface="Times New Roman" panose="02020603050405020304" pitchFamily="18" charset="0"/>
              </a:rPr>
              <a:t>Ambulance service utilization: </a:t>
            </a:r>
            <a:r>
              <a:rPr lang="en-US" sz="2400" dirty="0">
                <a:latin typeface="Times New Roman" panose="02020603050405020304" pitchFamily="18" charset="0"/>
                <a:cs typeface="Times New Roman" panose="02020603050405020304" pitchFamily="18" charset="0"/>
              </a:rPr>
              <a:t>Is </a:t>
            </a:r>
            <a:r>
              <a:rPr lang="en-US" sz="2400" dirty="0" smtClean="0">
                <a:latin typeface="Times New Roman" panose="02020603050405020304" pitchFamily="18" charset="0"/>
                <a:cs typeface="Times New Roman" panose="02020603050405020304" pitchFamily="18" charset="0"/>
              </a:rPr>
              <a:t>the use of ambulance as a means of transportation and treatment of an ill or injured patients from scene to </a:t>
            </a:r>
            <a:r>
              <a:rPr lang="en-US" sz="2400" dirty="0">
                <a:latin typeface="Times New Roman" panose="02020603050405020304" pitchFamily="18" charset="0"/>
                <a:cs typeface="Times New Roman" panose="02020603050405020304" pitchFamily="18" charset="0"/>
              </a:rPr>
              <a:t>the health </a:t>
            </a:r>
            <a:r>
              <a:rPr lang="en-US" sz="2400" dirty="0" smtClean="0">
                <a:latin typeface="Times New Roman" panose="02020603050405020304" pitchFamily="18" charset="0"/>
                <a:cs typeface="Times New Roman" panose="02020603050405020304" pitchFamily="18" charset="0"/>
              </a:rPr>
              <a:t>facility (Yes/No)</a:t>
            </a:r>
            <a:r>
              <a:rPr lang="en-US" sz="2400" b="1"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a:lnSpc>
                <a:spcPct val="150000"/>
              </a:lnSpc>
              <a:spcBef>
                <a:spcPts val="1200"/>
              </a:spcBef>
              <a:spcAft>
                <a:spcPts val="1000"/>
              </a:spcAft>
            </a:pPr>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a:p>
            <a:pPr marL="0">
              <a:lnSpc>
                <a:spcPct val="150000"/>
              </a:lnSpc>
              <a:spcBef>
                <a:spcPts val="1200"/>
              </a:spcBef>
              <a:spcAft>
                <a:spcPts val="1000"/>
              </a:spcAft>
            </a:pPr>
            <a:endParaRPr lang="en-US" sz="2800" dirty="0">
              <a:latin typeface="Times New Roman" panose="02020603050405020304" pitchFamily="18" charset="0"/>
              <a:cs typeface="Times New Roman" panose="02020603050405020304" pitchFamily="18" charset="0"/>
            </a:endParaRPr>
          </a:p>
          <a:p>
            <a:pPr marL="0">
              <a:lnSpc>
                <a:spcPct val="150000"/>
              </a:lnSpc>
              <a:spcBef>
                <a:spcPts val="1200"/>
              </a:spcBef>
              <a:spcAft>
                <a:spcPts val="1000"/>
              </a:spcAft>
            </a:pPr>
            <a:endParaRPr lang="en-US" sz="24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B7CAC101-A84A-4EB0-9B0D-CDD5DF0E4528}"/>
              </a:ext>
            </a:extLst>
          </p:cNvPr>
          <p:cNvSpPr>
            <a:spLocks noGrp="1"/>
          </p:cNvSpPr>
          <p:nvPr>
            <p:ph type="dt" sz="half" idx="10"/>
          </p:nvPr>
        </p:nvSpPr>
        <p:spPr/>
        <p:txBody>
          <a:bodyPr/>
          <a:lstStyle/>
          <a:p>
            <a:fld id="{FDB64B5A-4839-4DB1-B7C8-2BDFE4685E1C}" type="datetime3">
              <a:rPr lang="en-US" smtClean="0"/>
              <a:t>11 April 2025</a:t>
            </a:fld>
            <a:endParaRPr lang="en-US" dirty="0"/>
          </a:p>
        </p:txBody>
      </p:sp>
      <p:sp>
        <p:nvSpPr>
          <p:cNvPr id="5" name="Footer Placeholder 4">
            <a:extLst>
              <a:ext uri="{FF2B5EF4-FFF2-40B4-BE49-F238E27FC236}">
                <a16:creationId xmlns:a16="http://schemas.microsoft.com/office/drawing/2014/main" id="{7D9863A2-176C-4AE7-8173-D639E2AF552F}"/>
              </a:ext>
            </a:extLst>
          </p:cNvPr>
          <p:cNvSpPr>
            <a:spLocks noGrp="1"/>
          </p:cNvSpPr>
          <p:nvPr>
            <p:ph type="ftr" sz="quarter" idx="11"/>
          </p:nvPr>
        </p:nvSpPr>
        <p:spPr>
          <a:xfrm>
            <a:off x="7010400" y="6436085"/>
            <a:ext cx="4191000" cy="365125"/>
          </a:xfrm>
        </p:spPr>
        <p:txBody>
          <a:bodyPr/>
          <a:lstStyle/>
          <a:p>
            <a:r>
              <a:rPr lang="en-US" sz="2000" smtClean="0">
                <a:latin typeface="Times New Roman" panose="02020603050405020304" pitchFamily="18" charset="0"/>
                <a:cs typeface="Times New Roman" panose="02020603050405020304" pitchFamily="18" charset="0"/>
              </a:rPr>
              <a:t>Presented by Mengistu Abebe</a:t>
            </a:r>
            <a:endParaRPr lang="en-US" sz="20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356EEF53-37B1-40FD-A0D3-A581E4EA6892}"/>
              </a:ext>
            </a:extLst>
          </p:cNvPr>
          <p:cNvSpPr>
            <a:spLocks noGrp="1"/>
          </p:cNvSpPr>
          <p:nvPr>
            <p:ph type="sldNum" sz="quarter" idx="12"/>
          </p:nvPr>
        </p:nvSpPr>
        <p:spPr/>
        <p:txBody>
          <a:bodyPr/>
          <a:lstStyle/>
          <a:p>
            <a:fld id="{B6F15528-21DE-4FAA-801E-634DDDAF4B2B}" type="slidenum">
              <a:rPr lang="en-US" smtClean="0"/>
              <a:t>16</a:t>
            </a:fld>
            <a:endParaRPr lang="en-US" dirty="0"/>
          </a:p>
        </p:txBody>
      </p:sp>
    </p:spTree>
    <p:extLst>
      <p:ext uri="{BB962C8B-B14F-4D97-AF65-F5344CB8AC3E}">
        <p14:creationId xmlns:p14="http://schemas.microsoft.com/office/powerpoint/2010/main" val="1450031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645BB-233E-4DF9-8F0D-0A019E78A3BD}"/>
              </a:ext>
            </a:extLst>
          </p:cNvPr>
          <p:cNvSpPr>
            <a:spLocks noGrp="1"/>
          </p:cNvSpPr>
          <p:nvPr>
            <p:ph type="title"/>
          </p:nvPr>
        </p:nvSpPr>
        <p:spPr>
          <a:xfrm>
            <a:off x="2251363" y="147965"/>
            <a:ext cx="7689273" cy="510717"/>
          </a:xfrm>
        </p:spPr>
        <p:txBody>
          <a:bodyPr>
            <a:normAutofit fontScale="90000"/>
          </a:bodyPr>
          <a:lstStyle/>
          <a:p>
            <a:r>
              <a:rPr lang="en-US" sz="3200" b="1" dirty="0">
                <a:latin typeface="Times New Roman" panose="02020603050405020304" pitchFamily="18" charset="0"/>
                <a:cs typeface="Times New Roman" panose="02020603050405020304" pitchFamily="18" charset="0"/>
              </a:rPr>
              <a:t>Data collection tools &amp; procedures </a:t>
            </a:r>
          </a:p>
        </p:txBody>
      </p:sp>
      <p:sp>
        <p:nvSpPr>
          <p:cNvPr id="3" name="Content Placeholder 2">
            <a:extLst>
              <a:ext uri="{FF2B5EF4-FFF2-40B4-BE49-F238E27FC236}">
                <a16:creationId xmlns:a16="http://schemas.microsoft.com/office/drawing/2014/main" id="{F1A27E48-9BB4-4BF7-AC02-383A25267520}"/>
              </a:ext>
            </a:extLst>
          </p:cNvPr>
          <p:cNvSpPr>
            <a:spLocks noGrp="1"/>
          </p:cNvSpPr>
          <p:nvPr>
            <p:ph idx="1"/>
          </p:nvPr>
        </p:nvSpPr>
        <p:spPr>
          <a:xfrm>
            <a:off x="228600" y="914400"/>
            <a:ext cx="11506199" cy="5795635"/>
          </a:xfrm>
        </p:spPr>
        <p:txBody>
          <a:bodyPr>
            <a:noAutofit/>
          </a:bodyPr>
          <a:lstStyle/>
          <a:p>
            <a:pPr algn="just">
              <a:lnSpc>
                <a:spcPct val="150000"/>
              </a:lnSpc>
            </a:pPr>
            <a:r>
              <a:rPr lang="en-US" sz="2600" dirty="0" smtClean="0">
                <a:latin typeface="Times New Roman" panose="02020603050405020304" pitchFamily="18" charset="0"/>
                <a:cs typeface="Times New Roman" panose="02020603050405020304" pitchFamily="18" charset="0"/>
              </a:rPr>
              <a:t>The </a:t>
            </a:r>
            <a:r>
              <a:rPr lang="en-US" sz="2600" dirty="0">
                <a:latin typeface="Times New Roman" panose="02020603050405020304" pitchFamily="18" charset="0"/>
                <a:cs typeface="Times New Roman" panose="02020603050405020304" pitchFamily="18" charset="0"/>
              </a:rPr>
              <a:t>English version of </a:t>
            </a:r>
            <a:r>
              <a:rPr lang="en-US" sz="2600" dirty="0" smtClean="0">
                <a:latin typeface="Times New Roman" panose="02020603050405020304" pitchFamily="18" charset="0"/>
                <a:cs typeface="Times New Roman" panose="02020603050405020304" pitchFamily="18" charset="0"/>
              </a:rPr>
              <a:t>questionnaire was adapted </a:t>
            </a:r>
            <a:r>
              <a:rPr lang="en-US" sz="2600" dirty="0">
                <a:latin typeface="Times New Roman" panose="02020603050405020304" pitchFamily="18" charset="0"/>
                <a:cs typeface="Times New Roman" panose="02020603050405020304" pitchFamily="18" charset="0"/>
              </a:rPr>
              <a:t>from previous studies</a:t>
            </a:r>
          </a:p>
          <a:p>
            <a:pPr algn="just">
              <a:lnSpc>
                <a:spcPct val="150000"/>
              </a:lnSpc>
            </a:pPr>
            <a:r>
              <a:rPr lang="en-US" sz="2600" dirty="0" smtClean="0">
                <a:latin typeface="Times New Roman" panose="02020603050405020304" pitchFamily="18" charset="0"/>
                <a:cs typeface="Times New Roman" panose="02020603050405020304" pitchFamily="18" charset="0"/>
              </a:rPr>
              <a:t>Quantitative data             interviewer-administered questionnaire</a:t>
            </a:r>
          </a:p>
          <a:p>
            <a:pPr algn="just">
              <a:lnSpc>
                <a:spcPct val="150000"/>
              </a:lnSpc>
            </a:pPr>
            <a:r>
              <a:rPr lang="en-US" sz="2600" dirty="0" smtClean="0">
                <a:solidFill>
                  <a:srgbClr val="000000"/>
                </a:solidFill>
                <a:latin typeface="Times New Roman" panose="02020603050405020304" pitchFamily="18" charset="0"/>
                <a:ea typeface="Calibri" panose="020F0502020204030204" pitchFamily="34" charset="0"/>
              </a:rPr>
              <a:t>Qualitative               in-depth interview and key-informant interview</a:t>
            </a:r>
            <a:endParaRPr lang="en-US" sz="2600" dirty="0">
              <a:latin typeface="Times New Roman" panose="02020603050405020304" pitchFamily="18" charset="0"/>
              <a:cs typeface="Times New Roman" panose="02020603050405020304" pitchFamily="18" charset="0"/>
            </a:endParaRPr>
          </a:p>
          <a:p>
            <a:pPr algn="just">
              <a:lnSpc>
                <a:spcPct val="150000"/>
              </a:lnSpc>
            </a:pPr>
            <a:r>
              <a:rPr lang="en-US" sz="2600" dirty="0" smtClean="0">
                <a:latin typeface="Times New Roman" panose="02020603050405020304" pitchFamily="18" charset="0"/>
                <a:cs typeface="Times New Roman" panose="02020603050405020304" pitchFamily="18" charset="0"/>
              </a:rPr>
              <a:t>The questionnaire </a:t>
            </a:r>
            <a:r>
              <a:rPr lang="en-US" sz="2600" dirty="0">
                <a:latin typeface="Times New Roman" panose="02020603050405020304" pitchFamily="18" charset="0"/>
                <a:cs typeface="Times New Roman" panose="02020603050405020304" pitchFamily="18" charset="0"/>
              </a:rPr>
              <a:t>includes; sociodemographic, awareness-related, and  </a:t>
            </a:r>
            <a:r>
              <a:rPr lang="en-US" sz="2600" dirty="0" smtClean="0">
                <a:latin typeface="Times New Roman" panose="02020603050405020304" pitchFamily="18" charset="0"/>
                <a:cs typeface="Times New Roman" panose="02020603050405020304" pitchFamily="18" charset="0"/>
              </a:rPr>
              <a:t>ambulance accessibility-related factors</a:t>
            </a:r>
            <a:endParaRPr lang="en-US" sz="2600" dirty="0">
              <a:latin typeface="Times New Roman" panose="02020603050405020304" pitchFamily="18" charset="0"/>
              <a:cs typeface="Times New Roman" panose="02020603050405020304" pitchFamily="18" charset="0"/>
            </a:endParaRPr>
          </a:p>
          <a:p>
            <a:pPr marL="342900" lvl="1" indent="-342900" algn="just">
              <a:lnSpc>
                <a:spcPct val="160000"/>
              </a:lnSpc>
              <a:buFont typeface="Arial" pitchFamily="34" charset="0"/>
              <a:buChar char="•"/>
            </a:pPr>
            <a:r>
              <a:rPr lang="en-US" sz="2600" dirty="0" smtClean="0">
                <a:solidFill>
                  <a:srgbClr val="000000"/>
                </a:solidFill>
                <a:latin typeface="Times New Roman" panose="02020603050405020304" pitchFamily="18" charset="0"/>
                <a:ea typeface="Calibri" panose="020F0502020204030204" pitchFamily="34" charset="0"/>
              </a:rPr>
              <a:t>Two </a:t>
            </a:r>
            <a:r>
              <a:rPr lang="en-US" sz="2600" dirty="0">
                <a:solidFill>
                  <a:srgbClr val="000000"/>
                </a:solidFill>
                <a:latin typeface="Times New Roman" panose="02020603050405020304" pitchFamily="18" charset="0"/>
                <a:ea typeface="Calibri" panose="020F0502020204030204" pitchFamily="34" charset="0"/>
              </a:rPr>
              <a:t>BSc nurse data collectors and one MSC supervisor </a:t>
            </a:r>
            <a:r>
              <a:rPr lang="en-US" sz="2600" dirty="0" smtClean="0">
                <a:solidFill>
                  <a:srgbClr val="000000"/>
                </a:solidFill>
                <a:latin typeface="Times New Roman" panose="02020603050405020304" pitchFamily="18" charset="0"/>
                <a:ea typeface="Calibri" panose="020F0502020204030204" pitchFamily="34" charset="0"/>
              </a:rPr>
              <a:t>was assigned </a:t>
            </a:r>
            <a:r>
              <a:rPr lang="en-US" sz="2600" dirty="0">
                <a:solidFill>
                  <a:srgbClr val="000000"/>
                </a:solidFill>
                <a:latin typeface="Times New Roman" panose="02020603050405020304" pitchFamily="18" charset="0"/>
                <a:ea typeface="Calibri" panose="020F0502020204030204" pitchFamily="34" charset="0"/>
              </a:rPr>
              <a:t>to each </a:t>
            </a:r>
            <a:r>
              <a:rPr lang="en-US" sz="2600" dirty="0" smtClean="0">
                <a:solidFill>
                  <a:srgbClr val="000000"/>
                </a:solidFill>
                <a:latin typeface="Times New Roman" panose="02020603050405020304" pitchFamily="18" charset="0"/>
                <a:ea typeface="Calibri" panose="020F0502020204030204" pitchFamily="34" charset="0"/>
              </a:rPr>
              <a:t>hospital</a:t>
            </a:r>
          </a:p>
          <a:p>
            <a:pPr marL="342900" lvl="1" indent="-342900" algn="just">
              <a:lnSpc>
                <a:spcPct val="160000"/>
              </a:lnSpc>
              <a:buFont typeface="Arial" pitchFamily="34" charset="0"/>
              <a:buChar char="•"/>
            </a:pPr>
            <a:r>
              <a:rPr lang="en-US" sz="2600" dirty="0" smtClean="0">
                <a:solidFill>
                  <a:srgbClr val="000000"/>
                </a:solidFill>
                <a:latin typeface="Times New Roman" panose="02020603050405020304" pitchFamily="18" charset="0"/>
                <a:ea typeface="Calibri" panose="020F0502020204030204" pitchFamily="34" charset="0"/>
              </a:rPr>
              <a:t>Trained interviewers were recruited </a:t>
            </a:r>
            <a:r>
              <a:rPr lang="en-US" sz="2600" dirty="0">
                <a:solidFill>
                  <a:srgbClr val="000000"/>
                </a:solidFill>
                <a:latin typeface="Times New Roman" panose="02020603050405020304" pitchFamily="18" charset="0"/>
                <a:ea typeface="Calibri" panose="020F0502020204030204" pitchFamily="34" charset="0"/>
              </a:rPr>
              <a:t>for conducting the interview</a:t>
            </a:r>
            <a:endParaRPr lang="en-US" sz="26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3DC9BDB6-C4D8-48A3-B306-B9B4DA850A3A}"/>
              </a:ext>
            </a:extLst>
          </p:cNvPr>
          <p:cNvSpPr>
            <a:spLocks noGrp="1"/>
          </p:cNvSpPr>
          <p:nvPr>
            <p:ph type="dt" sz="half" idx="10"/>
          </p:nvPr>
        </p:nvSpPr>
        <p:spPr/>
        <p:txBody>
          <a:bodyPr/>
          <a:lstStyle/>
          <a:p>
            <a:fld id="{5033E319-5F17-438E-B037-C210BF29E7BF}" type="datetime3">
              <a:rPr lang="en-US" smtClean="0"/>
              <a:t>11 April 2025</a:t>
            </a:fld>
            <a:endParaRPr lang="en-US"/>
          </a:p>
        </p:txBody>
      </p:sp>
      <p:sp>
        <p:nvSpPr>
          <p:cNvPr id="5" name="Footer Placeholder 4">
            <a:extLst>
              <a:ext uri="{FF2B5EF4-FFF2-40B4-BE49-F238E27FC236}">
                <a16:creationId xmlns:a16="http://schemas.microsoft.com/office/drawing/2014/main" id="{FDC6CCC0-70F2-49B6-8C26-8E449A7DE1D1}"/>
              </a:ext>
            </a:extLst>
          </p:cNvPr>
          <p:cNvSpPr>
            <a:spLocks noGrp="1"/>
          </p:cNvSpPr>
          <p:nvPr>
            <p:ph type="ftr" sz="quarter" idx="11"/>
          </p:nvPr>
        </p:nvSpPr>
        <p:spPr>
          <a:xfrm>
            <a:off x="4648200" y="6356351"/>
            <a:ext cx="3962400" cy="365125"/>
          </a:xfrm>
        </p:spPr>
        <p:txBody>
          <a:bodyPr/>
          <a:lstStyle/>
          <a:p>
            <a:r>
              <a:rPr lang="en-US" sz="2182" smtClean="0">
                <a:latin typeface="Times New Roman" panose="02020603050405020304" pitchFamily="18" charset="0"/>
                <a:cs typeface="Times New Roman" panose="02020603050405020304" pitchFamily="18" charset="0"/>
              </a:rPr>
              <a:t>Presented by Mengistu Abebe</a:t>
            </a:r>
            <a:endParaRPr lang="en-US" sz="2182"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C19A19AB-C660-430A-A21B-FD54BB1C70E3}"/>
              </a:ext>
            </a:extLst>
          </p:cNvPr>
          <p:cNvSpPr>
            <a:spLocks noGrp="1"/>
          </p:cNvSpPr>
          <p:nvPr>
            <p:ph type="sldNum" sz="quarter" idx="12"/>
          </p:nvPr>
        </p:nvSpPr>
        <p:spPr/>
        <p:txBody>
          <a:bodyPr/>
          <a:lstStyle/>
          <a:p>
            <a:fld id="{B6F15528-21DE-4FAA-801E-634DDDAF4B2B}" type="slidenum">
              <a:rPr lang="en-US" smtClean="0"/>
              <a:t>17</a:t>
            </a:fld>
            <a:endParaRPr lang="en-US"/>
          </a:p>
        </p:txBody>
      </p:sp>
      <p:cxnSp>
        <p:nvCxnSpPr>
          <p:cNvPr id="8" name="Straight Arrow Connector 7"/>
          <p:cNvCxnSpPr/>
          <p:nvPr/>
        </p:nvCxnSpPr>
        <p:spPr>
          <a:xfrm>
            <a:off x="2971800" y="1981200"/>
            <a:ext cx="990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 name="Picture 9"/>
          <p:cNvPicPr>
            <a:picLocks noChangeAspect="1"/>
          </p:cNvPicPr>
          <p:nvPr/>
        </p:nvPicPr>
        <p:blipFill>
          <a:blip r:embed="rId3"/>
          <a:stretch>
            <a:fillRect/>
          </a:stretch>
        </p:blipFill>
        <p:spPr>
          <a:xfrm>
            <a:off x="2225605" y="2590800"/>
            <a:ext cx="1192750" cy="176202"/>
          </a:xfrm>
          <a:prstGeom prst="rect">
            <a:avLst/>
          </a:prstGeom>
        </p:spPr>
      </p:pic>
    </p:spTree>
    <p:extLst>
      <p:ext uri="{BB962C8B-B14F-4D97-AF65-F5344CB8AC3E}">
        <p14:creationId xmlns:p14="http://schemas.microsoft.com/office/powerpoint/2010/main" val="3690182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533400"/>
          </a:xfrm>
        </p:spPr>
        <p:txBody>
          <a:bodyPr>
            <a:noAutofit/>
          </a:bodyPr>
          <a:lstStyle/>
          <a:p>
            <a:pPr marL="342900" lvl="1" indent="-342900" algn="just">
              <a:lnSpc>
                <a:spcPct val="160000"/>
              </a:lnSpc>
              <a:buNone/>
            </a:pPr>
            <a:r>
              <a:rPr lang="en-US" sz="3200" b="1" dirty="0">
                <a:solidFill>
                  <a:schemeClr val="tx1"/>
                </a:solidFill>
                <a:latin typeface="Times New Roman" pitchFamily="18" charset="0"/>
                <a:cs typeface="Times New Roman" pitchFamily="18" charset="0"/>
              </a:rPr>
              <a:t>Data quality assurance</a:t>
            </a:r>
          </a:p>
        </p:txBody>
      </p:sp>
      <p:sp>
        <p:nvSpPr>
          <p:cNvPr id="3" name="Content Placeholder 2"/>
          <p:cNvSpPr>
            <a:spLocks noGrp="1"/>
          </p:cNvSpPr>
          <p:nvPr>
            <p:ph idx="1"/>
          </p:nvPr>
        </p:nvSpPr>
        <p:spPr>
          <a:xfrm>
            <a:off x="304800" y="838200"/>
            <a:ext cx="11277600" cy="6019800"/>
          </a:xfrm>
        </p:spPr>
        <p:txBody>
          <a:bodyPr>
            <a:normAutofit/>
          </a:bodyPr>
          <a:lstStyle/>
          <a:p>
            <a:pPr marL="342900" lvl="1" indent="-342900" algn="just">
              <a:lnSpc>
                <a:spcPct val="160000"/>
              </a:lnSpc>
              <a:buFont typeface="Arial" pitchFamily="34" charset="0"/>
              <a:buChar char="•"/>
            </a:pPr>
            <a:r>
              <a:rPr lang="en-US" dirty="0" smtClean="0">
                <a:latin typeface="Times New Roman" pitchFamily="18" charset="0"/>
                <a:cs typeface="Times New Roman" pitchFamily="18" charset="0"/>
              </a:rPr>
              <a:t>Pretest </a:t>
            </a:r>
          </a:p>
          <a:p>
            <a:pPr marL="342900" lvl="1" indent="-342900" algn="just">
              <a:lnSpc>
                <a:spcPct val="160000"/>
              </a:lnSpc>
              <a:buFont typeface="Arial" pitchFamily="34" charset="0"/>
              <a:buChar char="•"/>
            </a:pPr>
            <a:r>
              <a:rPr lang="en-US" dirty="0" smtClean="0">
                <a:latin typeface="Times New Roman" pitchFamily="18" charset="0"/>
                <a:cs typeface="Times New Roman" pitchFamily="18" charset="0"/>
              </a:rPr>
              <a:t>One-day training</a:t>
            </a:r>
            <a:endParaRPr lang="en-US" dirty="0">
              <a:latin typeface="Times New Roman" pitchFamily="18" charset="0"/>
              <a:cs typeface="Times New Roman" pitchFamily="18" charset="0"/>
            </a:endParaRPr>
          </a:p>
          <a:p>
            <a:pPr marL="342900" lvl="1" indent="-342900" algn="just">
              <a:lnSpc>
                <a:spcPct val="160000"/>
              </a:lnSpc>
              <a:buFont typeface="Arial" pitchFamily="34" charset="0"/>
              <a:buChar char="•"/>
            </a:pPr>
            <a:r>
              <a:rPr lang="en-US" dirty="0">
                <a:latin typeface="Times New Roman" pitchFamily="18" charset="0"/>
                <a:cs typeface="Times New Roman" pitchFamily="18" charset="0"/>
              </a:rPr>
              <a:t>Daily communication </a:t>
            </a:r>
          </a:p>
          <a:p>
            <a:pPr marL="342900" lvl="1" indent="-342900" algn="just">
              <a:lnSpc>
                <a:spcPct val="160000"/>
              </a:lnSpc>
              <a:buFont typeface="Arial" pitchFamily="34" charset="0"/>
              <a:buChar char="•"/>
            </a:pPr>
            <a:r>
              <a:rPr lang="en-US" dirty="0" smtClean="0">
                <a:latin typeface="Times New Roman" panose="02020603050405020304" pitchFamily="18" charset="0"/>
                <a:cs typeface="Times New Roman" panose="02020603050405020304" pitchFamily="18" charset="0"/>
              </a:rPr>
              <a:t>Data cleaning</a:t>
            </a:r>
          </a:p>
          <a:p>
            <a:pPr marL="342900" lvl="1" indent="-342900" algn="just">
              <a:lnSpc>
                <a:spcPct val="160000"/>
              </a:lnSpc>
              <a:buFont typeface="Arial" pitchFamily="34" charset="0"/>
              <a:buChar char="•"/>
            </a:pPr>
            <a:r>
              <a:rPr lang="en-US" dirty="0" smtClean="0">
                <a:latin typeface="Times New Roman" panose="02020603050405020304" pitchFamily="18" charset="0"/>
                <a:cs typeface="Times New Roman" panose="02020603050405020304" pitchFamily="18" charset="0"/>
              </a:rPr>
              <a:t>Consistency </a:t>
            </a:r>
            <a:r>
              <a:rPr lang="en-US" dirty="0">
                <a:latin typeface="Times New Roman" panose="02020603050405020304" pitchFamily="18" charset="0"/>
                <a:cs typeface="Times New Roman" panose="02020603050405020304" pitchFamily="18" charset="0"/>
              </a:rPr>
              <a:t>of data </a:t>
            </a:r>
            <a:r>
              <a:rPr lang="en-US" dirty="0" smtClean="0">
                <a:latin typeface="Times New Roman" panose="02020603050405020304" pitchFamily="18" charset="0"/>
                <a:cs typeface="Times New Roman" panose="02020603050405020304" pitchFamily="18" charset="0"/>
              </a:rPr>
              <a:t>was </a:t>
            </a:r>
            <a:r>
              <a:rPr lang="en-US" dirty="0">
                <a:latin typeface="Times New Roman" panose="02020603050405020304" pitchFamily="18" charset="0"/>
                <a:cs typeface="Times New Roman" panose="02020603050405020304" pitchFamily="18" charset="0"/>
              </a:rPr>
              <a:t>also checked before analysis </a:t>
            </a:r>
          </a:p>
          <a:p>
            <a:pPr marL="342900" lvl="1" indent="-342900" algn="just">
              <a:lnSpc>
                <a:spcPct val="160000"/>
              </a:lnSpc>
              <a:buFont typeface="Arial" pitchFamily="34" charset="0"/>
              <a:buChar char="•"/>
            </a:pPr>
            <a:endParaRPr lang="en-US" dirty="0">
              <a:latin typeface="Times New Roman" panose="02020603050405020304" pitchFamily="18" charset="0"/>
              <a:cs typeface="Times New Roman" panose="02020603050405020304" pitchFamily="18" charset="0"/>
            </a:endParaRPr>
          </a:p>
          <a:p>
            <a:pPr marL="342900" lvl="1" indent="-342900" algn="just">
              <a:lnSpc>
                <a:spcPct val="160000"/>
              </a:lnSpc>
              <a:buFont typeface="Arial" pitchFamily="34" charset="0"/>
              <a:buChar char="•"/>
            </a:pPr>
            <a:endParaRPr lang="en-US" sz="2200" b="1" dirty="0">
              <a:latin typeface="Times New Roman" pitchFamily="18" charset="0"/>
              <a:cs typeface="Times New Roman" pitchFamily="18" charset="0"/>
            </a:endParaRPr>
          </a:p>
          <a:p>
            <a:pPr algn="just">
              <a:lnSpc>
                <a:spcPct val="160000"/>
              </a:lnSpc>
            </a:pPr>
            <a:endParaRPr lang="en-US" sz="2200" dirty="0">
              <a:latin typeface="Times New Roman" pitchFamily="18" charset="0"/>
              <a:cs typeface="Times New Roman" pitchFamily="18" charset="0"/>
            </a:endParaRPr>
          </a:p>
          <a:p>
            <a:pPr>
              <a:lnSpc>
                <a:spcPct val="160000"/>
              </a:lnSpc>
            </a:pPr>
            <a:endParaRPr lang="en-US" sz="2200" dirty="0">
              <a:latin typeface="Times New Roman" pitchFamily="18" charset="0"/>
              <a:cs typeface="Times New Roman" pitchFamily="18" charset="0"/>
            </a:endParaRPr>
          </a:p>
        </p:txBody>
      </p:sp>
      <p:sp>
        <p:nvSpPr>
          <p:cNvPr id="4" name="Date Placeholder 3">
            <a:extLst>
              <a:ext uri="{FF2B5EF4-FFF2-40B4-BE49-F238E27FC236}">
                <a16:creationId xmlns:a16="http://schemas.microsoft.com/office/drawing/2014/main" id="{C02DFB72-B7CB-0670-D87C-DBDFD02814CF}"/>
              </a:ext>
            </a:extLst>
          </p:cNvPr>
          <p:cNvSpPr>
            <a:spLocks noGrp="1"/>
          </p:cNvSpPr>
          <p:nvPr>
            <p:ph type="dt" sz="half" idx="10"/>
          </p:nvPr>
        </p:nvSpPr>
        <p:spPr/>
        <p:txBody>
          <a:bodyPr/>
          <a:lstStyle/>
          <a:p>
            <a:fld id="{7C0E232A-8C92-4C26-B8C2-82A2E8FF6B5B}" type="datetime3">
              <a:rPr lang="en-US" smtClean="0"/>
              <a:t>11 April 2025</a:t>
            </a:fld>
            <a:endParaRPr lang="en-US"/>
          </a:p>
        </p:txBody>
      </p:sp>
      <p:sp>
        <p:nvSpPr>
          <p:cNvPr id="5" name="Footer Placeholder 4">
            <a:extLst>
              <a:ext uri="{FF2B5EF4-FFF2-40B4-BE49-F238E27FC236}">
                <a16:creationId xmlns:a16="http://schemas.microsoft.com/office/drawing/2014/main" id="{F6989B51-2EE4-DEF7-0505-674D7B95FEEA}"/>
              </a:ext>
            </a:extLst>
          </p:cNvPr>
          <p:cNvSpPr>
            <a:spLocks noGrp="1"/>
          </p:cNvSpPr>
          <p:nvPr>
            <p:ph type="ftr" sz="quarter" idx="11"/>
          </p:nvPr>
        </p:nvSpPr>
        <p:spPr/>
        <p:txBody>
          <a:bodyPr/>
          <a:lstStyle/>
          <a:p>
            <a:r>
              <a:rPr lang="en-US" smtClean="0"/>
              <a:t>Presented by Mengistu Abebe</a:t>
            </a:r>
            <a:endParaRPr lang="en-US"/>
          </a:p>
        </p:txBody>
      </p:sp>
      <p:sp>
        <p:nvSpPr>
          <p:cNvPr id="6" name="Slide Number Placeholder 5">
            <a:extLst>
              <a:ext uri="{FF2B5EF4-FFF2-40B4-BE49-F238E27FC236}">
                <a16:creationId xmlns:a16="http://schemas.microsoft.com/office/drawing/2014/main" id="{9734520D-419E-0A8B-9324-B79941CAECBC}"/>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457200"/>
          </a:xfrm>
        </p:spPr>
        <p:txBody>
          <a:bodyPr>
            <a:normAutofit fontScale="90000"/>
          </a:bodyPr>
          <a:lstStyle/>
          <a:p>
            <a:r>
              <a:rPr lang="en-US" sz="3200" b="1" kern="0" dirty="0">
                <a:solidFill>
                  <a:prstClr val="black"/>
                </a:solidFill>
                <a:latin typeface="Times New Roman" pitchFamily="18" charset="0"/>
                <a:cs typeface="Times New Roman" pitchFamily="18" charset="0"/>
              </a:rPr>
              <a:t>Data quality assurance</a:t>
            </a:r>
            <a:endParaRPr lang="en-US" dirty="0"/>
          </a:p>
        </p:txBody>
      </p:sp>
      <p:sp>
        <p:nvSpPr>
          <p:cNvPr id="3" name="Content Placeholder 2"/>
          <p:cNvSpPr>
            <a:spLocks noGrp="1"/>
          </p:cNvSpPr>
          <p:nvPr>
            <p:ph idx="1"/>
          </p:nvPr>
        </p:nvSpPr>
        <p:spPr>
          <a:xfrm>
            <a:off x="571500" y="762000"/>
            <a:ext cx="11049000" cy="5959476"/>
          </a:xfrm>
        </p:spPr>
        <p:txBody>
          <a:bodyPr>
            <a:normAutofit fontScale="62500" lnSpcReduction="20000"/>
          </a:bodyPr>
          <a:lstStyle/>
          <a:p>
            <a:pPr>
              <a:lnSpc>
                <a:spcPct val="170000"/>
              </a:lnSpc>
            </a:pPr>
            <a:r>
              <a:rPr lang="en-US" sz="3600" dirty="0" smtClean="0">
                <a:solidFill>
                  <a:srgbClr val="000000"/>
                </a:solidFill>
                <a:latin typeface="Times New Roman" panose="02020603050405020304" pitchFamily="18" charset="0"/>
                <a:ea typeface="Calibri" panose="020F0502020204030204" pitchFamily="34" charset="0"/>
              </a:rPr>
              <a:t>Interview </a:t>
            </a:r>
            <a:r>
              <a:rPr lang="en-US" sz="3600" dirty="0">
                <a:solidFill>
                  <a:srgbClr val="000000"/>
                </a:solidFill>
                <a:latin typeface="Times New Roman" panose="02020603050405020304" pitchFamily="18" charset="0"/>
                <a:ea typeface="Calibri" panose="020F0502020204030204" pitchFamily="34" charset="0"/>
              </a:rPr>
              <a:t>guide </a:t>
            </a:r>
            <a:r>
              <a:rPr lang="en-US" sz="3600" dirty="0" smtClean="0">
                <a:solidFill>
                  <a:srgbClr val="000000"/>
                </a:solidFill>
                <a:latin typeface="Times New Roman" panose="02020603050405020304" pitchFamily="18" charset="0"/>
                <a:ea typeface="Calibri" panose="020F0502020204030204" pitchFamily="34" charset="0"/>
              </a:rPr>
              <a:t>was developed </a:t>
            </a:r>
            <a:r>
              <a:rPr lang="en-US" sz="3600" dirty="0">
                <a:solidFill>
                  <a:srgbClr val="000000"/>
                </a:solidFill>
                <a:latin typeface="Times New Roman" panose="02020603050405020304" pitchFamily="18" charset="0"/>
                <a:ea typeface="Calibri" panose="020F0502020204030204" pitchFamily="34" charset="0"/>
              </a:rPr>
              <a:t>and </a:t>
            </a:r>
            <a:r>
              <a:rPr lang="en-US" sz="3600" dirty="0" smtClean="0">
                <a:solidFill>
                  <a:srgbClr val="000000"/>
                </a:solidFill>
                <a:latin typeface="Times New Roman" panose="02020603050405020304" pitchFamily="18" charset="0"/>
                <a:ea typeface="Calibri" panose="020F0502020204030204" pitchFamily="34" charset="0"/>
              </a:rPr>
              <a:t>piloted</a:t>
            </a:r>
          </a:p>
          <a:p>
            <a:pPr>
              <a:lnSpc>
                <a:spcPct val="170000"/>
              </a:lnSpc>
            </a:pPr>
            <a:r>
              <a:rPr lang="en-US" sz="3600" dirty="0">
                <a:solidFill>
                  <a:srgbClr val="000000"/>
                </a:solidFill>
                <a:latin typeface="Times New Roman" panose="02020603050405020304" pitchFamily="18" charset="0"/>
                <a:ea typeface="Calibri" panose="020F0502020204030204" pitchFamily="34" charset="0"/>
              </a:rPr>
              <a:t>A quiet setting </a:t>
            </a:r>
            <a:r>
              <a:rPr lang="en-US" sz="3600" dirty="0" smtClean="0">
                <a:solidFill>
                  <a:srgbClr val="000000"/>
                </a:solidFill>
                <a:latin typeface="Times New Roman" panose="02020603050405020304" pitchFamily="18" charset="0"/>
                <a:ea typeface="Calibri" panose="020F0502020204030204" pitchFamily="34" charset="0"/>
              </a:rPr>
              <a:t>was selected and equal </a:t>
            </a:r>
            <a:r>
              <a:rPr lang="en-US" sz="3600" dirty="0">
                <a:solidFill>
                  <a:srgbClr val="000000"/>
                </a:solidFill>
                <a:latin typeface="Times New Roman" panose="02020603050405020304" pitchFamily="18" charset="0"/>
                <a:ea typeface="Calibri" panose="020F0502020204030204" pitchFamily="34" charset="0"/>
              </a:rPr>
              <a:t>chance </a:t>
            </a:r>
            <a:r>
              <a:rPr lang="en-US" sz="3600" dirty="0" smtClean="0">
                <a:solidFill>
                  <a:srgbClr val="000000"/>
                </a:solidFill>
                <a:latin typeface="Times New Roman" panose="02020603050405020304" pitchFamily="18" charset="0"/>
                <a:ea typeface="Calibri" panose="020F0502020204030204" pitchFamily="34" charset="0"/>
              </a:rPr>
              <a:t>was given </a:t>
            </a:r>
            <a:r>
              <a:rPr lang="en-US" sz="3600" dirty="0">
                <a:solidFill>
                  <a:srgbClr val="000000"/>
                </a:solidFill>
                <a:latin typeface="Times New Roman" panose="02020603050405020304" pitchFamily="18" charset="0"/>
                <a:ea typeface="Calibri" panose="020F0502020204030204" pitchFamily="34" charset="0"/>
              </a:rPr>
              <a:t>for each </a:t>
            </a:r>
            <a:r>
              <a:rPr lang="en-US" sz="3600" dirty="0" smtClean="0">
                <a:solidFill>
                  <a:srgbClr val="000000"/>
                </a:solidFill>
                <a:latin typeface="Times New Roman" panose="02020603050405020304" pitchFamily="18" charset="0"/>
                <a:ea typeface="Calibri" panose="020F0502020204030204" pitchFamily="34" charset="0"/>
              </a:rPr>
              <a:t>participant</a:t>
            </a:r>
          </a:p>
          <a:p>
            <a:pPr>
              <a:lnSpc>
                <a:spcPct val="170000"/>
              </a:lnSpc>
            </a:pPr>
            <a:r>
              <a:rPr lang="en-US" sz="3600" dirty="0">
                <a:latin typeface="Times New Roman" panose="02020603050405020304" pitchFamily="18" charset="0"/>
                <a:cs typeface="Times New Roman" panose="02020603050405020304" pitchFamily="18" charset="0"/>
              </a:rPr>
              <a:t>The trustworthiness of the findings </a:t>
            </a:r>
            <a:r>
              <a:rPr lang="en-US" sz="3600" dirty="0" smtClean="0">
                <a:latin typeface="Times New Roman" panose="02020603050405020304" pitchFamily="18" charset="0"/>
                <a:cs typeface="Times New Roman" panose="02020603050405020304" pitchFamily="18" charset="0"/>
              </a:rPr>
              <a:t>was assured </a:t>
            </a:r>
            <a:r>
              <a:rPr lang="en-US" sz="3600" dirty="0">
                <a:latin typeface="Times New Roman" panose="02020603050405020304" pitchFamily="18" charset="0"/>
                <a:cs typeface="Times New Roman" panose="02020603050405020304" pitchFamily="18" charset="0"/>
              </a:rPr>
              <a:t>by using various techniques such </a:t>
            </a:r>
            <a:r>
              <a:rPr lang="en-US" sz="3600" dirty="0" smtClean="0">
                <a:latin typeface="Times New Roman" panose="02020603050405020304" pitchFamily="18" charset="0"/>
                <a:cs typeface="Times New Roman" panose="02020603050405020304" pitchFamily="18" charset="0"/>
              </a:rPr>
              <a:t>as;</a:t>
            </a:r>
          </a:p>
          <a:p>
            <a:pPr lvl="1">
              <a:lnSpc>
                <a:spcPct val="170000"/>
              </a:lnSpc>
            </a:pPr>
            <a:r>
              <a:rPr lang="en-US" sz="3600" dirty="0" smtClean="0">
                <a:latin typeface="Times New Roman" panose="02020603050405020304" pitchFamily="18" charset="0"/>
                <a:cs typeface="Times New Roman" panose="02020603050405020304" pitchFamily="18" charset="0"/>
              </a:rPr>
              <a:t>Triangulation </a:t>
            </a:r>
            <a:r>
              <a:rPr lang="en-US" sz="3600" dirty="0">
                <a:latin typeface="Times New Roman" panose="02020603050405020304" pitchFamily="18" charset="0"/>
                <a:cs typeface="Times New Roman" panose="02020603050405020304" pitchFamily="18" charset="0"/>
              </a:rPr>
              <a:t>in methodologies, peer debriefing, saturation of </a:t>
            </a:r>
            <a:r>
              <a:rPr lang="en-US" sz="3600" dirty="0" smtClean="0">
                <a:latin typeface="Times New Roman" panose="02020603050405020304" pitchFamily="18" charset="0"/>
                <a:cs typeface="Times New Roman" panose="02020603050405020304" pitchFamily="18" charset="0"/>
              </a:rPr>
              <a:t>data           credibility</a:t>
            </a:r>
          </a:p>
          <a:p>
            <a:pPr lvl="1">
              <a:lnSpc>
                <a:spcPct val="170000"/>
              </a:lnSpc>
            </a:pPr>
            <a:r>
              <a:rPr lang="en-US" sz="3600" dirty="0" smtClean="0">
                <a:latin typeface="Times New Roman" panose="02020603050405020304" pitchFamily="18" charset="0"/>
                <a:cs typeface="Times New Roman" panose="02020603050405020304" pitchFamily="18" charset="0"/>
              </a:rPr>
              <a:t>Purposive sampling                transferability</a:t>
            </a:r>
            <a:r>
              <a:rPr lang="en-US" sz="3600" dirty="0">
                <a:latin typeface="Times New Roman" panose="02020603050405020304" pitchFamily="18" charset="0"/>
                <a:cs typeface="Times New Roman" panose="02020603050405020304" pitchFamily="18" charset="0"/>
              </a:rPr>
              <a:t>. </a:t>
            </a:r>
          </a:p>
          <a:p>
            <a:pPr lvl="1">
              <a:lnSpc>
                <a:spcPct val="170000"/>
              </a:lnSpc>
            </a:pPr>
            <a:r>
              <a:rPr lang="en-US" sz="3600" dirty="0" smtClean="0">
                <a:latin typeface="Times New Roman" panose="02020603050405020304" pitchFamily="18" charset="0"/>
                <a:cs typeface="Times New Roman" panose="02020603050405020304" pitchFamily="18" charset="0"/>
              </a:rPr>
              <a:t>Coding </a:t>
            </a:r>
            <a:r>
              <a:rPr lang="en-US" sz="3600" dirty="0">
                <a:latin typeface="Times New Roman" panose="02020603050405020304" pitchFamily="18" charset="0"/>
                <a:cs typeface="Times New Roman" panose="02020603050405020304" pitchFamily="18" charset="0"/>
              </a:rPr>
              <a:t>and </a:t>
            </a:r>
            <a:r>
              <a:rPr lang="en-US" sz="3600" dirty="0" smtClean="0">
                <a:latin typeface="Times New Roman" panose="02020603050405020304" pitchFamily="18" charset="0"/>
                <a:cs typeface="Times New Roman" panose="02020603050405020304" pitchFamily="18" charset="0"/>
              </a:rPr>
              <a:t>recoding, </a:t>
            </a:r>
            <a:r>
              <a:rPr lang="en-US" sz="3600" dirty="0">
                <a:latin typeface="Times New Roman" panose="02020603050405020304" pitchFamily="18" charset="0"/>
                <a:cs typeface="Times New Roman" panose="02020603050405020304" pitchFamily="18" charset="0"/>
              </a:rPr>
              <a:t>and peer examination </a:t>
            </a:r>
            <a:r>
              <a:rPr lang="en-US" sz="3600" dirty="0" smtClean="0">
                <a:latin typeface="Times New Roman" panose="02020603050405020304" pitchFamily="18" charset="0"/>
                <a:cs typeface="Times New Roman" panose="02020603050405020304" pitchFamily="18" charset="0"/>
              </a:rPr>
              <a:t>              dependability</a:t>
            </a:r>
            <a:r>
              <a:rPr lang="en-US" sz="3600" dirty="0">
                <a:latin typeface="Times New Roman" panose="02020603050405020304" pitchFamily="18" charset="0"/>
                <a:cs typeface="Times New Roman" panose="02020603050405020304" pitchFamily="18" charset="0"/>
              </a:rPr>
              <a:t>. </a:t>
            </a:r>
          </a:p>
          <a:p>
            <a:pPr lvl="1">
              <a:lnSpc>
                <a:spcPct val="170000"/>
              </a:lnSpc>
            </a:pPr>
            <a:r>
              <a:rPr lang="en-US" sz="3600" dirty="0" smtClean="0">
                <a:latin typeface="Times New Roman" panose="02020603050405020304" pitchFamily="18" charset="0"/>
                <a:cs typeface="Times New Roman" panose="02020603050405020304" pitchFamily="18" charset="0"/>
              </a:rPr>
              <a:t>Good </a:t>
            </a:r>
            <a:r>
              <a:rPr lang="en-US" sz="3600" dirty="0">
                <a:latin typeface="Times New Roman" panose="02020603050405020304" pitchFamily="18" charset="0"/>
                <a:cs typeface="Times New Roman" panose="02020603050405020304" pitchFamily="18" charset="0"/>
              </a:rPr>
              <a:t>facilitation, safeguarding informants’ </a:t>
            </a:r>
            <a:r>
              <a:rPr lang="en-US" sz="3600" dirty="0" smtClean="0">
                <a:latin typeface="Times New Roman" panose="02020603050405020304" pitchFamily="18" charset="0"/>
                <a:cs typeface="Times New Roman" panose="02020603050405020304" pitchFamily="18" charset="0"/>
              </a:rPr>
              <a:t>identity, </a:t>
            </a:r>
            <a:r>
              <a:rPr lang="en-US" sz="3600" dirty="0">
                <a:latin typeface="Times New Roman" panose="02020603050405020304" pitchFamily="18" charset="0"/>
                <a:cs typeface="Times New Roman" panose="02020603050405020304" pitchFamily="18" charset="0"/>
              </a:rPr>
              <a:t>rapport and trust building with participants </a:t>
            </a:r>
            <a:r>
              <a:rPr lang="en-US" sz="3600" dirty="0" smtClean="0">
                <a:latin typeface="Times New Roman" panose="02020603050405020304" pitchFamily="18" charset="0"/>
                <a:cs typeface="Times New Roman" panose="02020603050405020304" pitchFamily="18" charset="0"/>
              </a:rPr>
              <a:t>               data </a:t>
            </a:r>
            <a:r>
              <a:rPr lang="en-US" sz="3600" dirty="0">
                <a:latin typeface="Times New Roman" panose="02020603050405020304" pitchFamily="18" charset="0"/>
                <a:cs typeface="Times New Roman" panose="02020603050405020304" pitchFamily="18" charset="0"/>
              </a:rPr>
              <a:t>integrity.</a:t>
            </a:r>
          </a:p>
          <a:p>
            <a:endParaRPr lang="en-US" dirty="0"/>
          </a:p>
        </p:txBody>
      </p:sp>
      <p:sp>
        <p:nvSpPr>
          <p:cNvPr id="4" name="Date Placeholder 3"/>
          <p:cNvSpPr>
            <a:spLocks noGrp="1"/>
          </p:cNvSpPr>
          <p:nvPr>
            <p:ph type="dt" sz="half" idx="10"/>
          </p:nvPr>
        </p:nvSpPr>
        <p:spPr/>
        <p:txBody>
          <a:bodyPr/>
          <a:lstStyle/>
          <a:p>
            <a:fld id="{2C7964D5-7780-4501-AB20-D5552F26067D}" type="datetime3">
              <a:rPr lang="en-US" smtClean="0">
                <a:solidFill>
                  <a:prstClr val="black">
                    <a:tint val="75000"/>
                  </a:prstClr>
                </a:solidFill>
              </a:rPr>
              <a:t>11 April 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Presented by Mengistu Abebe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19</a:t>
            </a:fld>
            <a:endParaRPr lang="en-US">
              <a:solidFill>
                <a:prstClr val="black">
                  <a:tint val="75000"/>
                </a:prstClr>
              </a:solidFill>
            </a:endParaRPr>
          </a:p>
        </p:txBody>
      </p:sp>
      <p:pic>
        <p:nvPicPr>
          <p:cNvPr id="7" name="Picture 6"/>
          <p:cNvPicPr>
            <a:picLocks noChangeAspect="1"/>
          </p:cNvPicPr>
          <p:nvPr/>
        </p:nvPicPr>
        <p:blipFill>
          <a:blip r:embed="rId2"/>
          <a:stretch>
            <a:fillRect/>
          </a:stretch>
        </p:blipFill>
        <p:spPr>
          <a:xfrm>
            <a:off x="3810000" y="3479921"/>
            <a:ext cx="1072989" cy="158510"/>
          </a:xfrm>
          <a:prstGeom prst="rect">
            <a:avLst/>
          </a:prstGeom>
        </p:spPr>
      </p:pic>
      <p:pic>
        <p:nvPicPr>
          <p:cNvPr id="8" name="Picture 7"/>
          <p:cNvPicPr>
            <a:picLocks noChangeAspect="1"/>
          </p:cNvPicPr>
          <p:nvPr/>
        </p:nvPicPr>
        <p:blipFill>
          <a:blip r:embed="rId2"/>
          <a:stretch>
            <a:fillRect/>
          </a:stretch>
        </p:blipFill>
        <p:spPr>
          <a:xfrm>
            <a:off x="9296401" y="2886593"/>
            <a:ext cx="609600" cy="85207"/>
          </a:xfrm>
          <a:prstGeom prst="rect">
            <a:avLst/>
          </a:prstGeom>
        </p:spPr>
      </p:pic>
      <p:pic>
        <p:nvPicPr>
          <p:cNvPr id="9" name="Picture 8"/>
          <p:cNvPicPr>
            <a:picLocks noChangeAspect="1"/>
          </p:cNvPicPr>
          <p:nvPr/>
        </p:nvPicPr>
        <p:blipFill>
          <a:blip r:embed="rId2"/>
          <a:stretch>
            <a:fillRect/>
          </a:stretch>
        </p:blipFill>
        <p:spPr>
          <a:xfrm>
            <a:off x="6553200" y="4038600"/>
            <a:ext cx="1072989" cy="158510"/>
          </a:xfrm>
          <a:prstGeom prst="rect">
            <a:avLst/>
          </a:prstGeom>
        </p:spPr>
      </p:pic>
      <p:pic>
        <p:nvPicPr>
          <p:cNvPr id="10" name="Picture 9"/>
          <p:cNvPicPr>
            <a:picLocks noChangeAspect="1"/>
          </p:cNvPicPr>
          <p:nvPr/>
        </p:nvPicPr>
        <p:blipFill>
          <a:blip r:embed="rId2"/>
          <a:stretch>
            <a:fillRect/>
          </a:stretch>
        </p:blipFill>
        <p:spPr>
          <a:xfrm>
            <a:off x="2917905" y="5129675"/>
            <a:ext cx="1072989" cy="158510"/>
          </a:xfrm>
          <a:prstGeom prst="rect">
            <a:avLst/>
          </a:prstGeom>
        </p:spPr>
      </p:pic>
    </p:spTree>
    <p:extLst>
      <p:ext uri="{BB962C8B-B14F-4D97-AF65-F5344CB8AC3E}">
        <p14:creationId xmlns:p14="http://schemas.microsoft.com/office/powerpoint/2010/main" val="778029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1"/>
            <a:ext cx="10972800" cy="685800"/>
          </a:xfrm>
        </p:spPr>
        <p:txBody>
          <a:bodyPr>
            <a:normAutofit/>
          </a:bodyPr>
          <a:lstStyle/>
          <a:p>
            <a:r>
              <a:rPr lang="en-US" sz="3600" b="1" dirty="0" smtClean="0">
                <a:latin typeface="Times New Roman" panose="02020603050405020304" pitchFamily="18" charset="0"/>
                <a:cs typeface="Times New Roman" panose="02020603050405020304" pitchFamily="18" charset="0"/>
              </a:rPr>
              <a:t>Investigators </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838200"/>
            <a:ext cx="10972800" cy="5791199"/>
          </a:xfrm>
        </p:spPr>
        <p:txBody>
          <a:bodyPr>
            <a:normAutofit lnSpcReduction="10000"/>
          </a:bodyPr>
          <a:lstStyle/>
          <a:p>
            <a:pPr>
              <a:lnSpc>
                <a:spcPct val="150000"/>
              </a:lnSpc>
            </a:pPr>
            <a:r>
              <a:rPr lang="en-US" sz="2400" b="1" dirty="0" smtClean="0">
                <a:latin typeface="Times New Roman" panose="02020603050405020304" pitchFamily="18" charset="0"/>
                <a:cs typeface="Times New Roman" panose="02020603050405020304" pitchFamily="18" charset="0"/>
              </a:rPr>
              <a:t>Principal investigator </a:t>
            </a:r>
          </a:p>
          <a:p>
            <a:pPr lvl="2">
              <a:lnSpc>
                <a:spcPct val="150000"/>
              </a:lnSpc>
            </a:pPr>
            <a:r>
              <a:rPr lang="en-US" sz="2600" dirty="0" err="1" smtClean="0">
                <a:latin typeface="Times New Roman" panose="02020603050405020304" pitchFamily="18" charset="0"/>
                <a:cs typeface="Times New Roman" panose="02020603050405020304" pitchFamily="18" charset="0"/>
              </a:rPr>
              <a:t>Mengistu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Abebe</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itchFamily="18" charset="0"/>
                <a:cs typeface="Times New Roman" pitchFamily="18" charset="0"/>
              </a:rPr>
              <a:t>BSc, MSc in EMCCN</a:t>
            </a:r>
            <a:r>
              <a:rPr lang="en-US" sz="2600"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lnSpc>
                <a:spcPct val="150000"/>
              </a:lnSpc>
            </a:pPr>
            <a:r>
              <a:rPr lang="en-US" sz="2400" b="1" dirty="0" smtClean="0">
                <a:latin typeface="Times New Roman" pitchFamily="18" charset="0"/>
                <a:cs typeface="Times New Roman" pitchFamily="18" charset="0"/>
              </a:rPr>
              <a:t>Co-investigators </a:t>
            </a:r>
          </a:p>
          <a:p>
            <a:pPr lvl="1">
              <a:lnSpc>
                <a:spcPct val="150000"/>
              </a:lnSpc>
            </a:pPr>
            <a:r>
              <a:rPr lang="en-US" sz="2600" dirty="0" err="1" smtClean="0">
                <a:latin typeface="Times New Roman" panose="02020603050405020304" pitchFamily="18" charset="0"/>
                <a:cs typeface="Times New Roman" panose="02020603050405020304" pitchFamily="18" charset="0"/>
              </a:rPr>
              <a:t>Temesgen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Ayenew</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itchFamily="18" charset="0"/>
                <a:cs typeface="Times New Roman" pitchFamily="18" charset="0"/>
              </a:rPr>
              <a:t>(BSc, MSc in EMCCN</a:t>
            </a:r>
            <a:r>
              <a:rPr lang="en-US" sz="2600" dirty="0" smtClean="0">
                <a:latin typeface="Times New Roman" pitchFamily="18" charset="0"/>
                <a:cs typeface="Times New Roman" pitchFamily="18" charset="0"/>
              </a:rPr>
              <a:t>)</a:t>
            </a:r>
          </a:p>
          <a:p>
            <a:pPr lvl="1">
              <a:lnSpc>
                <a:spcPct val="150000"/>
              </a:lnSpc>
            </a:pPr>
            <a:r>
              <a:rPr lang="en-US" sz="2600" dirty="0" err="1" smtClean="0">
                <a:latin typeface="Times New Roman" panose="02020603050405020304" pitchFamily="18" charset="0"/>
                <a:cs typeface="Times New Roman" panose="02020603050405020304" pitchFamily="18" charset="0"/>
              </a:rPr>
              <a:t>Baye</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Tsegaye</a:t>
            </a:r>
            <a:r>
              <a:rPr lang="en-US" sz="2600" dirty="0" smtClean="0">
                <a:latin typeface="Times New Roman" panose="02020603050405020304" pitchFamily="18" charset="0"/>
                <a:cs typeface="Times New Roman" panose="02020603050405020304" pitchFamily="18" charset="0"/>
              </a:rPr>
              <a:t> (BSc, MSC </a:t>
            </a:r>
            <a:r>
              <a:rPr lang="en-US" sz="2600" dirty="0">
                <a:latin typeface="Times New Roman" panose="02020603050405020304" pitchFamily="18" charset="0"/>
                <a:cs typeface="Times New Roman" panose="02020603050405020304" pitchFamily="18" charset="0"/>
              </a:rPr>
              <a:t>in Adult Health </a:t>
            </a:r>
            <a:r>
              <a:rPr lang="en-US" sz="2600" dirty="0" smtClean="0">
                <a:latin typeface="Times New Roman" panose="02020603050405020304" pitchFamily="18" charset="0"/>
                <a:cs typeface="Times New Roman" panose="02020603050405020304" pitchFamily="18" charset="0"/>
              </a:rPr>
              <a:t>Nursing)</a:t>
            </a:r>
          </a:p>
          <a:p>
            <a:pPr lvl="1">
              <a:lnSpc>
                <a:spcPct val="150000"/>
              </a:lnSpc>
            </a:pPr>
            <a:r>
              <a:rPr lang="en-US" sz="2600" dirty="0" err="1" smtClean="0">
                <a:latin typeface="Times New Roman" panose="02020603050405020304" pitchFamily="18" charset="0"/>
                <a:cs typeface="Times New Roman" panose="02020603050405020304" pitchFamily="18" charset="0"/>
              </a:rPr>
              <a:t>Dr</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Bekele</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Getnet</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MD, Assistant </a:t>
            </a:r>
            <a:r>
              <a:rPr lang="en-US" sz="2600" dirty="0" smtClean="0">
                <a:latin typeface="Times New Roman" panose="02020603050405020304" pitchFamily="18" charset="0"/>
                <a:cs typeface="Times New Roman" panose="02020603050405020304" pitchFamily="18" charset="0"/>
              </a:rPr>
              <a:t>professor of ECCM)</a:t>
            </a:r>
          </a:p>
          <a:p>
            <a:pPr lvl="1">
              <a:lnSpc>
                <a:spcPct val="150000"/>
              </a:lnSpc>
            </a:pPr>
            <a:r>
              <a:rPr lang="en-US" sz="2600" dirty="0" err="1" smtClean="0">
                <a:latin typeface="Times New Roman" panose="02020603050405020304" pitchFamily="18" charset="0"/>
                <a:cs typeface="Times New Roman" panose="02020603050405020304" pitchFamily="18" charset="0"/>
              </a:rPr>
              <a:t>Tesfahun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Ayenew</a:t>
            </a:r>
            <a:r>
              <a:rPr lang="en-US" sz="2600" dirty="0" smtClean="0">
                <a:latin typeface="Times New Roman" panose="02020603050405020304" pitchFamily="18" charset="0"/>
                <a:cs typeface="Times New Roman" panose="02020603050405020304" pitchFamily="18" charset="0"/>
              </a:rPr>
              <a:t> (BSc, MSc in Adult Health Nursing)</a:t>
            </a:r>
          </a:p>
          <a:p>
            <a:pPr lvl="1">
              <a:lnSpc>
                <a:spcPct val="150000"/>
              </a:lnSpc>
            </a:pPr>
            <a:r>
              <a:rPr lang="en-US" sz="2600" dirty="0" err="1" smtClean="0">
                <a:latin typeface="Times New Roman" panose="02020603050405020304" pitchFamily="18" charset="0"/>
                <a:cs typeface="Times New Roman" panose="02020603050405020304" pitchFamily="18" charset="0"/>
              </a:rPr>
              <a:t>Getinet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Nibret</a:t>
            </a:r>
            <a:r>
              <a:rPr lang="en-US" sz="2600" dirty="0" smtClean="0">
                <a:latin typeface="Times New Roman" panose="02020603050405020304" pitchFamily="18" charset="0"/>
                <a:cs typeface="Times New Roman" panose="02020603050405020304" pitchFamily="18" charset="0"/>
              </a:rPr>
              <a:t> (BSc, MSc </a:t>
            </a:r>
            <a:r>
              <a:rPr lang="en-US" sz="2600" dirty="0">
                <a:latin typeface="Times New Roman" panose="02020603050405020304" pitchFamily="18" charset="0"/>
                <a:cs typeface="Times New Roman" panose="02020603050405020304" pitchFamily="18" charset="0"/>
              </a:rPr>
              <a:t>in </a:t>
            </a:r>
            <a:r>
              <a:rPr lang="en-US" sz="2600" dirty="0" smtClean="0">
                <a:latin typeface="Times New Roman" panose="02020603050405020304" pitchFamily="18" charset="0"/>
                <a:cs typeface="Times New Roman" panose="02020603050405020304" pitchFamily="18" charset="0"/>
              </a:rPr>
              <a:t>pharmacology)</a:t>
            </a:r>
          </a:p>
          <a:p>
            <a:pPr lvl="1">
              <a:lnSpc>
                <a:spcPct val="150000"/>
              </a:lnSpc>
            </a:pPr>
            <a:r>
              <a:rPr lang="en-US" sz="2600" dirty="0" err="1" smtClean="0">
                <a:latin typeface="Times New Roman" panose="02020603050405020304" pitchFamily="18" charset="0"/>
                <a:cs typeface="Times New Roman" panose="02020603050405020304" pitchFamily="18" charset="0"/>
              </a:rPr>
              <a:t>Mastewal</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Yechale</a:t>
            </a:r>
            <a:r>
              <a:rPr lang="en-US" sz="2600" dirty="0" smtClean="0">
                <a:latin typeface="Times New Roman" panose="02020603050405020304" pitchFamily="18" charset="0"/>
                <a:cs typeface="Times New Roman" panose="02020603050405020304" pitchFamily="18" charset="0"/>
              </a:rPr>
              <a:t> (BSc, MSc </a:t>
            </a:r>
            <a:r>
              <a:rPr lang="en-US" sz="2600" dirty="0">
                <a:latin typeface="Times New Roman" panose="02020603050405020304" pitchFamily="18" charset="0"/>
                <a:cs typeface="Times New Roman" panose="02020603050405020304" pitchFamily="18" charset="0"/>
              </a:rPr>
              <a:t>in Clinical </a:t>
            </a:r>
            <a:r>
              <a:rPr lang="en-US" sz="2600" dirty="0" smtClean="0">
                <a:latin typeface="Times New Roman" panose="02020603050405020304" pitchFamily="18" charset="0"/>
                <a:cs typeface="Times New Roman" panose="02020603050405020304" pitchFamily="18" charset="0"/>
              </a:rPr>
              <a:t>Midwifery)</a:t>
            </a:r>
          </a:p>
          <a:p>
            <a:endParaRPr lang="en-US" dirty="0" smtClean="0"/>
          </a:p>
          <a:p>
            <a:endParaRPr lang="en-US" dirty="0"/>
          </a:p>
        </p:txBody>
      </p:sp>
      <p:sp>
        <p:nvSpPr>
          <p:cNvPr id="4" name="Date Placeholder 3"/>
          <p:cNvSpPr>
            <a:spLocks noGrp="1"/>
          </p:cNvSpPr>
          <p:nvPr>
            <p:ph type="dt" sz="half" idx="10"/>
          </p:nvPr>
        </p:nvSpPr>
        <p:spPr/>
        <p:txBody>
          <a:bodyPr/>
          <a:lstStyle/>
          <a:p>
            <a:fld id="{996AC146-BB61-40E2-93B7-3AD345A646D1}"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618239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09600"/>
          </a:xfrm>
        </p:spPr>
        <p:txBody>
          <a:bodyPr>
            <a:noAutofit/>
          </a:bodyPr>
          <a:lstStyle/>
          <a:p>
            <a:pPr>
              <a:lnSpc>
                <a:spcPct val="150000"/>
              </a:lnSpc>
            </a:pPr>
            <a:r>
              <a:rPr lang="en-US" sz="3200" b="1" dirty="0">
                <a:latin typeface="Times New Roman" pitchFamily="18" charset="0"/>
                <a:cs typeface="Times New Roman" pitchFamily="18" charset="0"/>
              </a:rPr>
              <a:t>Data processing and analysis</a:t>
            </a:r>
          </a:p>
        </p:txBody>
      </p:sp>
      <p:sp>
        <p:nvSpPr>
          <p:cNvPr id="3" name="Content Placeholder 2"/>
          <p:cNvSpPr>
            <a:spLocks noGrp="1"/>
          </p:cNvSpPr>
          <p:nvPr>
            <p:ph idx="1"/>
          </p:nvPr>
        </p:nvSpPr>
        <p:spPr>
          <a:xfrm>
            <a:off x="381000" y="914400"/>
            <a:ext cx="11658600" cy="5943600"/>
          </a:xfrm>
        </p:spPr>
        <p:txBody>
          <a:bodyPr>
            <a:noAutofit/>
          </a:bodyPr>
          <a:lstStyle/>
          <a:p>
            <a:pPr>
              <a:lnSpc>
                <a:spcPct val="150000"/>
              </a:lnSpc>
              <a:buFont typeface="Wingdings" pitchFamily="2" charset="2"/>
              <a:buChar char="§"/>
            </a:pPr>
            <a:r>
              <a:rPr lang="en-US" sz="2400" dirty="0">
                <a:latin typeface="Times New Roman" pitchFamily="18" charset="0"/>
                <a:cs typeface="Times New Roman" pitchFamily="18" charset="0"/>
              </a:rPr>
              <a:t>The collected </a:t>
            </a:r>
            <a:r>
              <a:rPr lang="en-US" sz="2400" dirty="0" smtClean="0">
                <a:latin typeface="Times New Roman" pitchFamily="18" charset="0"/>
                <a:cs typeface="Times New Roman" pitchFamily="18" charset="0"/>
              </a:rPr>
              <a:t>data</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was exported </a:t>
            </a:r>
            <a:r>
              <a:rPr lang="en-US" sz="2400" dirty="0">
                <a:latin typeface="Times New Roman" pitchFamily="18" charset="0"/>
                <a:cs typeface="Times New Roman" pitchFamily="18" charset="0"/>
              </a:rPr>
              <a:t>to STATA </a:t>
            </a:r>
            <a:r>
              <a:rPr lang="en-US" sz="2400" dirty="0" smtClean="0">
                <a:latin typeface="Times New Roman" pitchFamily="18" charset="0"/>
                <a:cs typeface="Times New Roman" pitchFamily="18" charset="0"/>
              </a:rPr>
              <a:t>14.1 for analysis</a:t>
            </a:r>
            <a:endParaRPr lang="en-US" sz="2400" dirty="0">
              <a:latin typeface="Times New Roman" pitchFamily="18" charset="0"/>
              <a:cs typeface="Times New Roman" pitchFamily="18" charset="0"/>
            </a:endParaRPr>
          </a:p>
          <a:p>
            <a:pPr>
              <a:lnSpc>
                <a:spcPct val="150000"/>
              </a:lnSpc>
              <a:buFont typeface="Wingdings" pitchFamily="2" charset="2"/>
              <a:buChar char="§"/>
            </a:pPr>
            <a:r>
              <a:rPr lang="en-US" sz="2400" dirty="0">
                <a:latin typeface="Times New Roman" pitchFamily="18" charset="0"/>
                <a:cs typeface="Times New Roman" pitchFamily="18" charset="0"/>
              </a:rPr>
              <a:t>Descriptive statistics </a:t>
            </a:r>
            <a:r>
              <a:rPr lang="en-US" sz="2400" dirty="0" smtClean="0">
                <a:latin typeface="Times New Roman" pitchFamily="18" charset="0"/>
                <a:cs typeface="Times New Roman" pitchFamily="18" charset="0"/>
              </a:rPr>
              <a:t>were computed </a:t>
            </a:r>
            <a:r>
              <a:rPr lang="en-US" sz="2400" dirty="0">
                <a:latin typeface="Times New Roman" pitchFamily="18" charset="0"/>
                <a:cs typeface="Times New Roman" pitchFamily="18" charset="0"/>
              </a:rPr>
              <a:t>depending on the nature of the </a:t>
            </a:r>
            <a:r>
              <a:rPr lang="en-US" sz="2400" dirty="0" smtClean="0">
                <a:latin typeface="Times New Roman" pitchFamily="18" charset="0"/>
                <a:cs typeface="Times New Roman" pitchFamily="18" charset="0"/>
              </a:rPr>
              <a:t>data</a:t>
            </a:r>
            <a:endParaRPr lang="en-US" sz="2400" dirty="0">
              <a:latin typeface="Times New Roman" pitchFamily="18" charset="0"/>
              <a:cs typeface="Times New Roman" pitchFamily="18" charset="0"/>
            </a:endParaRPr>
          </a:p>
          <a:p>
            <a:pPr>
              <a:lnSpc>
                <a:spcPct val="150000"/>
              </a:lnSpc>
              <a:buFont typeface="Wingdings" pitchFamily="2" charset="2"/>
              <a:buChar char="§"/>
            </a:pPr>
            <a:r>
              <a:rPr lang="en-US" sz="2400" dirty="0">
                <a:latin typeface="Times New Roman" pitchFamily="18" charset="0"/>
                <a:cs typeface="Times New Roman" pitchFamily="18" charset="0"/>
              </a:rPr>
              <a:t>Outcome of each participant </a:t>
            </a:r>
            <a:r>
              <a:rPr lang="en-US" sz="2400" dirty="0" smtClean="0">
                <a:latin typeface="Times New Roman" pitchFamily="18" charset="0"/>
                <a:cs typeface="Times New Roman" pitchFamily="18" charset="0"/>
              </a:rPr>
              <a:t>was dichotomized into binary outcome (yes/no) </a:t>
            </a:r>
          </a:p>
          <a:p>
            <a:pPr>
              <a:lnSpc>
                <a:spcPct val="150000"/>
              </a:lnSpc>
              <a:buFont typeface="Wingdings" pitchFamily="2" charset="2"/>
              <a:buChar char="§"/>
            </a:pPr>
            <a:r>
              <a:rPr lang="en-US" sz="2400" dirty="0" smtClean="0">
                <a:latin typeface="Times New Roman" pitchFamily="18" charset="0"/>
                <a:cs typeface="Times New Roman" pitchFamily="18" charset="0"/>
              </a:rPr>
              <a:t>Chi-square assumptions were checked </a:t>
            </a:r>
          </a:p>
          <a:p>
            <a:pPr>
              <a:lnSpc>
                <a:spcPct val="150000"/>
              </a:lnSpc>
              <a:buFont typeface="Wingdings" pitchFamily="2" charset="2"/>
              <a:buChar char="§"/>
            </a:pPr>
            <a:r>
              <a:rPr lang="en-US" sz="2400" dirty="0" smtClean="0">
                <a:latin typeface="Times New Roman" pitchFamily="18" charset="0"/>
                <a:cs typeface="Times New Roman" pitchFamily="18" charset="0"/>
              </a:rPr>
              <a:t>Model </a:t>
            </a:r>
            <a:r>
              <a:rPr lang="en-US" sz="2400" dirty="0">
                <a:latin typeface="Times New Roman" pitchFamily="18" charset="0"/>
                <a:cs typeface="Times New Roman" pitchFamily="18" charset="0"/>
              </a:rPr>
              <a:t>fitness test </a:t>
            </a:r>
            <a:r>
              <a:rPr lang="en-US" sz="2400" dirty="0" smtClean="0">
                <a:latin typeface="Times New Roman" pitchFamily="18" charset="0"/>
                <a:cs typeface="Times New Roman" pitchFamily="18" charset="0"/>
              </a:rPr>
              <a:t>was checked using Hosmer-</a:t>
            </a:r>
            <a:r>
              <a:rPr lang="en-US" sz="2400" dirty="0" err="1" smtClean="0">
                <a:latin typeface="Times New Roman" pitchFamily="18" charset="0"/>
                <a:cs typeface="Times New Roman" pitchFamily="18" charset="0"/>
              </a:rPr>
              <a:t>Lemeshow</a:t>
            </a:r>
            <a:r>
              <a:rPr lang="en-US" sz="2400" dirty="0" smtClean="0">
                <a:latin typeface="Times New Roman" pitchFamily="18" charset="0"/>
                <a:cs typeface="Times New Roman" pitchFamily="18" charset="0"/>
              </a:rPr>
              <a:t> test</a:t>
            </a:r>
            <a:endParaRPr lang="en-US" sz="2400" dirty="0">
              <a:latin typeface="Times New Roman" pitchFamily="18" charset="0"/>
              <a:cs typeface="Times New Roman" pitchFamily="18" charset="0"/>
            </a:endParaRPr>
          </a:p>
          <a:p>
            <a:pPr>
              <a:lnSpc>
                <a:spcPct val="150000"/>
              </a:lnSpc>
              <a:buFont typeface="Wingdings" pitchFamily="2" charset="2"/>
              <a:buChar char="§"/>
            </a:pPr>
            <a:endParaRPr lang="en-US" sz="2400" dirty="0">
              <a:latin typeface="Times New Roman" pitchFamily="18" charset="0"/>
              <a:cs typeface="Times New Roman" pitchFamily="18" charset="0"/>
            </a:endParaRPr>
          </a:p>
          <a:p>
            <a:pPr>
              <a:lnSpc>
                <a:spcPct val="150000"/>
              </a:lnSpc>
              <a:buFont typeface="Wingdings" pitchFamily="2" charset="2"/>
              <a:buChar char="§"/>
            </a:pPr>
            <a:endParaRPr lang="en-US" sz="2600" dirty="0">
              <a:latin typeface="Times New Roman" pitchFamily="18" charset="0"/>
              <a:cs typeface="Times New Roman" pitchFamily="18" charset="0"/>
            </a:endParaRPr>
          </a:p>
          <a:p>
            <a:pPr>
              <a:lnSpc>
                <a:spcPct val="150000"/>
              </a:lnSpc>
            </a:pPr>
            <a:endParaRPr lang="en-US" sz="2200" dirty="0">
              <a:latin typeface="Times New Roman" pitchFamily="18" charset="0"/>
              <a:cs typeface="Times New Roman" pitchFamily="18" charset="0"/>
            </a:endParaRPr>
          </a:p>
        </p:txBody>
      </p:sp>
      <p:sp>
        <p:nvSpPr>
          <p:cNvPr id="4" name="Date Placeholder 3">
            <a:extLst>
              <a:ext uri="{FF2B5EF4-FFF2-40B4-BE49-F238E27FC236}">
                <a16:creationId xmlns:a16="http://schemas.microsoft.com/office/drawing/2014/main" id="{730855CD-F663-1DE0-8BAD-DC14F81C1DA8}"/>
              </a:ext>
            </a:extLst>
          </p:cNvPr>
          <p:cNvSpPr>
            <a:spLocks noGrp="1"/>
          </p:cNvSpPr>
          <p:nvPr>
            <p:ph type="dt" sz="half" idx="10"/>
          </p:nvPr>
        </p:nvSpPr>
        <p:spPr/>
        <p:txBody>
          <a:bodyPr/>
          <a:lstStyle/>
          <a:p>
            <a:fld id="{0D371446-3802-4ECD-8C87-414C66208355}" type="datetime3">
              <a:rPr lang="en-US" smtClean="0"/>
              <a:t>11 April 2025</a:t>
            </a:fld>
            <a:endParaRPr lang="en-US"/>
          </a:p>
        </p:txBody>
      </p:sp>
      <p:sp>
        <p:nvSpPr>
          <p:cNvPr id="5" name="Footer Placeholder 4">
            <a:extLst>
              <a:ext uri="{FF2B5EF4-FFF2-40B4-BE49-F238E27FC236}">
                <a16:creationId xmlns:a16="http://schemas.microsoft.com/office/drawing/2014/main" id="{B484DE84-E6F1-B752-AD52-29AC03D34CC5}"/>
              </a:ext>
            </a:extLst>
          </p:cNvPr>
          <p:cNvSpPr>
            <a:spLocks noGrp="1"/>
          </p:cNvSpPr>
          <p:nvPr>
            <p:ph type="ftr" sz="quarter" idx="11"/>
          </p:nvPr>
        </p:nvSpPr>
        <p:spPr/>
        <p:txBody>
          <a:bodyPr/>
          <a:lstStyle/>
          <a:p>
            <a:r>
              <a:rPr lang="en-US" smtClean="0"/>
              <a:t>Presented by Mengistu Abebe</a:t>
            </a:r>
            <a:endParaRPr lang="en-US"/>
          </a:p>
        </p:txBody>
      </p:sp>
      <p:sp>
        <p:nvSpPr>
          <p:cNvPr id="6" name="Slide Number Placeholder 5">
            <a:extLst>
              <a:ext uri="{FF2B5EF4-FFF2-40B4-BE49-F238E27FC236}">
                <a16:creationId xmlns:a16="http://schemas.microsoft.com/office/drawing/2014/main" id="{C2118D80-BF9C-6BD1-31A2-BBFD532D0319}"/>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5B55A-ED8C-4536-8175-4B5BDFC9045F}"/>
              </a:ext>
            </a:extLst>
          </p:cNvPr>
          <p:cNvSpPr>
            <a:spLocks noGrp="1"/>
          </p:cNvSpPr>
          <p:nvPr>
            <p:ph type="title"/>
          </p:nvPr>
        </p:nvSpPr>
        <p:spPr>
          <a:xfrm>
            <a:off x="2019299" y="261667"/>
            <a:ext cx="8229600" cy="429494"/>
          </a:xfrm>
        </p:spPr>
        <p:txBody>
          <a:bodyPr>
            <a:normAutofit fontScale="90000"/>
          </a:bodyPr>
          <a:lstStyle/>
          <a:p>
            <a:pPr>
              <a:lnSpc>
                <a:spcPct val="150000"/>
              </a:lnSpc>
            </a:pPr>
            <a:r>
              <a:rPr lang="en-US" sz="3273" b="1" dirty="0">
                <a:latin typeface="Times New Roman" panose="02020603050405020304" pitchFamily="18" charset="0"/>
                <a:cs typeface="Times New Roman" panose="02020603050405020304" pitchFamily="18" charset="0"/>
              </a:rPr>
              <a:t>Data processing and analysis </a:t>
            </a:r>
            <a:r>
              <a:rPr lang="en-US" sz="3273" b="1" dirty="0" err="1">
                <a:latin typeface="Times New Roman" panose="02020603050405020304" pitchFamily="18" charset="0"/>
                <a:cs typeface="Times New Roman" panose="02020603050405020304" pitchFamily="18" charset="0"/>
              </a:rPr>
              <a:t>cont</a:t>
            </a:r>
            <a:r>
              <a:rPr lang="en-US" sz="3273" b="1"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39A0D9B4-9707-4C6D-AC39-BB63C04162A0}"/>
              </a:ext>
            </a:extLst>
          </p:cNvPr>
          <p:cNvSpPr>
            <a:spLocks noGrp="1"/>
          </p:cNvSpPr>
          <p:nvPr>
            <p:ph idx="1"/>
          </p:nvPr>
        </p:nvSpPr>
        <p:spPr>
          <a:xfrm>
            <a:off x="381000" y="914400"/>
            <a:ext cx="11506199" cy="5707310"/>
          </a:xfrm>
        </p:spPr>
        <p:txBody>
          <a:bodyPr>
            <a:noAutofit/>
          </a:bodyPr>
          <a:lstStyle/>
          <a:p>
            <a:pPr>
              <a:buFont typeface="Wingdings" pitchFamily="2" charset="2"/>
              <a:buChar char="§"/>
            </a:pPr>
            <a:r>
              <a:rPr lang="en-US" sz="2800" dirty="0" smtClean="0">
                <a:latin typeface="Times New Roman" panose="02020603050405020304" pitchFamily="18" charset="0"/>
                <a:cs typeface="Times New Roman" panose="02020603050405020304" pitchFamily="18" charset="0"/>
              </a:rPr>
              <a:t>Bi-variable </a:t>
            </a:r>
            <a:r>
              <a:rPr lang="en-US" sz="2800" dirty="0">
                <a:latin typeface="Times New Roman" panose="02020603050405020304" pitchFamily="18" charset="0"/>
                <a:cs typeface="Times New Roman" panose="02020603050405020304" pitchFamily="18" charset="0"/>
              </a:rPr>
              <a:t>and multi-variable binary logistic regression </a:t>
            </a:r>
            <a:r>
              <a:rPr lang="en-US" sz="2800" dirty="0" smtClean="0">
                <a:latin typeface="Times New Roman" panose="02020603050405020304" pitchFamily="18" charset="0"/>
                <a:cs typeface="Times New Roman" panose="02020603050405020304" pitchFamily="18" charset="0"/>
              </a:rPr>
              <a:t>analyses</a:t>
            </a:r>
          </a:p>
          <a:p>
            <a:pPr>
              <a:buFont typeface="Wingdings" pitchFamily="2" charset="2"/>
              <a:buChar char="§"/>
            </a:pPr>
            <a:endParaRPr lang="en-US" sz="2800" dirty="0" smtClean="0">
              <a:latin typeface="Times New Roman" panose="02020603050405020304" pitchFamily="18" charset="0"/>
              <a:cs typeface="Times New Roman" panose="02020603050405020304" pitchFamily="18" charset="0"/>
            </a:endParaRPr>
          </a:p>
          <a:p>
            <a:pPr>
              <a:buFont typeface="Wingdings" pitchFamily="2" charset="2"/>
              <a:buChar char="§"/>
            </a:pPr>
            <a:r>
              <a:rPr lang="en-US" sz="2800" dirty="0" err="1">
                <a:latin typeface="Times New Roman" panose="02020603050405020304" pitchFamily="18" charset="0"/>
                <a:cs typeface="Times New Roman" panose="02020603050405020304" pitchFamily="18" charset="0"/>
              </a:rPr>
              <a:t>Multicollinearity</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was </a:t>
            </a:r>
            <a:r>
              <a:rPr lang="en-US" sz="2800" dirty="0">
                <a:latin typeface="Times New Roman" panose="02020603050405020304" pitchFamily="18" charset="0"/>
                <a:cs typeface="Times New Roman" panose="02020603050405020304" pitchFamily="18" charset="0"/>
              </a:rPr>
              <a:t>checked </a:t>
            </a:r>
            <a:r>
              <a:rPr lang="en-US" sz="2800" dirty="0" smtClean="0">
                <a:latin typeface="Times New Roman" panose="02020603050405020304" pitchFamily="18" charset="0"/>
                <a:cs typeface="Times New Roman" panose="02020603050405020304" pitchFamily="18" charset="0"/>
              </a:rPr>
              <a:t>using VIF</a:t>
            </a:r>
          </a:p>
          <a:p>
            <a:pPr>
              <a:buFont typeface="Wingdings" pitchFamily="2" charset="2"/>
              <a:buChar char="§"/>
            </a:pPr>
            <a:endParaRPr lang="en-US" sz="2800" dirty="0">
              <a:latin typeface="Times New Roman" panose="02020603050405020304" pitchFamily="18" charset="0"/>
              <a:cs typeface="Times New Roman" panose="02020603050405020304" pitchFamily="18" charset="0"/>
            </a:endParaRPr>
          </a:p>
          <a:p>
            <a:pPr>
              <a:buFont typeface="Wingdings" pitchFamily="2" charset="2"/>
              <a:buChar char="§"/>
            </a:pPr>
            <a:r>
              <a:rPr lang="en-US" sz="2800" dirty="0">
                <a:latin typeface="Times New Roman" panose="02020603050405020304" pitchFamily="18" charset="0"/>
                <a:cs typeface="Times New Roman" panose="02020603050405020304" pitchFamily="18" charset="0"/>
              </a:rPr>
              <a:t>Variables having a P-value less than </a:t>
            </a:r>
            <a:r>
              <a:rPr lang="en-US" sz="2800" dirty="0" smtClean="0">
                <a:latin typeface="Times New Roman" panose="02020603050405020304" pitchFamily="18" charset="0"/>
                <a:cs typeface="Times New Roman" panose="02020603050405020304" pitchFamily="18" charset="0"/>
              </a:rPr>
              <a:t>0.25 were entered </a:t>
            </a:r>
            <a:r>
              <a:rPr lang="en-US" sz="2800" dirty="0">
                <a:latin typeface="Times New Roman" panose="02020603050405020304" pitchFamily="18" charset="0"/>
                <a:cs typeface="Times New Roman" panose="02020603050405020304" pitchFamily="18" charset="0"/>
              </a:rPr>
              <a:t>into multivariable </a:t>
            </a:r>
            <a:r>
              <a:rPr lang="en-US" sz="2800" dirty="0" smtClean="0">
                <a:latin typeface="Times New Roman" panose="02020603050405020304" pitchFamily="18" charset="0"/>
                <a:cs typeface="Times New Roman" panose="02020603050405020304" pitchFamily="18" charset="0"/>
              </a:rPr>
              <a:t>regression</a:t>
            </a:r>
          </a:p>
          <a:p>
            <a:pPr>
              <a:buFont typeface="Wingdings" pitchFamily="2" charset="2"/>
              <a:buChar char="§"/>
            </a:pPr>
            <a:endParaRPr lang="en-US" sz="2800" dirty="0" smtClean="0">
              <a:latin typeface="Times New Roman" panose="02020603050405020304" pitchFamily="18" charset="0"/>
              <a:cs typeface="Times New Roman" panose="02020603050405020304" pitchFamily="18" charset="0"/>
            </a:endParaRPr>
          </a:p>
          <a:p>
            <a:pPr>
              <a:buFont typeface="Wingdings" pitchFamily="2" charset="2"/>
              <a:buChar char="§"/>
            </a:pPr>
            <a:r>
              <a:rPr lang="en-US" sz="2800" dirty="0" smtClean="0">
                <a:latin typeface="Times New Roman" panose="02020603050405020304" pitchFamily="18" charset="0"/>
                <a:cs typeface="Times New Roman" panose="02020603050405020304" pitchFamily="18" charset="0"/>
              </a:rPr>
              <a:t>Variables </a:t>
            </a:r>
            <a:r>
              <a:rPr lang="en-US" sz="2800" dirty="0">
                <a:latin typeface="Times New Roman" panose="02020603050405020304" pitchFamily="18" charset="0"/>
                <a:cs typeface="Times New Roman" panose="02020603050405020304" pitchFamily="18" charset="0"/>
              </a:rPr>
              <a:t>with P-value &lt;0.05 </a:t>
            </a:r>
            <a:r>
              <a:rPr lang="en-US" sz="2800" dirty="0" smtClean="0">
                <a:latin typeface="Times New Roman" panose="02020603050405020304" pitchFamily="18" charset="0"/>
                <a:cs typeface="Times New Roman" panose="02020603050405020304" pitchFamily="18" charset="0"/>
              </a:rPr>
              <a:t>were considered </a:t>
            </a:r>
            <a:r>
              <a:rPr lang="en-US" sz="2800" dirty="0">
                <a:latin typeface="Times New Roman" panose="02020603050405020304" pitchFamily="18" charset="0"/>
                <a:cs typeface="Times New Roman" panose="02020603050405020304" pitchFamily="18" charset="0"/>
              </a:rPr>
              <a:t>as statistically significant </a:t>
            </a:r>
            <a:endParaRPr lang="en-US" sz="2800" dirty="0" smtClean="0">
              <a:latin typeface="Times New Roman" panose="02020603050405020304" pitchFamily="18" charset="0"/>
              <a:cs typeface="Times New Roman" panose="02020603050405020304" pitchFamily="18" charset="0"/>
            </a:endParaRPr>
          </a:p>
          <a:p>
            <a:pPr>
              <a:buFont typeface="Wingdings" pitchFamily="2" charset="2"/>
              <a:buChar char="§"/>
            </a:pPr>
            <a:endParaRPr lang="en-US" sz="2800" dirty="0" smtClean="0">
              <a:latin typeface="Times New Roman" panose="02020603050405020304" pitchFamily="18" charset="0"/>
              <a:cs typeface="Times New Roman" panose="02020603050405020304" pitchFamily="18" charset="0"/>
            </a:endParaRPr>
          </a:p>
          <a:p>
            <a:pPr>
              <a:buFont typeface="Wingdings" pitchFamily="2" charset="2"/>
              <a:buChar char="§"/>
            </a:pPr>
            <a:r>
              <a:rPr lang="en-US" sz="2800" dirty="0" smtClean="0">
                <a:latin typeface="Times New Roman" panose="02020603050405020304" pitchFamily="18" charset="0"/>
                <a:cs typeface="Times New Roman" panose="02020603050405020304" pitchFamily="18" charset="0"/>
              </a:rPr>
              <a:t>AOR </a:t>
            </a:r>
            <a:r>
              <a:rPr lang="en-US" sz="2800" dirty="0">
                <a:latin typeface="Times New Roman" panose="02020603050405020304" pitchFamily="18" charset="0"/>
                <a:cs typeface="Times New Roman" panose="02020603050405020304" pitchFamily="18" charset="0"/>
              </a:rPr>
              <a:t>with 95% CI </a:t>
            </a:r>
            <a:r>
              <a:rPr lang="en-US" sz="2800" dirty="0" smtClean="0">
                <a:latin typeface="Times New Roman" panose="02020603050405020304" pitchFamily="18" charset="0"/>
                <a:cs typeface="Times New Roman" panose="02020603050405020304" pitchFamily="18" charset="0"/>
              </a:rPr>
              <a:t>was used </a:t>
            </a:r>
            <a:r>
              <a:rPr lang="en-US" sz="2800" dirty="0">
                <a:latin typeface="Times New Roman" panose="02020603050405020304" pitchFamily="18" charset="0"/>
                <a:cs typeface="Times New Roman" panose="02020603050405020304" pitchFamily="18" charset="0"/>
              </a:rPr>
              <a:t>to report the strength of </a:t>
            </a:r>
            <a:r>
              <a:rPr lang="en-US" sz="2800" dirty="0" smtClean="0">
                <a:latin typeface="Times New Roman" panose="02020603050405020304" pitchFamily="18" charset="0"/>
                <a:cs typeface="Times New Roman" panose="02020603050405020304" pitchFamily="18" charset="0"/>
              </a:rPr>
              <a:t>association</a:t>
            </a:r>
          </a:p>
          <a:p>
            <a:pPr>
              <a:lnSpc>
                <a:spcPct val="150000"/>
              </a:lnSpc>
              <a:buFont typeface="Wingdings" pitchFamily="2" charset="2"/>
              <a:buChar char="§"/>
            </a:pPr>
            <a:endParaRPr lang="en-US" sz="26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BDF8B03A-8DF6-47E1-8266-94DFDD4EEAF4}"/>
              </a:ext>
            </a:extLst>
          </p:cNvPr>
          <p:cNvSpPr>
            <a:spLocks noGrp="1"/>
          </p:cNvSpPr>
          <p:nvPr>
            <p:ph type="dt" sz="half" idx="10"/>
          </p:nvPr>
        </p:nvSpPr>
        <p:spPr>
          <a:xfrm>
            <a:off x="3117274" y="6267658"/>
            <a:ext cx="1066807" cy="486435"/>
          </a:xfrm>
        </p:spPr>
        <p:txBody>
          <a:bodyPr/>
          <a:lstStyle/>
          <a:p>
            <a:fld id="{0AE0BD99-FFC6-48F4-834C-EEE06AF2EFB8}" type="datetime3">
              <a:rPr lang="en-US" smtClean="0"/>
              <a:t>11 April 2025</a:t>
            </a:fld>
            <a:endParaRPr lang="en-US" dirty="0"/>
          </a:p>
        </p:txBody>
      </p:sp>
      <p:sp>
        <p:nvSpPr>
          <p:cNvPr id="5" name="Footer Placeholder 4">
            <a:extLst>
              <a:ext uri="{FF2B5EF4-FFF2-40B4-BE49-F238E27FC236}">
                <a16:creationId xmlns:a16="http://schemas.microsoft.com/office/drawing/2014/main" id="{6DB38C44-681D-46DA-B48B-ABE2BF5C31F2}"/>
              </a:ext>
            </a:extLst>
          </p:cNvPr>
          <p:cNvSpPr>
            <a:spLocks noGrp="1"/>
          </p:cNvSpPr>
          <p:nvPr>
            <p:ph type="ftr" sz="quarter" idx="11"/>
          </p:nvPr>
        </p:nvSpPr>
        <p:spPr>
          <a:xfrm>
            <a:off x="4294911" y="6267657"/>
            <a:ext cx="4225637" cy="486435"/>
          </a:xfrm>
        </p:spPr>
        <p:txBody>
          <a:bodyPr/>
          <a:lstStyle/>
          <a:p>
            <a:r>
              <a:rPr lang="en-US" sz="2182" smtClean="0">
                <a:latin typeface="Times New Roman" panose="02020603050405020304" pitchFamily="18" charset="0"/>
                <a:cs typeface="Times New Roman" panose="02020603050405020304" pitchFamily="18" charset="0"/>
              </a:rPr>
              <a:t>Presented by Mengistu Abebe</a:t>
            </a:r>
            <a:endParaRPr lang="en-US" sz="2182"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EE48429E-B165-4E0C-972E-59B4969DC8B1}"/>
              </a:ext>
            </a:extLst>
          </p:cNvPr>
          <p:cNvSpPr>
            <a:spLocks noGrp="1"/>
          </p:cNvSpPr>
          <p:nvPr>
            <p:ph type="sldNum" sz="quarter" idx="12"/>
          </p:nvPr>
        </p:nvSpPr>
        <p:spPr>
          <a:xfrm>
            <a:off x="9282547" y="6267658"/>
            <a:ext cx="651165" cy="420247"/>
          </a:xfrm>
        </p:spPr>
        <p:txBody>
          <a:bodyPr/>
          <a:lstStyle/>
          <a:p>
            <a:fld id="{B6F15528-21DE-4FAA-801E-634DDDAF4B2B}" type="slidenum">
              <a:rPr lang="en-US" smtClean="0"/>
              <a:t>21</a:t>
            </a:fld>
            <a:endParaRPr lang="en-US"/>
          </a:p>
        </p:txBody>
      </p:sp>
    </p:spTree>
    <p:extLst>
      <p:ext uri="{BB962C8B-B14F-4D97-AF65-F5344CB8AC3E}">
        <p14:creationId xmlns:p14="http://schemas.microsoft.com/office/powerpoint/2010/main" val="736129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Data processing and analysis </a:t>
            </a:r>
            <a:r>
              <a:rPr lang="en-US" sz="3600" b="1" dirty="0" err="1">
                <a:latin typeface="Times New Roman" panose="02020603050405020304" pitchFamily="18" charset="0"/>
                <a:cs typeface="Times New Roman" panose="02020603050405020304" pitchFamily="18" charset="0"/>
              </a:rPr>
              <a:t>cont</a:t>
            </a:r>
            <a:r>
              <a:rPr lang="en-US" sz="3600" b="1" dirty="0">
                <a:latin typeface="Times New Roman" panose="02020603050405020304" pitchFamily="18" charset="0"/>
                <a:cs typeface="Times New Roman" panose="02020603050405020304" pitchFamily="18" charset="0"/>
              </a:rPr>
              <a:t>…</a:t>
            </a:r>
            <a:endParaRPr lang="en-US" sz="3600" dirty="0"/>
          </a:p>
        </p:txBody>
      </p:sp>
      <p:sp>
        <p:nvSpPr>
          <p:cNvPr id="3" name="Content Placeholder 2"/>
          <p:cNvSpPr>
            <a:spLocks noGrp="1"/>
          </p:cNvSpPr>
          <p:nvPr>
            <p:ph idx="1"/>
          </p:nvPr>
        </p:nvSpPr>
        <p:spPr/>
        <p:txBody>
          <a:bodyPr/>
          <a:lstStyle/>
          <a:p>
            <a:pPr>
              <a:lnSpc>
                <a:spcPct val="150000"/>
              </a:lnSpc>
            </a:pPr>
            <a:r>
              <a:rPr lang="en-US" sz="2800" dirty="0">
                <a:latin typeface="Times New Roman" panose="02020603050405020304" pitchFamily="18" charset="0"/>
                <a:cs typeface="Times New Roman" panose="02020603050405020304" pitchFamily="18" charset="0"/>
              </a:rPr>
              <a:t>The audio records </a:t>
            </a:r>
            <a:r>
              <a:rPr lang="en-US" sz="2800" dirty="0" smtClean="0">
                <a:latin typeface="Times New Roman" panose="02020603050405020304" pitchFamily="18" charset="0"/>
                <a:cs typeface="Times New Roman" panose="02020603050405020304" pitchFamily="18" charset="0"/>
              </a:rPr>
              <a:t>were transcribed </a:t>
            </a:r>
            <a:r>
              <a:rPr lang="en-US" sz="2800" dirty="0">
                <a:latin typeface="Times New Roman" panose="02020603050405020304" pitchFamily="18" charset="0"/>
                <a:cs typeface="Times New Roman" panose="02020603050405020304" pitchFamily="18" charset="0"/>
              </a:rPr>
              <a:t>into written texts and translated into </a:t>
            </a:r>
            <a:r>
              <a:rPr lang="en-US" sz="2800" dirty="0" smtClean="0">
                <a:latin typeface="Times New Roman" panose="02020603050405020304" pitchFamily="18" charset="0"/>
                <a:cs typeface="Times New Roman" panose="02020603050405020304" pitchFamily="18" charset="0"/>
              </a:rPr>
              <a:t>English  </a:t>
            </a:r>
          </a:p>
          <a:p>
            <a:pPr>
              <a:lnSpc>
                <a:spcPct val="150000"/>
              </a:lnSpc>
            </a:pPr>
            <a:r>
              <a:rPr lang="en-US" sz="2800" dirty="0" smtClean="0">
                <a:latin typeface="Times New Roman" panose="02020603050405020304" pitchFamily="18" charset="0"/>
                <a:cs typeface="Times New Roman" panose="02020603050405020304" pitchFamily="18" charset="0"/>
              </a:rPr>
              <a:t>Manual </a:t>
            </a:r>
            <a:r>
              <a:rPr lang="en-US" sz="2800" dirty="0">
                <a:latin typeface="Times New Roman" panose="02020603050405020304" pitchFamily="18" charset="0"/>
                <a:cs typeface="Times New Roman" panose="02020603050405020304" pitchFamily="18" charset="0"/>
              </a:rPr>
              <a:t>coding </a:t>
            </a:r>
            <a:r>
              <a:rPr lang="en-US" sz="2800" dirty="0" smtClean="0">
                <a:latin typeface="Times New Roman" panose="02020603050405020304" pitchFamily="18" charset="0"/>
                <a:cs typeface="Times New Roman" panose="02020603050405020304" pitchFamily="18" charset="0"/>
              </a:rPr>
              <a:t>was done </a:t>
            </a:r>
          </a:p>
          <a:p>
            <a:pPr>
              <a:lnSpc>
                <a:spcPct val="150000"/>
              </a:lnSpc>
            </a:pPr>
            <a:r>
              <a:rPr lang="en-US" sz="2800" dirty="0" smtClean="0">
                <a:latin typeface="Times New Roman" panose="02020603050405020304" pitchFamily="18" charset="0"/>
                <a:cs typeface="Times New Roman" panose="02020603050405020304" pitchFamily="18" charset="0"/>
              </a:rPr>
              <a:t>Sub-themes </a:t>
            </a:r>
            <a:r>
              <a:rPr lang="en-US" sz="2800" dirty="0">
                <a:latin typeface="Times New Roman" panose="02020603050405020304" pitchFamily="18" charset="0"/>
                <a:cs typeface="Times New Roman" panose="02020603050405020304" pitchFamily="18" charset="0"/>
              </a:rPr>
              <a:t>and thematic </a:t>
            </a:r>
            <a:r>
              <a:rPr lang="en-US" sz="2800" dirty="0" smtClean="0">
                <a:latin typeface="Times New Roman" panose="02020603050405020304" pitchFamily="18" charset="0"/>
                <a:cs typeface="Times New Roman" panose="02020603050405020304" pitchFamily="18" charset="0"/>
              </a:rPr>
              <a:t>analyses was conducted  </a:t>
            </a:r>
          </a:p>
          <a:p>
            <a:pPr>
              <a:lnSpc>
                <a:spcPct val="150000"/>
              </a:lnSpc>
            </a:pPr>
            <a:r>
              <a:rPr lang="en-US" sz="2800" dirty="0" smtClean="0">
                <a:latin typeface="Times New Roman" panose="02020603050405020304" pitchFamily="18" charset="0"/>
                <a:cs typeface="Times New Roman" panose="02020603050405020304" pitchFamily="18" charset="0"/>
              </a:rPr>
              <a:t>Finally</a:t>
            </a:r>
            <a:r>
              <a:rPr lang="en-US" sz="2800" dirty="0">
                <a:latin typeface="Times New Roman" panose="02020603050405020304" pitchFamily="18" charset="0"/>
                <a:cs typeface="Times New Roman" panose="02020603050405020304" pitchFamily="18" charset="0"/>
              </a:rPr>
              <a:t>, the result of qualitative data </a:t>
            </a:r>
            <a:r>
              <a:rPr lang="en-US" sz="2800" dirty="0" smtClean="0">
                <a:latin typeface="Times New Roman" panose="02020603050405020304" pitchFamily="18" charset="0"/>
                <a:cs typeface="Times New Roman" panose="02020603050405020304" pitchFamily="18" charset="0"/>
              </a:rPr>
              <a:t>was summarized </a:t>
            </a:r>
            <a:r>
              <a:rPr lang="en-US" sz="2800" dirty="0">
                <a:latin typeface="Times New Roman" panose="02020603050405020304" pitchFamily="18" charset="0"/>
                <a:cs typeface="Times New Roman" panose="02020603050405020304" pitchFamily="18" charset="0"/>
              </a:rPr>
              <a:t>with </a:t>
            </a:r>
            <a:r>
              <a:rPr lang="en-US" sz="2800" dirty="0" smtClean="0">
                <a:latin typeface="Times New Roman" panose="02020603050405020304" pitchFamily="18" charset="0"/>
                <a:cs typeface="Times New Roman" panose="02020603050405020304" pitchFamily="18" charset="0"/>
              </a:rPr>
              <a:t>narration</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2B5379FD-1CAC-484E-BCCC-DA480D5C35D4}"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655869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F1236-2334-49DA-A53E-FB8DD6EABB59}"/>
              </a:ext>
            </a:extLst>
          </p:cNvPr>
          <p:cNvSpPr>
            <a:spLocks noGrp="1"/>
          </p:cNvSpPr>
          <p:nvPr>
            <p:ph type="title"/>
          </p:nvPr>
        </p:nvSpPr>
        <p:spPr>
          <a:xfrm>
            <a:off x="609600" y="274638"/>
            <a:ext cx="10972800" cy="563562"/>
          </a:xfrm>
        </p:spPr>
        <p:txBody>
          <a:bodyPr>
            <a:normAutofit fontScale="90000"/>
          </a:bodyPr>
          <a:lstStyle/>
          <a:p>
            <a:r>
              <a:rPr lang="en-US" sz="3273" b="1" dirty="0">
                <a:latin typeface="Times New Roman" panose="02020603050405020304" pitchFamily="18" charset="0"/>
                <a:cs typeface="Times New Roman" panose="02020603050405020304" pitchFamily="18" charset="0"/>
              </a:rPr>
              <a:t>Ethical consideration</a:t>
            </a:r>
          </a:p>
        </p:txBody>
      </p:sp>
      <p:sp>
        <p:nvSpPr>
          <p:cNvPr id="3" name="Content Placeholder 2">
            <a:extLst>
              <a:ext uri="{FF2B5EF4-FFF2-40B4-BE49-F238E27FC236}">
                <a16:creationId xmlns:a16="http://schemas.microsoft.com/office/drawing/2014/main" id="{7600CE3C-81D8-4AE5-8FDB-A1908F64A4FE}"/>
              </a:ext>
            </a:extLst>
          </p:cNvPr>
          <p:cNvSpPr>
            <a:spLocks noGrp="1"/>
          </p:cNvSpPr>
          <p:nvPr>
            <p:ph idx="1"/>
          </p:nvPr>
        </p:nvSpPr>
        <p:spPr>
          <a:xfrm>
            <a:off x="304800" y="830239"/>
            <a:ext cx="11277600" cy="5745162"/>
          </a:xfrm>
        </p:spPr>
        <p:txBody>
          <a:bodyPr>
            <a:normAutofit/>
          </a:bodyPr>
          <a:lstStyle/>
          <a:p>
            <a:pPr algn="just">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Ethical clearance </a:t>
            </a:r>
            <a:r>
              <a:rPr lang="en-US" sz="2800" dirty="0" smtClean="0">
                <a:latin typeface="Times New Roman" panose="02020603050405020304" pitchFamily="18" charset="0"/>
                <a:cs typeface="Times New Roman" panose="02020603050405020304" pitchFamily="18" charset="0"/>
              </a:rPr>
              <a:t>was obtained </a:t>
            </a:r>
            <a:r>
              <a:rPr lang="en-US" sz="2800" dirty="0">
                <a:latin typeface="Times New Roman" panose="02020603050405020304" pitchFamily="18" charset="0"/>
                <a:cs typeface="Times New Roman" panose="02020603050405020304" pitchFamily="18" charset="0"/>
              </a:rPr>
              <a:t>from </a:t>
            </a:r>
            <a:r>
              <a:rPr lang="en-US" sz="2800" dirty="0" err="1" smtClean="0">
                <a:latin typeface="Times New Roman" panose="02020603050405020304" pitchFamily="18" charset="0"/>
                <a:cs typeface="Times New Roman" panose="02020603050405020304" pitchFamily="18" charset="0"/>
              </a:rPr>
              <a:t>Debre</a:t>
            </a:r>
            <a:r>
              <a:rPr lang="en-US" sz="2800" dirty="0" smtClean="0">
                <a:latin typeface="Times New Roman" panose="02020603050405020304" pitchFamily="18" charset="0"/>
                <a:cs typeface="Times New Roman" panose="02020603050405020304" pitchFamily="18" charset="0"/>
              </a:rPr>
              <a:t> Markos University ethical </a:t>
            </a:r>
            <a:r>
              <a:rPr lang="en-US" sz="2800" dirty="0">
                <a:latin typeface="Times New Roman" panose="02020603050405020304" pitchFamily="18" charset="0"/>
                <a:cs typeface="Times New Roman" panose="02020603050405020304" pitchFamily="18" charset="0"/>
              </a:rPr>
              <a:t>review </a:t>
            </a:r>
            <a:r>
              <a:rPr lang="en-US" sz="2800" dirty="0" smtClean="0">
                <a:latin typeface="Times New Roman" panose="02020603050405020304" pitchFamily="18" charset="0"/>
                <a:cs typeface="Times New Roman" panose="02020603050405020304" pitchFamily="18" charset="0"/>
              </a:rPr>
              <a:t>committee.</a:t>
            </a:r>
            <a:endParaRPr lang="en-US" sz="28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Letter of </a:t>
            </a:r>
            <a:r>
              <a:rPr lang="en-US" sz="2800" dirty="0" smtClean="0">
                <a:latin typeface="Times New Roman" panose="02020603050405020304" pitchFamily="18" charset="0"/>
                <a:cs typeface="Times New Roman" panose="02020603050405020304" pitchFamily="18" charset="0"/>
              </a:rPr>
              <a:t>cooperation was written to each study hospital</a:t>
            </a:r>
          </a:p>
          <a:p>
            <a:pPr algn="just">
              <a:lnSpc>
                <a:spcPct val="150000"/>
              </a:lnSpc>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A verbal informed consent was obtained from study participants</a:t>
            </a:r>
            <a:endParaRPr lang="en-US" sz="28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Data </a:t>
            </a:r>
            <a:r>
              <a:rPr lang="en-US" sz="2800" dirty="0" smtClean="0">
                <a:latin typeface="Times New Roman" panose="02020603050405020304" pitchFamily="18" charset="0"/>
                <a:cs typeface="Times New Roman" panose="02020603050405020304" pitchFamily="18" charset="0"/>
              </a:rPr>
              <a:t>were kept </a:t>
            </a:r>
            <a:r>
              <a:rPr lang="en-US" sz="2800" dirty="0">
                <a:latin typeface="Times New Roman" panose="02020603050405020304" pitchFamily="18" charset="0"/>
                <a:cs typeface="Times New Roman" panose="02020603050405020304" pitchFamily="18" charset="0"/>
              </a:rPr>
              <a:t>anonymously by </a:t>
            </a:r>
            <a:r>
              <a:rPr lang="en-US" sz="2800" dirty="0" smtClean="0">
                <a:latin typeface="Times New Roman" panose="02020603050405020304" pitchFamily="18" charset="0"/>
                <a:cs typeface="Times New Roman" panose="02020603050405020304" pitchFamily="18" charset="0"/>
              </a:rPr>
              <a:t>coding to </a:t>
            </a:r>
            <a:r>
              <a:rPr lang="en-US" sz="2800" dirty="0">
                <a:latin typeface="Times New Roman" panose="02020603050405020304" pitchFamily="18" charset="0"/>
                <a:cs typeface="Times New Roman" panose="02020603050405020304" pitchFamily="18" charset="0"/>
              </a:rPr>
              <a:t>keep confidentiality</a:t>
            </a:r>
          </a:p>
          <a:p>
            <a:pPr algn="just">
              <a:lnSpc>
                <a:spcPct val="150000"/>
              </a:lnSpc>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All the information collected from the study participants were used for only research purposes, not shared to others</a:t>
            </a:r>
          </a:p>
          <a:p>
            <a:pPr algn="just">
              <a:lnSpc>
                <a:spcPct val="150000"/>
              </a:lnSpc>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439A5CC5-6513-402F-9342-6EC6D8C83222}"/>
              </a:ext>
            </a:extLst>
          </p:cNvPr>
          <p:cNvSpPr>
            <a:spLocks noGrp="1"/>
          </p:cNvSpPr>
          <p:nvPr>
            <p:ph type="dt" sz="half" idx="10"/>
          </p:nvPr>
        </p:nvSpPr>
        <p:spPr>
          <a:xfrm>
            <a:off x="762000" y="6300613"/>
            <a:ext cx="1413164" cy="549576"/>
          </a:xfrm>
        </p:spPr>
        <p:txBody>
          <a:bodyPr/>
          <a:lstStyle/>
          <a:p>
            <a:fld id="{E748097A-0FC4-40A7-8184-B26E587B3012}" type="datetime3">
              <a:rPr lang="en-US" smtClean="0"/>
              <a:t>11 April 2025</a:t>
            </a:fld>
            <a:endParaRPr lang="en-US" dirty="0"/>
          </a:p>
        </p:txBody>
      </p:sp>
      <p:sp>
        <p:nvSpPr>
          <p:cNvPr id="5" name="Footer Placeholder 4">
            <a:extLst>
              <a:ext uri="{FF2B5EF4-FFF2-40B4-BE49-F238E27FC236}">
                <a16:creationId xmlns:a16="http://schemas.microsoft.com/office/drawing/2014/main" id="{4584F445-100E-4A89-9381-48C8A1A210FA}"/>
              </a:ext>
            </a:extLst>
          </p:cNvPr>
          <p:cNvSpPr>
            <a:spLocks noGrp="1"/>
          </p:cNvSpPr>
          <p:nvPr>
            <p:ph type="ftr" sz="quarter" idx="11"/>
          </p:nvPr>
        </p:nvSpPr>
        <p:spPr>
          <a:xfrm>
            <a:off x="6705600" y="6300613"/>
            <a:ext cx="5611092" cy="549576"/>
          </a:xfrm>
        </p:spPr>
        <p:txBody>
          <a:bodyPr/>
          <a:lstStyle/>
          <a:p>
            <a:r>
              <a:rPr lang="en-US" sz="2000" smtClean="0">
                <a:latin typeface="Times New Roman" panose="02020603050405020304" pitchFamily="18" charset="0"/>
                <a:cs typeface="Times New Roman" panose="02020603050405020304" pitchFamily="18" charset="0"/>
              </a:rPr>
              <a:t>Presented by Mengistu Abebe</a:t>
            </a:r>
            <a:endParaRPr lang="en-US" sz="2000" dirty="0">
              <a:latin typeface="Times New Roman" panose="02020603050405020304" pitchFamily="18"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83CCF215-E348-4096-A090-E57329DF99A1}"/>
              </a:ext>
            </a:extLst>
          </p:cNvPr>
          <p:cNvSpPr>
            <a:spLocks noGrp="1"/>
          </p:cNvSpPr>
          <p:nvPr>
            <p:ph type="sldNum" sz="quarter" idx="12"/>
          </p:nvPr>
        </p:nvSpPr>
        <p:spPr>
          <a:xfrm>
            <a:off x="9628917" y="6072145"/>
            <a:ext cx="581892" cy="549576"/>
          </a:xfrm>
        </p:spPr>
        <p:txBody>
          <a:bodyPr/>
          <a:lstStyle/>
          <a:p>
            <a:fld id="{B6F15528-21DE-4FAA-801E-634DDDAF4B2B}" type="slidenum">
              <a:rPr lang="en-US" smtClean="0"/>
              <a:t>23</a:t>
            </a:fld>
            <a:endParaRPr lang="en-US" dirty="0"/>
          </a:p>
        </p:txBody>
      </p:sp>
    </p:spTree>
    <p:extLst>
      <p:ext uri="{BB962C8B-B14F-4D97-AF65-F5344CB8AC3E}">
        <p14:creationId xmlns:p14="http://schemas.microsoft.com/office/powerpoint/2010/main" val="1964581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Plan for dissemination </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295401"/>
            <a:ext cx="10972800" cy="4830764"/>
          </a:xfrm>
        </p:spPr>
        <p:txBody>
          <a:bodyPr>
            <a:normAutofit/>
          </a:bodyPr>
          <a:lstStyle/>
          <a:p>
            <a:pPr>
              <a:lnSpc>
                <a:spcPct val="150000"/>
              </a:lnSpc>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findings of the study will be disseminated </a:t>
            </a:r>
            <a:r>
              <a:rPr lang="en-US" sz="2800" dirty="0" smtClean="0">
                <a:latin typeface="Times New Roman" panose="02020603050405020304" pitchFamily="18" charset="0"/>
                <a:cs typeface="Times New Roman" panose="02020603050405020304" pitchFamily="18" charset="0"/>
              </a:rPr>
              <a:t>to; </a:t>
            </a:r>
          </a:p>
          <a:p>
            <a:pPr lvl="5">
              <a:lnSpc>
                <a:spcPct val="150000"/>
              </a:lnSpc>
            </a:pPr>
            <a:r>
              <a:rPr lang="en-US" sz="2800" dirty="0" smtClean="0">
                <a:latin typeface="Times New Roman" panose="02020603050405020304" pitchFamily="18" charset="0"/>
                <a:cs typeface="Times New Roman" panose="02020603050405020304" pitchFamily="18" charset="0"/>
              </a:rPr>
              <a:t>Public </a:t>
            </a:r>
            <a:r>
              <a:rPr lang="en-US" sz="2800" dirty="0">
                <a:latin typeface="Times New Roman" panose="02020603050405020304" pitchFamily="18" charset="0"/>
                <a:cs typeface="Times New Roman" panose="02020603050405020304" pitchFamily="18" charset="0"/>
              </a:rPr>
              <a:t>hospitals in East </a:t>
            </a:r>
            <a:r>
              <a:rPr lang="en-US" sz="2800" dirty="0" err="1">
                <a:latin typeface="Times New Roman" panose="02020603050405020304" pitchFamily="18" charset="0"/>
                <a:cs typeface="Times New Roman" panose="02020603050405020304" pitchFamily="18" charset="0"/>
              </a:rPr>
              <a:t>Gojjam</a:t>
            </a:r>
            <a:r>
              <a:rPr lang="en-US" sz="2800" dirty="0">
                <a:latin typeface="Times New Roman" panose="02020603050405020304" pitchFamily="18" charset="0"/>
                <a:cs typeface="Times New Roman" panose="02020603050405020304" pitchFamily="18" charset="0"/>
              </a:rPr>
              <a:t> zone, </a:t>
            </a:r>
          </a:p>
          <a:p>
            <a:pPr lvl="5">
              <a:lnSpc>
                <a:spcPct val="150000"/>
              </a:lnSpc>
            </a:pPr>
            <a:r>
              <a:rPr lang="en-US" sz="2800" dirty="0" smtClean="0">
                <a:latin typeface="Times New Roman" panose="02020603050405020304" pitchFamily="18" charset="0"/>
                <a:cs typeface="Times New Roman" panose="02020603050405020304" pitchFamily="18" charset="0"/>
              </a:rPr>
              <a:t>Zonal </a:t>
            </a:r>
            <a:r>
              <a:rPr lang="en-US" sz="2800" dirty="0">
                <a:latin typeface="Times New Roman" panose="02020603050405020304" pitchFamily="18" charset="0"/>
                <a:cs typeface="Times New Roman" panose="02020603050405020304" pitchFamily="18" charset="0"/>
              </a:rPr>
              <a:t>health department, and </a:t>
            </a:r>
          </a:p>
          <a:p>
            <a:pPr lvl="5">
              <a:lnSpc>
                <a:spcPct val="150000"/>
              </a:lnSpc>
            </a:pPr>
            <a:r>
              <a:rPr lang="en-US" sz="2800" dirty="0" err="1" smtClean="0">
                <a:latin typeface="Times New Roman" panose="02020603050405020304" pitchFamily="18" charset="0"/>
                <a:cs typeface="Times New Roman" panose="02020603050405020304" pitchFamily="18" charset="0"/>
              </a:rPr>
              <a:t>Amhara</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regional health </a:t>
            </a:r>
            <a:r>
              <a:rPr lang="en-US" sz="2800" dirty="0" err="1">
                <a:latin typeface="Times New Roman" panose="02020603050405020304" pitchFamily="18" charset="0"/>
                <a:cs typeface="Times New Roman" panose="02020603050405020304" pitchFamily="18" charset="0"/>
              </a:rPr>
              <a:t>beareau</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Presented </a:t>
            </a:r>
            <a:r>
              <a:rPr lang="en-US" sz="2800" dirty="0">
                <a:latin typeface="Times New Roman" panose="02020603050405020304" pitchFamily="18" charset="0"/>
                <a:cs typeface="Times New Roman" panose="02020603050405020304" pitchFamily="18" charset="0"/>
              </a:rPr>
              <a:t>at different conferences, events, </a:t>
            </a:r>
            <a:r>
              <a:rPr lang="en-US" sz="2800" dirty="0" smtClean="0">
                <a:latin typeface="Times New Roman" panose="02020603050405020304" pitchFamily="18" charset="0"/>
                <a:cs typeface="Times New Roman" panose="02020603050405020304" pitchFamily="18" charset="0"/>
              </a:rPr>
              <a:t>meetings, </a:t>
            </a:r>
            <a:r>
              <a:rPr lang="en-US" sz="2800" dirty="0">
                <a:latin typeface="Times New Roman" panose="02020603050405020304" pitchFamily="18" charset="0"/>
                <a:cs typeface="Times New Roman" panose="02020603050405020304" pitchFamily="18" charset="0"/>
              </a:rPr>
              <a:t>and </a:t>
            </a:r>
            <a:endParaRPr lang="en-US" sz="2800" dirty="0" smtClean="0">
              <a:latin typeface="Times New Roman" panose="02020603050405020304" pitchFamily="18" charset="0"/>
              <a:cs typeface="Times New Roman" panose="02020603050405020304" pitchFamily="18" charset="0"/>
            </a:endParaRPr>
          </a:p>
          <a:p>
            <a:pPr>
              <a:lnSpc>
                <a:spcPct val="150000"/>
              </a:lnSpc>
            </a:pPr>
            <a:r>
              <a:rPr lang="en-US" sz="2800" dirty="0" smtClean="0">
                <a:latin typeface="Times New Roman" panose="02020603050405020304" pitchFamily="18" charset="0"/>
                <a:cs typeface="Times New Roman" panose="02020603050405020304" pitchFamily="18" charset="0"/>
              </a:rPr>
              <a:t>Submitted </a:t>
            </a:r>
            <a:r>
              <a:rPr lang="en-US" sz="2800" dirty="0">
                <a:latin typeface="Times New Roman" panose="02020603050405020304" pitchFamily="18" charset="0"/>
                <a:cs typeface="Times New Roman" panose="02020603050405020304" pitchFamily="18" charset="0"/>
              </a:rPr>
              <a:t>to reputable journal for publication.</a:t>
            </a:r>
          </a:p>
        </p:txBody>
      </p:sp>
      <p:sp>
        <p:nvSpPr>
          <p:cNvPr id="4" name="Date Placeholder 3"/>
          <p:cNvSpPr>
            <a:spLocks noGrp="1"/>
          </p:cNvSpPr>
          <p:nvPr>
            <p:ph type="dt" sz="half" idx="10"/>
          </p:nvPr>
        </p:nvSpPr>
        <p:spPr/>
        <p:txBody>
          <a:bodyPr/>
          <a:lstStyle/>
          <a:p>
            <a:fld id="{5536929E-6B92-4833-81A5-5DE29C9C40DA}"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50266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38200"/>
          </a:xfrm>
        </p:spPr>
        <p:txBody>
          <a:bodyPr>
            <a:normAutofit/>
          </a:bodyPr>
          <a:lstStyle/>
          <a:p>
            <a:r>
              <a:rPr lang="en-US" sz="4000" b="1" dirty="0" smtClean="0">
                <a:latin typeface="Times New Roman" panose="02020603050405020304" pitchFamily="18" charset="0"/>
                <a:cs typeface="Times New Roman" panose="02020603050405020304" pitchFamily="18" charset="0"/>
              </a:rPr>
              <a:t>Results and discussion </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838201"/>
            <a:ext cx="10972800" cy="5287964"/>
          </a:xfrm>
        </p:spPr>
        <p:txBody>
          <a:bodyPr/>
          <a:lstStyle/>
          <a:p>
            <a:pPr marL="457200" lvl="1" indent="0">
              <a:lnSpc>
                <a:spcPct val="107000"/>
              </a:lnSpc>
              <a:spcBef>
                <a:spcPts val="200"/>
              </a:spcBef>
              <a:spcAft>
                <a:spcPts val="1200"/>
              </a:spcAft>
              <a:buNone/>
            </a:pPr>
            <a:r>
              <a:rPr lang="en-US"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Socio-demographic characteristics </a:t>
            </a:r>
            <a:endParaRPr lang="en-US"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38100" marR="0" algn="just">
              <a:lnSpc>
                <a:spcPct val="150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A total of 428 study participants included </a:t>
            </a:r>
            <a:r>
              <a:rPr lang="en-US" dirty="0" smtClean="0">
                <a:latin typeface="Times New Roman" panose="02020603050405020304" pitchFamily="18" charset="0"/>
                <a:ea typeface="Calibri" panose="020F0502020204030204" pitchFamily="34" charset="0"/>
                <a:cs typeface="Times New Roman" panose="02020603050405020304" pitchFamily="18" charset="0"/>
              </a:rPr>
              <a:t>with </a:t>
            </a:r>
            <a:r>
              <a:rPr lang="en-US" dirty="0">
                <a:latin typeface="Times New Roman" panose="02020603050405020304" pitchFamily="18" charset="0"/>
                <a:ea typeface="Calibri" panose="020F0502020204030204" pitchFamily="34" charset="0"/>
                <a:cs typeface="Times New Roman" panose="02020603050405020304" pitchFamily="18" charset="0"/>
              </a:rPr>
              <a:t>a response rate of 95.3%.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8100" marR="0" algn="just">
              <a:lnSpc>
                <a:spcPct val="150000"/>
              </a:lnSpc>
              <a:spcBef>
                <a:spcPts val="0"/>
              </a:spcBef>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More </a:t>
            </a:r>
            <a:r>
              <a:rPr lang="en-US" dirty="0">
                <a:latin typeface="Times New Roman" panose="02020603050405020304" pitchFamily="18" charset="0"/>
                <a:ea typeface="Calibri" panose="020F0502020204030204" pitchFamily="34" charset="0"/>
                <a:cs typeface="Times New Roman" panose="02020603050405020304" pitchFamily="18" charset="0"/>
              </a:rPr>
              <a:t>than half (54.7%) of the study participants were </a:t>
            </a:r>
            <a:r>
              <a:rPr lang="en-US" dirty="0" smtClean="0">
                <a:latin typeface="Times New Roman" panose="02020603050405020304" pitchFamily="18" charset="0"/>
                <a:ea typeface="Calibri" panose="020F0502020204030204" pitchFamily="34" charset="0"/>
                <a:cs typeface="Times New Roman" panose="02020603050405020304" pitchFamily="18" charset="0"/>
              </a:rPr>
              <a:t>males.</a:t>
            </a:r>
          </a:p>
          <a:p>
            <a:pPr marL="38100" marR="0" algn="just">
              <a:lnSpc>
                <a:spcPct val="150000"/>
              </a:lnSpc>
              <a:spcBef>
                <a:spcPts val="0"/>
              </a:spcBef>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About </a:t>
            </a:r>
            <a:r>
              <a:rPr lang="en-US" dirty="0">
                <a:latin typeface="Times New Roman" panose="02020603050405020304" pitchFamily="18" charset="0"/>
                <a:ea typeface="Calibri" panose="020F0502020204030204" pitchFamily="34" charset="0"/>
                <a:cs typeface="Times New Roman" panose="02020603050405020304" pitchFamily="18" charset="0"/>
              </a:rPr>
              <a:t>two-thirds (68%) were married and about 187(43.7%) had no formal </a:t>
            </a:r>
            <a:r>
              <a:rPr lang="en-US" dirty="0" smtClean="0">
                <a:latin typeface="Times New Roman" panose="02020603050405020304" pitchFamily="18" charset="0"/>
                <a:ea typeface="Calibri" panose="020F0502020204030204" pitchFamily="34" charset="0"/>
                <a:cs typeface="Times New Roman" panose="02020603050405020304" pitchFamily="18" charset="0"/>
              </a:rPr>
              <a:t>education.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560748C2-DFB2-4CFF-99B4-D07672A7A7B8}"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1380368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685800"/>
          </a:xfrm>
        </p:spPr>
        <p:txBody>
          <a:bodyPr>
            <a:normAutofit fontScale="90000"/>
          </a:bodyPr>
          <a:lstStyle/>
          <a:p>
            <a:r>
              <a:rPr lang="en-US" sz="4000" b="1" dirty="0">
                <a:solidFill>
                  <a:prstClr val="black"/>
                </a:solidFill>
                <a:latin typeface="Times New Roman" panose="02020603050405020304" pitchFamily="18" charset="0"/>
                <a:cs typeface="Times New Roman" panose="02020603050405020304" pitchFamily="18" charset="0"/>
              </a:rPr>
              <a:t>Results and discussion </a:t>
            </a:r>
            <a:endParaRPr lang="en-US" dirty="0"/>
          </a:p>
        </p:txBody>
      </p:sp>
      <p:sp>
        <p:nvSpPr>
          <p:cNvPr id="3" name="Content Placeholder 2"/>
          <p:cNvSpPr>
            <a:spLocks noGrp="1"/>
          </p:cNvSpPr>
          <p:nvPr>
            <p:ph idx="1"/>
          </p:nvPr>
        </p:nvSpPr>
        <p:spPr>
          <a:xfrm>
            <a:off x="609600" y="762001"/>
            <a:ext cx="10972800" cy="5364164"/>
          </a:xfrm>
        </p:spPr>
        <p:txBody>
          <a:bodyPr>
            <a:normAutofit/>
          </a:bodyPr>
          <a:lstStyle/>
          <a:p>
            <a:pPr marL="457200" lvl="1" indent="0">
              <a:lnSpc>
                <a:spcPct val="107000"/>
              </a:lnSpc>
              <a:spcBef>
                <a:spcPts val="200"/>
              </a:spcBef>
              <a:spcAft>
                <a:spcPts val="1200"/>
              </a:spcAft>
              <a:buNone/>
            </a:pPr>
            <a:r>
              <a:rPr lang="en-US"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Personal-related characteristics </a:t>
            </a:r>
            <a:endParaRPr lang="en-US"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About 260 (60.5%) </a:t>
            </a:r>
            <a:r>
              <a:rPr lang="en-US" dirty="0" smtClean="0">
                <a:latin typeface="Times New Roman" panose="02020603050405020304" pitchFamily="18" charset="0"/>
                <a:ea typeface="Calibri" panose="020F0502020204030204" pitchFamily="34" charset="0"/>
                <a:cs typeface="Times New Roman" panose="02020603050405020304" pitchFamily="18" charset="0"/>
              </a:rPr>
              <a:t>had </a:t>
            </a:r>
            <a:r>
              <a:rPr lang="en-US" dirty="0">
                <a:latin typeface="Times New Roman" panose="02020603050405020304" pitchFamily="18" charset="0"/>
                <a:ea typeface="Calibri" panose="020F0502020204030204" pitchFamily="34" charset="0"/>
                <a:cs typeface="Times New Roman" panose="02020603050405020304" pitchFamily="18" charset="0"/>
              </a:rPr>
              <a:t>a mobile phone </a:t>
            </a:r>
          </a:p>
          <a:p>
            <a:pPr marL="0" marR="0" algn="just">
              <a:lnSpc>
                <a:spcPct val="150000"/>
              </a:lnSpc>
              <a:spcBef>
                <a:spcPts val="0"/>
              </a:spcBef>
              <a:spcAft>
                <a:spcPts val="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Only </a:t>
            </a:r>
            <a:r>
              <a:rPr lang="en-US" dirty="0">
                <a:latin typeface="Times New Roman" panose="02020603050405020304" pitchFamily="18" charset="0"/>
                <a:ea typeface="Calibri" panose="020F0502020204030204" pitchFamily="34" charset="0"/>
                <a:cs typeface="Times New Roman" panose="02020603050405020304" pitchFamily="18" charset="0"/>
              </a:rPr>
              <a:t>3% of the participants had their own </a:t>
            </a:r>
            <a:r>
              <a:rPr lang="en-US" dirty="0" smtClean="0">
                <a:latin typeface="Times New Roman" panose="02020603050405020304" pitchFamily="18" charset="0"/>
                <a:ea typeface="Calibri" panose="020F0502020204030204" pitchFamily="34" charset="0"/>
                <a:cs typeface="Times New Roman" panose="02020603050405020304" pitchFamily="18" charset="0"/>
              </a:rPr>
              <a:t>car</a:t>
            </a:r>
          </a:p>
          <a:p>
            <a:pPr marL="0" marR="0" algn="just">
              <a:lnSpc>
                <a:spcPct val="150000"/>
              </a:lnSpc>
              <a:spcBef>
                <a:spcPts val="0"/>
              </a:spcBef>
              <a:spcAft>
                <a:spcPts val="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More </a:t>
            </a:r>
            <a:r>
              <a:rPr lang="en-US" dirty="0">
                <a:latin typeface="Times New Roman" panose="02020603050405020304" pitchFamily="18" charset="0"/>
                <a:ea typeface="Calibri" panose="020F0502020204030204" pitchFamily="34" charset="0"/>
                <a:cs typeface="Times New Roman" panose="02020603050405020304" pitchFamily="18" charset="0"/>
              </a:rPr>
              <a:t>than three-fourths (80.1%) </a:t>
            </a:r>
            <a:r>
              <a:rPr lang="en-US" dirty="0" smtClean="0">
                <a:latin typeface="Times New Roman" panose="02020603050405020304" pitchFamily="18" charset="0"/>
                <a:ea typeface="Calibri" panose="020F0502020204030204" pitchFamily="34" charset="0"/>
                <a:cs typeface="Times New Roman" panose="02020603050405020304" pitchFamily="18" charset="0"/>
              </a:rPr>
              <a:t>didn’t </a:t>
            </a:r>
            <a:r>
              <a:rPr lang="en-US" dirty="0">
                <a:latin typeface="Times New Roman" panose="02020603050405020304" pitchFamily="18" charset="0"/>
                <a:ea typeface="Calibri" panose="020F0502020204030204" pitchFamily="34" charset="0"/>
                <a:cs typeface="Times New Roman" panose="02020603050405020304" pitchFamily="18" charset="0"/>
              </a:rPr>
              <a:t>know an ambulance call </a:t>
            </a:r>
            <a:r>
              <a:rPr lang="en-US" dirty="0" smtClean="0">
                <a:latin typeface="Times New Roman" panose="02020603050405020304" pitchFamily="18" charset="0"/>
                <a:ea typeface="Calibri" panose="020F0502020204030204" pitchFamily="34" charset="0"/>
                <a:cs typeface="Times New Roman" panose="02020603050405020304" pitchFamily="18" charset="0"/>
              </a:rPr>
              <a:t>number.</a:t>
            </a:r>
          </a:p>
          <a:p>
            <a:pPr marL="0" marR="0" algn="just">
              <a:lnSpc>
                <a:spcPct val="150000"/>
              </a:lnSpc>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About 112 (27.1%) </a:t>
            </a:r>
            <a:r>
              <a:rPr lang="en-US" dirty="0" smtClean="0">
                <a:latin typeface="Times New Roman" panose="02020603050405020304" pitchFamily="18" charset="0"/>
                <a:ea typeface="Calibri" panose="020F0502020204030204" pitchFamily="34" charset="0"/>
                <a:cs typeface="Times New Roman" panose="02020603050405020304" pitchFamily="18" charset="0"/>
              </a:rPr>
              <a:t>had </a:t>
            </a:r>
            <a:r>
              <a:rPr lang="en-US" dirty="0">
                <a:latin typeface="Times New Roman" panose="02020603050405020304" pitchFamily="18" charset="0"/>
                <a:ea typeface="Calibri" panose="020F0502020204030204" pitchFamily="34" charset="0"/>
                <a:cs typeface="Times New Roman" panose="02020603050405020304" pitchFamily="18" charset="0"/>
              </a:rPr>
              <a:t>a previous experience of ambulance use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AFB16694-F410-462F-9DBF-403D45D4DA78}"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449823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normAutofit fontScale="90000"/>
          </a:bodyPr>
          <a:lstStyle/>
          <a:p>
            <a:r>
              <a:rPr lang="en-US" sz="4000" b="1" dirty="0">
                <a:solidFill>
                  <a:prstClr val="black"/>
                </a:solidFill>
                <a:latin typeface="Times New Roman" panose="02020603050405020304" pitchFamily="18" charset="0"/>
                <a:cs typeface="Times New Roman" panose="02020603050405020304" pitchFamily="18" charset="0"/>
              </a:rPr>
              <a:t>Results and discussion </a:t>
            </a:r>
            <a:endParaRPr lang="en-US" dirty="0"/>
          </a:p>
        </p:txBody>
      </p:sp>
      <p:sp>
        <p:nvSpPr>
          <p:cNvPr id="3" name="Content Placeholder 2"/>
          <p:cNvSpPr>
            <a:spLocks noGrp="1"/>
          </p:cNvSpPr>
          <p:nvPr>
            <p:ph idx="1"/>
          </p:nvPr>
        </p:nvSpPr>
        <p:spPr>
          <a:xfrm>
            <a:off x="609600" y="914401"/>
            <a:ext cx="10972800" cy="5211764"/>
          </a:xfrm>
        </p:spPr>
        <p:txBody>
          <a:bodyPr>
            <a:normAutofit fontScale="92500" lnSpcReduction="20000"/>
          </a:bodyPr>
          <a:lstStyle/>
          <a:p>
            <a:pPr marL="457200" lvl="1" indent="0">
              <a:lnSpc>
                <a:spcPct val="115000"/>
              </a:lnSpc>
              <a:spcBef>
                <a:spcPts val="0"/>
              </a:spcBef>
              <a:spcAft>
                <a:spcPts val="800"/>
              </a:spcAft>
              <a:buNone/>
            </a:pPr>
            <a:r>
              <a:rPr lang="en-US"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Ambulance </a:t>
            </a:r>
            <a:r>
              <a:rPr lang="en-US" b="1" dirty="0" smtClean="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service- and infrastructure-related </a:t>
            </a:r>
            <a:r>
              <a:rPr lang="en-US" b="1" dirty="0">
                <a:solidFill>
                  <a:schemeClr val="accent1"/>
                </a:solidFill>
                <a:latin typeface="Times New Roman" panose="02020603050405020304" pitchFamily="18" charset="0"/>
                <a:ea typeface="Calibri" panose="020F0502020204030204" pitchFamily="34" charset="0"/>
                <a:cs typeface="Times New Roman" panose="02020603050405020304" pitchFamily="18" charset="0"/>
              </a:rPr>
              <a:t>characteristics</a:t>
            </a:r>
            <a:endParaRPr lang="en-US" sz="24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1200"/>
              </a:spcBef>
              <a:spcAft>
                <a:spcPts val="1000"/>
              </a:spcAft>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More than two-thirds (68.9%) of the emergency incidents were happened at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home</a:t>
            </a:r>
          </a:p>
          <a:p>
            <a:pPr marL="0" marR="0" algn="just">
              <a:lnSpc>
                <a:spcPct val="150000"/>
              </a:lnSpc>
              <a:spcBef>
                <a:spcPts val="1200"/>
              </a:spcBef>
              <a:spcAft>
                <a:spcPts val="1000"/>
              </a:spcAft>
            </a:pP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More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 half (58.2%)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couldn’t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use ambulance due to the unavailability of ambulances in their </a:t>
            </a:r>
            <a:r>
              <a:rPr lang="en-US"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kebeles</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1200"/>
              </a:spcBef>
              <a:spcAft>
                <a:spcPts val="1000"/>
              </a:spcAft>
            </a:pP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Majority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 (90%) of the study participants perceived that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ambulances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are safer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 commercial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vehicle.</a:t>
            </a:r>
            <a:endParaRPr lang="en-US" sz="1800"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C90C1433-5A39-434D-AC21-EBDEF2A3EF2D}"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6509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normAutofit fontScale="90000"/>
          </a:bodyPr>
          <a:lstStyle/>
          <a:p>
            <a:r>
              <a:rPr lang="en-US" sz="4000" b="1" dirty="0">
                <a:solidFill>
                  <a:prstClr val="black"/>
                </a:solidFill>
                <a:latin typeface="Times New Roman" panose="02020603050405020304" pitchFamily="18" charset="0"/>
                <a:cs typeface="Times New Roman" panose="02020603050405020304" pitchFamily="18" charset="0"/>
              </a:rPr>
              <a:t>Results and discussion </a:t>
            </a:r>
            <a:endParaRPr lang="en-US" dirty="0"/>
          </a:p>
        </p:txBody>
      </p:sp>
      <p:sp>
        <p:nvSpPr>
          <p:cNvPr id="3" name="Content Placeholder 2"/>
          <p:cNvSpPr>
            <a:spLocks noGrp="1"/>
          </p:cNvSpPr>
          <p:nvPr>
            <p:ph idx="1"/>
          </p:nvPr>
        </p:nvSpPr>
        <p:spPr>
          <a:xfrm>
            <a:off x="609600" y="762000"/>
            <a:ext cx="10972800" cy="5364165"/>
          </a:xfrm>
        </p:spPr>
        <p:txBody>
          <a:bodyPr/>
          <a:lstStyle/>
          <a:p>
            <a:pPr marL="457200" lvl="1" indent="0">
              <a:lnSpc>
                <a:spcPct val="150000"/>
              </a:lnSpc>
              <a:buNone/>
            </a:pPr>
            <a:r>
              <a:rPr lang="en-US" b="1" dirty="0">
                <a:solidFill>
                  <a:schemeClr val="accent1"/>
                </a:solidFill>
                <a:latin typeface="Times New Roman" panose="02020603050405020304" pitchFamily="18" charset="0"/>
                <a:cs typeface="Times New Roman" panose="02020603050405020304" pitchFamily="18" charset="0"/>
              </a:rPr>
              <a:t>Ambulance service utilization </a:t>
            </a:r>
            <a:endParaRPr lang="en-US" sz="2400" dirty="0">
              <a:solidFill>
                <a:schemeClr val="accent1"/>
              </a:solidFill>
              <a:latin typeface="Times New Roman" panose="02020603050405020304" pitchFamily="18" charset="0"/>
              <a:cs typeface="Times New Roman" panose="02020603050405020304" pitchFamily="18" charset="0"/>
            </a:endParaRPr>
          </a:p>
          <a:p>
            <a:pPr>
              <a:lnSpc>
                <a:spcPct val="150000"/>
              </a:lnSpc>
            </a:pPr>
            <a:r>
              <a:rPr lang="en-US" dirty="0">
                <a:latin typeface="Times New Roman" panose="02020603050405020304" pitchFamily="18" charset="0"/>
                <a:cs typeface="Times New Roman" panose="02020603050405020304" pitchFamily="18" charset="0"/>
              </a:rPr>
              <a:t>Only 16.6 % (95% CI: 13.35, 20.43) of the study participants used ambulance to get to the </a:t>
            </a:r>
            <a:r>
              <a:rPr lang="en-US" dirty="0" smtClean="0">
                <a:latin typeface="Times New Roman" panose="02020603050405020304" pitchFamily="18" charset="0"/>
                <a:cs typeface="Times New Roman" panose="02020603050405020304" pitchFamily="18" charset="0"/>
              </a:rPr>
              <a:t>hospital</a:t>
            </a:r>
          </a:p>
          <a:p>
            <a:pPr>
              <a:lnSpc>
                <a:spcPct val="150000"/>
              </a:lnSpc>
            </a:pPr>
            <a:endParaRPr lang="en-US" sz="2800"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F094C77E-3EBD-4FE4-8F4B-221D0E55CBF0}"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graphicFrame>
        <p:nvGraphicFramePr>
          <p:cNvPr id="7" name="Chart 6"/>
          <p:cNvGraphicFramePr/>
          <p:nvPr>
            <p:extLst>
              <p:ext uri="{D42A27DB-BD31-4B8C-83A1-F6EECF244321}">
                <p14:modId xmlns:p14="http://schemas.microsoft.com/office/powerpoint/2010/main" val="2909796603"/>
              </p:ext>
            </p:extLst>
          </p:nvPr>
        </p:nvGraphicFramePr>
        <p:xfrm>
          <a:off x="2362200" y="2971800"/>
          <a:ext cx="7543800" cy="350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5263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normAutofit fontScale="90000"/>
          </a:bodyPr>
          <a:lstStyle/>
          <a:p>
            <a:r>
              <a:rPr lang="en-US" sz="3600" b="1" dirty="0">
                <a:solidFill>
                  <a:prstClr val="black"/>
                </a:solidFill>
                <a:latin typeface="Times New Roman" panose="02020603050405020304" pitchFamily="18" charset="0"/>
                <a:cs typeface="Times New Roman" panose="02020603050405020304" pitchFamily="18" charset="0"/>
              </a:rPr>
              <a:t>Results and discussion </a:t>
            </a:r>
            <a:endParaRPr lang="en-US" dirty="0"/>
          </a:p>
        </p:txBody>
      </p:sp>
      <p:sp>
        <p:nvSpPr>
          <p:cNvPr id="3" name="Content Placeholder 2"/>
          <p:cNvSpPr>
            <a:spLocks noGrp="1"/>
          </p:cNvSpPr>
          <p:nvPr>
            <p:ph idx="1"/>
          </p:nvPr>
        </p:nvSpPr>
        <p:spPr>
          <a:xfrm>
            <a:off x="609600" y="838200"/>
            <a:ext cx="11201400" cy="5791200"/>
          </a:xfrm>
        </p:spPr>
        <p:txBody>
          <a:bodyPr>
            <a:normAutofit/>
          </a:bodyPr>
          <a:lstStyle/>
          <a:p>
            <a:r>
              <a:rPr lang="en-US" sz="2800" dirty="0" smtClean="0">
                <a:latin typeface="Times New Roman" panose="02020603050405020304" pitchFamily="18" charset="0"/>
                <a:cs typeface="Times New Roman" panose="02020603050405020304" pitchFamily="18" charset="0"/>
              </a:rPr>
              <a:t>It  </a:t>
            </a:r>
            <a:r>
              <a:rPr lang="en-US" sz="2800" dirty="0">
                <a:latin typeface="Times New Roman" panose="02020603050405020304" pitchFamily="18" charset="0"/>
                <a:cs typeface="Times New Roman" panose="02020603050405020304" pitchFamily="18" charset="0"/>
              </a:rPr>
              <a:t>is in line with the study conducted in Addis </a:t>
            </a:r>
            <a:r>
              <a:rPr lang="en-US" sz="2800" dirty="0" smtClean="0">
                <a:latin typeface="Times New Roman" panose="02020603050405020304" pitchFamily="18" charset="0"/>
                <a:cs typeface="Times New Roman" panose="02020603050405020304" pitchFamily="18" charset="0"/>
              </a:rPr>
              <a:t>Ababa (20.3%) </a:t>
            </a:r>
            <a:r>
              <a:rPr lang="en-US" sz="2800" dirty="0" smtClean="0">
                <a:solidFill>
                  <a:srgbClr val="0033CC"/>
                </a:solidFill>
                <a:latin typeface="Times New Roman" panose="02020603050405020304" pitchFamily="18" charset="0"/>
                <a:cs typeface="Times New Roman" panose="02020603050405020304" pitchFamily="18" charset="0"/>
              </a:rPr>
              <a:t>(</a:t>
            </a:r>
            <a:r>
              <a:rPr lang="en-US" sz="2800" dirty="0">
                <a:solidFill>
                  <a:srgbClr val="0033CC"/>
                </a:solidFill>
                <a:latin typeface="Times New Roman" panose="02020603050405020304" pitchFamily="18" charset="0"/>
                <a:cs typeface="Times New Roman" panose="02020603050405020304" pitchFamily="18" charset="0"/>
              </a:rPr>
              <a:t>Sultan et al., </a:t>
            </a:r>
            <a:r>
              <a:rPr lang="en-US" sz="2800" dirty="0" smtClean="0">
                <a:solidFill>
                  <a:srgbClr val="0033CC"/>
                </a:solidFill>
                <a:latin typeface="Times New Roman" panose="02020603050405020304" pitchFamily="18" charset="0"/>
                <a:cs typeface="Times New Roman" panose="02020603050405020304" pitchFamily="18" charset="0"/>
              </a:rPr>
              <a:t>2019)</a:t>
            </a:r>
            <a:r>
              <a:rPr lang="en-US"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However</a:t>
            </a:r>
            <a:r>
              <a:rPr lang="en-US" sz="2800" dirty="0">
                <a:latin typeface="Times New Roman" panose="02020603050405020304" pitchFamily="18" charset="0"/>
                <a:cs typeface="Times New Roman" panose="02020603050405020304" pitchFamily="18" charset="0"/>
              </a:rPr>
              <a:t>, it is relatively lower than </a:t>
            </a:r>
            <a:r>
              <a:rPr lang="en-US" sz="2800" dirty="0" smtClean="0">
                <a:latin typeface="Times New Roman" panose="02020603050405020304" pitchFamily="18" charset="0"/>
                <a:cs typeface="Times New Roman" panose="02020603050405020304" pitchFamily="18" charset="0"/>
              </a:rPr>
              <a:t>study done in; </a:t>
            </a:r>
          </a:p>
          <a:p>
            <a:pPr lvl="3">
              <a:buFont typeface="Courier New" panose="02070309020205020404" pitchFamily="49" charset="0"/>
              <a:buChar char="o"/>
            </a:pPr>
            <a:r>
              <a:rPr lang="en-US" sz="2400" dirty="0" err="1" smtClean="0">
                <a:latin typeface="Times New Roman" panose="02020603050405020304" pitchFamily="18" charset="0"/>
                <a:cs typeface="Times New Roman" panose="02020603050405020304" pitchFamily="18" charset="0"/>
              </a:rPr>
              <a:t>Jimma</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(39.5%) </a:t>
            </a:r>
            <a:r>
              <a:rPr lang="en-US" sz="2400" dirty="0">
                <a:solidFill>
                  <a:srgbClr val="0033CC"/>
                </a:solidFill>
                <a:latin typeface="Times New Roman" panose="02020603050405020304" pitchFamily="18" charset="0"/>
                <a:cs typeface="Times New Roman" panose="02020603050405020304" pitchFamily="18" charset="0"/>
              </a:rPr>
              <a:t>(</a:t>
            </a:r>
            <a:r>
              <a:rPr lang="en-US" sz="2400" dirty="0" err="1">
                <a:solidFill>
                  <a:srgbClr val="0033CC"/>
                </a:solidFill>
                <a:latin typeface="Times New Roman" panose="02020603050405020304" pitchFamily="18" charset="0"/>
                <a:cs typeface="Times New Roman" panose="02020603050405020304" pitchFamily="18" charset="0"/>
              </a:rPr>
              <a:t>Adem</a:t>
            </a:r>
            <a:r>
              <a:rPr lang="en-US" sz="2400" dirty="0">
                <a:solidFill>
                  <a:srgbClr val="0033CC"/>
                </a:solidFill>
                <a:latin typeface="Times New Roman" panose="02020603050405020304" pitchFamily="18" charset="0"/>
                <a:cs typeface="Times New Roman" panose="02020603050405020304" pitchFamily="18" charset="0"/>
              </a:rPr>
              <a:t> et al., </a:t>
            </a:r>
            <a:r>
              <a:rPr lang="en-US" sz="2400" dirty="0" smtClean="0">
                <a:solidFill>
                  <a:srgbClr val="0033CC"/>
                </a:solidFill>
                <a:latin typeface="Times New Roman" panose="02020603050405020304" pitchFamily="18" charset="0"/>
                <a:cs typeface="Times New Roman" panose="02020603050405020304" pitchFamily="18" charset="0"/>
              </a:rPr>
              <a:t>2024) </a:t>
            </a:r>
          </a:p>
          <a:p>
            <a:pPr lvl="3">
              <a:buFont typeface="Courier New" panose="02070309020205020404" pitchFamily="49" charset="0"/>
              <a:buChar char="o"/>
            </a:pPr>
            <a:r>
              <a:rPr lang="en-US" sz="2400" dirty="0" smtClean="0">
                <a:latin typeface="Times New Roman" panose="02020603050405020304" pitchFamily="18" charset="0"/>
                <a:cs typeface="Times New Roman" panose="02020603050405020304" pitchFamily="18" charset="0"/>
              </a:rPr>
              <a:t>Tigray </a:t>
            </a:r>
            <a:r>
              <a:rPr lang="en-US" sz="2400" dirty="0">
                <a:latin typeface="Times New Roman" panose="02020603050405020304" pitchFamily="18" charset="0"/>
                <a:cs typeface="Times New Roman" panose="02020603050405020304" pitchFamily="18" charset="0"/>
              </a:rPr>
              <a:t>(22.7%) (</a:t>
            </a:r>
            <a:r>
              <a:rPr lang="en-US" sz="2400" dirty="0" err="1">
                <a:solidFill>
                  <a:srgbClr val="0033CC"/>
                </a:solidFill>
                <a:latin typeface="Times New Roman" panose="02020603050405020304" pitchFamily="18" charset="0"/>
                <a:cs typeface="Times New Roman" panose="02020603050405020304" pitchFamily="18" charset="0"/>
              </a:rPr>
              <a:t>Takele</a:t>
            </a:r>
            <a:r>
              <a:rPr lang="en-US" sz="2400" dirty="0">
                <a:solidFill>
                  <a:srgbClr val="0033CC"/>
                </a:solidFill>
                <a:latin typeface="Times New Roman" panose="02020603050405020304" pitchFamily="18" charset="0"/>
                <a:cs typeface="Times New Roman" panose="02020603050405020304" pitchFamily="18" charset="0"/>
              </a:rPr>
              <a:t> et al., </a:t>
            </a:r>
            <a:r>
              <a:rPr lang="en-US" sz="2400" dirty="0" smtClean="0">
                <a:solidFill>
                  <a:srgbClr val="0033CC"/>
                </a:solidFill>
                <a:latin typeface="Times New Roman" panose="02020603050405020304" pitchFamily="18" charset="0"/>
                <a:cs typeface="Times New Roman" panose="02020603050405020304" pitchFamily="18" charset="0"/>
              </a:rPr>
              <a:t>2021</a:t>
            </a:r>
            <a:r>
              <a:rPr lang="en-US" sz="2400" dirty="0" smtClean="0">
                <a:latin typeface="Times New Roman" panose="02020603050405020304" pitchFamily="18" charset="0"/>
                <a:cs typeface="Times New Roman" panose="02020603050405020304" pitchFamily="18" charset="0"/>
              </a:rPr>
              <a:t>), and </a:t>
            </a:r>
            <a:endParaRPr lang="en-US" sz="2400" dirty="0">
              <a:latin typeface="Times New Roman" panose="02020603050405020304" pitchFamily="18" charset="0"/>
              <a:cs typeface="Times New Roman" panose="02020603050405020304" pitchFamily="18" charset="0"/>
            </a:endParaRPr>
          </a:p>
          <a:p>
            <a:pPr lvl="3">
              <a:buFont typeface="Courier New" panose="02070309020205020404" pitchFamily="49" charset="0"/>
              <a:buChar char="o"/>
            </a:pPr>
            <a:r>
              <a:rPr lang="en-US" sz="2400" dirty="0" smtClean="0">
                <a:latin typeface="Times New Roman" panose="02020603050405020304" pitchFamily="18" charset="0"/>
                <a:cs typeface="Times New Roman" panose="02020603050405020304" pitchFamily="18" charset="0"/>
              </a:rPr>
              <a:t>Southwest Ethiopia (</a:t>
            </a:r>
            <a:r>
              <a:rPr lang="en-US" sz="2400" dirty="0">
                <a:latin typeface="Times New Roman" panose="02020603050405020304" pitchFamily="18" charset="0"/>
                <a:cs typeface="Times New Roman" panose="02020603050405020304" pitchFamily="18" charset="0"/>
              </a:rPr>
              <a:t>79%) </a:t>
            </a:r>
            <a:r>
              <a:rPr lang="en-US" sz="2400" dirty="0" smtClean="0">
                <a:latin typeface="Times New Roman" panose="02020603050405020304" pitchFamily="18" charset="0"/>
                <a:cs typeface="Times New Roman" panose="02020603050405020304" pitchFamily="18" charset="0"/>
              </a:rPr>
              <a:t>(</a:t>
            </a:r>
            <a:r>
              <a:rPr lang="en-US" sz="2400" dirty="0" err="1" smtClean="0">
                <a:solidFill>
                  <a:srgbClr val="0033CC"/>
                </a:solidFill>
                <a:latin typeface="Times New Roman" panose="02020603050405020304" pitchFamily="18" charset="0"/>
                <a:cs typeface="Times New Roman" panose="02020603050405020304" pitchFamily="18" charset="0"/>
              </a:rPr>
              <a:t>Wirtu</a:t>
            </a:r>
            <a:r>
              <a:rPr lang="en-US" sz="2400" dirty="0" smtClean="0">
                <a:solidFill>
                  <a:srgbClr val="0033CC"/>
                </a:solidFill>
                <a:latin typeface="Times New Roman" panose="02020603050405020304" pitchFamily="18" charset="0"/>
                <a:cs typeface="Times New Roman" panose="02020603050405020304" pitchFamily="18" charset="0"/>
              </a:rPr>
              <a:t> </a:t>
            </a:r>
            <a:r>
              <a:rPr lang="en-US" sz="2400" dirty="0">
                <a:solidFill>
                  <a:srgbClr val="0033CC"/>
                </a:solidFill>
                <a:latin typeface="Times New Roman" panose="02020603050405020304" pitchFamily="18" charset="0"/>
                <a:cs typeface="Times New Roman" panose="02020603050405020304" pitchFamily="18" charset="0"/>
              </a:rPr>
              <a:t>et al., </a:t>
            </a:r>
            <a:r>
              <a:rPr lang="en-US" sz="2400" dirty="0" smtClean="0">
                <a:solidFill>
                  <a:srgbClr val="0033CC"/>
                </a:solidFill>
                <a:latin typeface="Times New Roman" panose="02020603050405020304" pitchFamily="18" charset="0"/>
                <a:cs typeface="Times New Roman" panose="02020603050405020304" pitchFamily="18" charset="0"/>
              </a:rPr>
              <a:t>2023</a:t>
            </a:r>
            <a:r>
              <a:rPr lang="en-US" sz="24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The reason for this discrepancy might be </a:t>
            </a:r>
            <a:r>
              <a:rPr lang="en-US" sz="2800" dirty="0" smtClean="0">
                <a:latin typeface="Times New Roman" panose="02020603050405020304" pitchFamily="18" charset="0"/>
                <a:cs typeface="Times New Roman" panose="02020603050405020304" pitchFamily="18" charset="0"/>
              </a:rPr>
              <a:t>attributed; </a:t>
            </a:r>
            <a:endParaRPr lang="en-US" sz="2800" dirty="0">
              <a:latin typeface="Times New Roman" panose="02020603050405020304" pitchFamily="18" charset="0"/>
              <a:cs typeface="Times New Roman" panose="02020603050405020304" pitchFamily="18" charset="0"/>
            </a:endParaRPr>
          </a:p>
          <a:p>
            <a:pPr lvl="4">
              <a:lnSpc>
                <a:spcPct val="150000"/>
              </a:lnSpc>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difference in the availability of road </a:t>
            </a:r>
            <a:r>
              <a:rPr lang="en-US" sz="2400" dirty="0" smtClean="0">
                <a:latin typeface="Times New Roman" panose="02020603050405020304" pitchFamily="18" charset="0"/>
                <a:cs typeface="Times New Roman" panose="02020603050405020304" pitchFamily="18" charset="0"/>
              </a:rPr>
              <a:t>infrastructure</a:t>
            </a:r>
          </a:p>
          <a:p>
            <a:pPr lvl="4">
              <a:lnSpc>
                <a:spcPct val="150000"/>
              </a:lnSpc>
            </a:pPr>
            <a:r>
              <a:rPr lang="en-US" sz="2400" dirty="0" smtClean="0">
                <a:latin typeface="Times New Roman" panose="02020603050405020304" pitchFamily="18" charset="0"/>
                <a:cs typeface="Times New Roman" panose="02020603050405020304" pitchFamily="18" charset="0"/>
              </a:rPr>
              <a:t>Awareness </a:t>
            </a:r>
            <a:r>
              <a:rPr lang="en-US" sz="2400" dirty="0">
                <a:latin typeface="Times New Roman" panose="02020603050405020304" pitchFamily="18" charset="0"/>
                <a:cs typeface="Times New Roman" panose="02020603050405020304" pitchFamily="18" charset="0"/>
              </a:rPr>
              <a:t>of the community, and </a:t>
            </a:r>
          </a:p>
          <a:p>
            <a:pPr lvl="4">
              <a:lnSpc>
                <a:spcPct val="150000"/>
              </a:lnSpc>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availability of </a:t>
            </a:r>
            <a:r>
              <a:rPr lang="en-US" sz="2400" dirty="0" smtClean="0">
                <a:latin typeface="Times New Roman" panose="02020603050405020304" pitchFamily="18" charset="0"/>
                <a:cs typeface="Times New Roman" panose="02020603050405020304" pitchFamily="18" charset="0"/>
              </a:rPr>
              <a:t>private-owned ambulances</a:t>
            </a:r>
          </a:p>
          <a:p>
            <a:pPr lvl="4">
              <a:lnSpc>
                <a:spcPct val="150000"/>
              </a:lnSpc>
            </a:pPr>
            <a:r>
              <a:rPr lang="en-US" sz="2400" dirty="0" smtClean="0">
                <a:latin typeface="Times New Roman" panose="02020603050405020304" pitchFamily="18" charset="0"/>
                <a:cs typeface="Times New Roman" panose="02020603050405020304" pitchFamily="18" charset="0"/>
              </a:rPr>
              <a:t>The presence of ongoing conflict might underestimate the current finding</a:t>
            </a:r>
          </a:p>
        </p:txBody>
      </p:sp>
      <p:sp>
        <p:nvSpPr>
          <p:cNvPr id="4" name="Date Placeholder 3"/>
          <p:cNvSpPr>
            <a:spLocks noGrp="1"/>
          </p:cNvSpPr>
          <p:nvPr>
            <p:ph type="dt" sz="half" idx="10"/>
          </p:nvPr>
        </p:nvSpPr>
        <p:spPr/>
        <p:txBody>
          <a:bodyPr/>
          <a:lstStyle/>
          <a:p>
            <a:fld id="{7A3DEF38-B790-4132-ACDC-CF6F4EA40B72}"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499495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fontScale="90000"/>
          </a:bodyPr>
          <a:lstStyle/>
          <a:p>
            <a:r>
              <a:rPr lang="en-US" sz="3200" b="1" dirty="0">
                <a:effectLst>
                  <a:outerShdw blurRad="38100" dist="38100" dir="2700000" algn="tl">
                    <a:srgbClr val="000000">
                      <a:alpha val="43137"/>
                    </a:srgbClr>
                  </a:outerShdw>
                </a:effectLst>
                <a:latin typeface="Times New Roman" pitchFamily="18" charset="0"/>
                <a:cs typeface="Times New Roman" pitchFamily="18" charset="0"/>
              </a:rPr>
              <a:t>Presentation outlines </a:t>
            </a:r>
            <a:endParaRPr lang="en-US" sz="3200" dirty="0"/>
          </a:p>
        </p:txBody>
      </p:sp>
      <p:sp>
        <p:nvSpPr>
          <p:cNvPr id="3" name="Content Placeholder 2"/>
          <p:cNvSpPr>
            <a:spLocks noGrp="1"/>
          </p:cNvSpPr>
          <p:nvPr>
            <p:ph sz="half" idx="1"/>
          </p:nvPr>
        </p:nvSpPr>
        <p:spPr>
          <a:xfrm>
            <a:off x="2819400" y="762000"/>
            <a:ext cx="5918200" cy="5959475"/>
          </a:xfrm>
        </p:spPr>
        <p:txBody>
          <a:bodyPr>
            <a:normAutofit/>
          </a:bodyPr>
          <a:lstStyle/>
          <a:p>
            <a:pPr>
              <a:lnSpc>
                <a:spcPct val="150000"/>
              </a:lnSpc>
            </a:pPr>
            <a:r>
              <a:rPr lang="en-US" dirty="0">
                <a:latin typeface="Times New Roman" pitchFamily="18" charset="0"/>
                <a:cs typeface="Times New Roman" pitchFamily="18" charset="0"/>
              </a:rPr>
              <a:t>Introduction</a:t>
            </a:r>
          </a:p>
          <a:p>
            <a:pPr>
              <a:lnSpc>
                <a:spcPct val="150000"/>
              </a:lnSpc>
            </a:pPr>
            <a:r>
              <a:rPr lang="en-US" dirty="0" smtClean="0">
                <a:latin typeface="Times New Roman" pitchFamily="18" charset="0"/>
                <a:cs typeface="Times New Roman" pitchFamily="18" charset="0"/>
              </a:rPr>
              <a:t>Justification/significance</a:t>
            </a:r>
            <a:endParaRPr lang="en-US" dirty="0">
              <a:latin typeface="Times New Roman" pitchFamily="18" charset="0"/>
              <a:cs typeface="Times New Roman" pitchFamily="18" charset="0"/>
            </a:endParaRPr>
          </a:p>
          <a:p>
            <a:pPr>
              <a:lnSpc>
                <a:spcPct val="150000"/>
              </a:lnSpc>
            </a:pPr>
            <a:r>
              <a:rPr lang="en-US" dirty="0">
                <a:latin typeface="Times New Roman" pitchFamily="18" charset="0"/>
                <a:cs typeface="Times New Roman" pitchFamily="18" charset="0"/>
              </a:rPr>
              <a:t>Objectives</a:t>
            </a:r>
          </a:p>
          <a:p>
            <a:pPr>
              <a:lnSpc>
                <a:spcPct val="150000"/>
              </a:lnSpc>
            </a:pPr>
            <a:r>
              <a:rPr lang="en-US" dirty="0" smtClean="0">
                <a:latin typeface="Times New Roman" pitchFamily="18" charset="0"/>
                <a:cs typeface="Times New Roman" pitchFamily="18" charset="0"/>
              </a:rPr>
              <a:t>Methods </a:t>
            </a:r>
          </a:p>
          <a:p>
            <a:pPr>
              <a:lnSpc>
                <a:spcPct val="150000"/>
              </a:lnSpc>
            </a:pPr>
            <a:r>
              <a:rPr lang="en-US" dirty="0" smtClean="0">
                <a:latin typeface="Times New Roman" pitchFamily="18" charset="0"/>
                <a:cs typeface="Times New Roman" pitchFamily="18" charset="0"/>
              </a:rPr>
              <a:t>Results and discussion</a:t>
            </a:r>
          </a:p>
          <a:p>
            <a:pPr>
              <a:lnSpc>
                <a:spcPct val="150000"/>
              </a:lnSpc>
            </a:pPr>
            <a:r>
              <a:rPr lang="en-US" dirty="0" smtClean="0">
                <a:latin typeface="Times New Roman" pitchFamily="18" charset="0"/>
                <a:cs typeface="Times New Roman" pitchFamily="18" charset="0"/>
              </a:rPr>
              <a:t>Conclusion and recommendations </a:t>
            </a:r>
          </a:p>
          <a:p>
            <a:pPr>
              <a:lnSpc>
                <a:spcPct val="150000"/>
              </a:lnSpc>
            </a:pPr>
            <a:r>
              <a:rPr lang="en-US" dirty="0" smtClean="0">
                <a:latin typeface="Times New Roman" pitchFamily="18" charset="0"/>
                <a:cs typeface="Times New Roman" pitchFamily="18" charset="0"/>
              </a:rPr>
              <a:t>References  </a:t>
            </a:r>
          </a:p>
          <a:p>
            <a:pPr>
              <a:lnSpc>
                <a:spcPct val="150000"/>
              </a:lnSpc>
            </a:pPr>
            <a:r>
              <a:rPr lang="en-US" dirty="0" smtClean="0">
                <a:latin typeface="Times New Roman" pitchFamily="18" charset="0"/>
                <a:cs typeface="Times New Roman" pitchFamily="18" charset="0"/>
              </a:rPr>
              <a:t>Acknowledgement </a:t>
            </a:r>
            <a:endParaRPr lang="en-US"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fld id="{8B6FE885-B1C0-46AD-8BEC-06A8BE1353F5}" type="datetime3">
              <a:rPr lang="en-US" smtClean="0"/>
              <a:t>11 April 2025</a:t>
            </a:fld>
            <a:endParaRPr lang="en-US"/>
          </a:p>
        </p:txBody>
      </p:sp>
      <p:sp>
        <p:nvSpPr>
          <p:cNvPr id="6" name="Footer Placeholder 5"/>
          <p:cNvSpPr>
            <a:spLocks noGrp="1"/>
          </p:cNvSpPr>
          <p:nvPr>
            <p:ph type="ftr" sz="quarter" idx="11"/>
          </p:nvPr>
        </p:nvSpPr>
        <p:spPr/>
        <p:txBody>
          <a:bodyPr/>
          <a:lstStyle/>
          <a:p>
            <a:r>
              <a:rPr lang="en-US" smtClean="0"/>
              <a:t>Presented by Mengistu Abebe</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5073010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85800"/>
          </a:xfrm>
        </p:spPr>
        <p:txBody>
          <a:bodyPr>
            <a:normAutofit/>
          </a:bodyPr>
          <a:lstStyle/>
          <a:p>
            <a:r>
              <a:rPr lang="en-US" sz="3600" b="1" dirty="0">
                <a:solidFill>
                  <a:prstClr val="black"/>
                </a:solidFill>
                <a:latin typeface="Times New Roman" panose="02020603050405020304" pitchFamily="18" charset="0"/>
                <a:cs typeface="Times New Roman" panose="02020603050405020304" pitchFamily="18" charset="0"/>
              </a:rPr>
              <a:t>Results and discussion </a:t>
            </a:r>
            <a:endParaRPr lang="en-US" dirty="0"/>
          </a:p>
        </p:txBody>
      </p:sp>
      <p:sp>
        <p:nvSpPr>
          <p:cNvPr id="3" name="Content Placeholder 2"/>
          <p:cNvSpPr>
            <a:spLocks noGrp="1"/>
          </p:cNvSpPr>
          <p:nvPr>
            <p:ph idx="1"/>
          </p:nvPr>
        </p:nvSpPr>
        <p:spPr>
          <a:xfrm>
            <a:off x="609600" y="990600"/>
            <a:ext cx="10972800" cy="5135565"/>
          </a:xfrm>
        </p:spPr>
        <p:txBody>
          <a:bodyPr/>
          <a:lstStyle/>
          <a:p>
            <a:pPr>
              <a:lnSpc>
                <a:spcPct val="150000"/>
              </a:lnSpc>
            </a:pPr>
            <a:r>
              <a:rPr lang="en-US" dirty="0" smtClean="0">
                <a:latin typeface="Times New Roman" panose="02020603050405020304" pitchFamily="18" charset="0"/>
                <a:cs typeface="Times New Roman" panose="02020603050405020304" pitchFamily="18" charset="0"/>
              </a:rPr>
              <a:t>The current finding is higher than the study conducted </a:t>
            </a:r>
            <a:r>
              <a:rPr lang="en-US" dirty="0">
                <a:latin typeface="Times New Roman" panose="02020603050405020304" pitchFamily="18" charset="0"/>
                <a:cs typeface="Times New Roman" panose="02020603050405020304" pitchFamily="18" charset="0"/>
              </a:rPr>
              <a:t>in Ghana(4.5%) (</a:t>
            </a:r>
            <a:r>
              <a:rPr lang="en-US" dirty="0" err="1">
                <a:solidFill>
                  <a:srgbClr val="0033CC"/>
                </a:solidFill>
                <a:latin typeface="Times New Roman" panose="02020603050405020304" pitchFamily="18" charset="0"/>
                <a:cs typeface="Times New Roman" panose="02020603050405020304" pitchFamily="18" charset="0"/>
              </a:rPr>
              <a:t>Mould-Millman</a:t>
            </a:r>
            <a:r>
              <a:rPr lang="en-US" dirty="0">
                <a:solidFill>
                  <a:srgbClr val="0033CC"/>
                </a:solidFill>
                <a:latin typeface="Times New Roman" panose="02020603050405020304" pitchFamily="18" charset="0"/>
                <a:cs typeface="Times New Roman" panose="02020603050405020304" pitchFamily="18" charset="0"/>
              </a:rPr>
              <a:t> et al., 2015</a:t>
            </a:r>
            <a:r>
              <a:rPr lang="en-US" dirty="0" smtClean="0">
                <a:latin typeface="Times New Roman" panose="02020603050405020304" pitchFamily="18" charset="0"/>
                <a:cs typeface="Times New Roman" panose="02020603050405020304" pitchFamily="18" charset="0"/>
              </a:rPr>
              <a:t>)</a:t>
            </a:r>
          </a:p>
          <a:p>
            <a:pPr>
              <a:lnSpc>
                <a:spcPct val="150000"/>
              </a:lnSpc>
            </a:pPr>
            <a:r>
              <a:rPr lang="en-US" dirty="0" smtClean="0">
                <a:latin typeface="Times New Roman" panose="02020603050405020304" pitchFamily="18" charset="0"/>
                <a:cs typeface="Times New Roman" panose="02020603050405020304" pitchFamily="18" charset="0"/>
              </a:rPr>
              <a:t>The possible reason for this discrepancy might be;</a:t>
            </a:r>
          </a:p>
          <a:p>
            <a:pPr lvl="4">
              <a:lnSpc>
                <a:spcPct val="150000"/>
              </a:lnSpc>
            </a:pPr>
            <a:r>
              <a:rPr lang="en-US" sz="2800" dirty="0" smtClean="0">
                <a:latin typeface="Times New Roman" panose="02020603050405020304" pitchFamily="18" charset="0"/>
                <a:cs typeface="Times New Roman" panose="02020603050405020304" pitchFamily="18" charset="0"/>
              </a:rPr>
              <a:t>In </a:t>
            </a:r>
            <a:r>
              <a:rPr lang="en-US" sz="2800" dirty="0">
                <a:latin typeface="Times New Roman" panose="02020603050405020304" pitchFamily="18" charset="0"/>
                <a:cs typeface="Times New Roman" panose="02020603050405020304" pitchFamily="18" charset="0"/>
              </a:rPr>
              <a:t>Ghana, where other alternative transportation mechanisms are accessible, individuals may prefer to use alternative means of transportation (</a:t>
            </a:r>
            <a:r>
              <a:rPr lang="en-US" sz="2800" dirty="0" err="1">
                <a:solidFill>
                  <a:srgbClr val="0033CC"/>
                </a:solidFill>
                <a:latin typeface="Times New Roman" panose="02020603050405020304" pitchFamily="18" charset="0"/>
                <a:cs typeface="Times New Roman" panose="02020603050405020304" pitchFamily="18" charset="0"/>
              </a:rPr>
              <a:t>Mould-Millman</a:t>
            </a:r>
            <a:r>
              <a:rPr lang="en-US" sz="2800" dirty="0">
                <a:solidFill>
                  <a:srgbClr val="0033CC"/>
                </a:solidFill>
                <a:latin typeface="Times New Roman" panose="02020603050405020304" pitchFamily="18" charset="0"/>
                <a:cs typeface="Times New Roman" panose="02020603050405020304" pitchFamily="18" charset="0"/>
              </a:rPr>
              <a:t> et al., </a:t>
            </a:r>
            <a:r>
              <a:rPr lang="en-US" sz="2800" dirty="0" smtClean="0">
                <a:solidFill>
                  <a:srgbClr val="0033CC"/>
                </a:solidFill>
                <a:latin typeface="Times New Roman" panose="02020603050405020304" pitchFamily="18" charset="0"/>
                <a:cs typeface="Times New Roman" panose="02020603050405020304" pitchFamily="18" charset="0"/>
              </a:rPr>
              <a:t>2015</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1B682EAA-3850-427F-920C-6D902C3B6F9C}"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3187164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1"/>
            <a:ext cx="10972800" cy="5287964"/>
          </a:xfrm>
        </p:spPr>
        <p:txBody>
          <a:bodyPr>
            <a:normAutofit fontScale="85000" lnSpcReduction="10000"/>
          </a:bodyPr>
          <a:lstStyle/>
          <a:p>
            <a:pPr>
              <a:lnSpc>
                <a:spcPct val="160000"/>
              </a:lnSpc>
            </a:pPr>
            <a:r>
              <a:rPr lang="en-US" dirty="0">
                <a:latin typeface="Times New Roman" panose="02020603050405020304" pitchFamily="18" charset="0"/>
                <a:cs typeface="Times New Roman" panose="02020603050405020304" pitchFamily="18" charset="0"/>
              </a:rPr>
              <a:t>This is </a:t>
            </a:r>
            <a:r>
              <a:rPr lang="en-US" dirty="0" smtClean="0">
                <a:latin typeface="Times New Roman" panose="02020603050405020304" pitchFamily="18" charset="0"/>
                <a:cs typeface="Times New Roman" panose="02020603050405020304" pitchFamily="18" charset="0"/>
              </a:rPr>
              <a:t>supported </a:t>
            </a:r>
            <a:r>
              <a:rPr lang="en-US" dirty="0">
                <a:latin typeface="Times New Roman" panose="02020603050405020304" pitchFamily="18" charset="0"/>
                <a:cs typeface="Times New Roman" panose="02020603050405020304" pitchFamily="18" charset="0"/>
              </a:rPr>
              <a:t>by </a:t>
            </a:r>
            <a:r>
              <a:rPr lang="en-US" dirty="0" smtClean="0">
                <a:latin typeface="Times New Roman" panose="02020603050405020304" pitchFamily="18" charset="0"/>
                <a:cs typeface="Times New Roman" panose="02020603050405020304" pitchFamily="18" charset="0"/>
              </a:rPr>
              <a:t>the our </a:t>
            </a:r>
            <a:r>
              <a:rPr lang="en-US" dirty="0">
                <a:latin typeface="Times New Roman" panose="02020603050405020304" pitchFamily="18" charset="0"/>
                <a:cs typeface="Times New Roman" panose="02020603050405020304" pitchFamily="18" charset="0"/>
              </a:rPr>
              <a:t>qualitative </a:t>
            </a:r>
            <a:r>
              <a:rPr lang="en-US" dirty="0" smtClean="0">
                <a:latin typeface="Times New Roman" panose="02020603050405020304" pitchFamily="18" charset="0"/>
                <a:cs typeface="Times New Roman" panose="02020603050405020304" pitchFamily="18" charset="0"/>
              </a:rPr>
              <a:t>finding </a:t>
            </a:r>
            <a:r>
              <a:rPr lang="en-US" dirty="0">
                <a:latin typeface="Times New Roman" panose="02020603050405020304" pitchFamily="18" charset="0"/>
                <a:cs typeface="Times New Roman" panose="02020603050405020304" pitchFamily="18" charset="0"/>
              </a:rPr>
              <a:t>that there is a lack of road infrastructure, particularly in villages that are not located along the main roads leading to the </a:t>
            </a:r>
            <a:r>
              <a:rPr lang="en-US" dirty="0" err="1">
                <a:latin typeface="Times New Roman" panose="02020603050405020304" pitchFamily="18" charset="0"/>
                <a:cs typeface="Times New Roman" panose="02020603050405020304" pitchFamily="18" charset="0"/>
              </a:rPr>
              <a:t>woreda</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i="1" dirty="0">
                <a:latin typeface="Times New Roman" panose="02020603050405020304" pitchFamily="18" charset="0"/>
                <a:ea typeface="Calibri" panose="020F0502020204030204" pitchFamily="34" charset="0"/>
                <a:cs typeface="Times New Roman" panose="02020603050405020304" pitchFamily="18" charset="0"/>
              </a:rPr>
              <a:t>Sometimes we waited for a long time for them to reach us, and by then, labor had progressed, forcing us to deliver at home. In other cases, patients became critical, but the driver claimed he was stuck in the mud due to heavy rain</a:t>
            </a:r>
            <a:r>
              <a:rPr lang="en-US" dirty="0">
                <a:latin typeface="Times New Roman" panose="02020603050405020304" pitchFamily="18" charset="0"/>
                <a:ea typeface="Calibri" panose="020F0502020204030204" pitchFamily="34" charset="0"/>
                <a:cs typeface="Times New Roman" panose="02020603050405020304" pitchFamily="18" charset="0"/>
              </a:rPr>
              <a:t>” (A 35-year-old mother participated in in-depth interviewee).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1B682EAA-3850-427F-920C-6D902C3B6F9C}"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
        <p:nvSpPr>
          <p:cNvPr id="7" name="Title 1"/>
          <p:cNvSpPr>
            <a:spLocks noGrp="1"/>
          </p:cNvSpPr>
          <p:nvPr>
            <p:ph type="title"/>
          </p:nvPr>
        </p:nvSpPr>
        <p:spPr>
          <a:xfrm>
            <a:off x="609600" y="152400"/>
            <a:ext cx="10972800" cy="457200"/>
          </a:xfrm>
        </p:spPr>
        <p:txBody>
          <a:bodyPr>
            <a:normAutofit fontScale="90000"/>
          </a:bodyPr>
          <a:lstStyle/>
          <a:p>
            <a:r>
              <a:rPr lang="en-US" sz="3600" b="1" dirty="0">
                <a:solidFill>
                  <a:prstClr val="black"/>
                </a:solidFill>
                <a:latin typeface="Times New Roman" panose="02020603050405020304" pitchFamily="18" charset="0"/>
                <a:cs typeface="Times New Roman" panose="02020603050405020304" pitchFamily="18" charset="0"/>
              </a:rPr>
              <a:t>Results and discussion </a:t>
            </a:r>
            <a:endParaRPr lang="en-US" dirty="0"/>
          </a:p>
        </p:txBody>
      </p:sp>
    </p:spTree>
    <p:extLst>
      <p:ext uri="{BB962C8B-B14F-4D97-AF65-F5344CB8AC3E}">
        <p14:creationId xmlns:p14="http://schemas.microsoft.com/office/powerpoint/2010/main" val="1555327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normAutofit fontScale="90000"/>
          </a:bodyPr>
          <a:lstStyle/>
          <a:p>
            <a:r>
              <a:rPr lang="en-US" sz="4000" b="1" dirty="0" smtClean="0">
                <a:latin typeface="Times New Roman" panose="02020603050405020304" pitchFamily="18" charset="0"/>
                <a:cs typeface="Times New Roman" panose="02020603050405020304" pitchFamily="18" charset="0"/>
              </a:rPr>
              <a:t>Barriers for ambulance utilization </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990601"/>
            <a:ext cx="10972800" cy="5135564"/>
          </a:xfrm>
        </p:spPr>
        <p:txBody>
          <a:bodyPr>
            <a:normAutofit lnSpcReduction="10000"/>
          </a:bodyPr>
          <a:lstStyle/>
          <a:p>
            <a:pPr marL="0" indent="0">
              <a:buNone/>
            </a:pPr>
            <a:r>
              <a:rPr lang="en-US" b="1" dirty="0">
                <a:latin typeface="Times New Roman" panose="02020603050405020304" pitchFamily="18" charset="0"/>
                <a:cs typeface="Times New Roman" panose="02020603050405020304" pitchFamily="18" charset="0"/>
              </a:rPr>
              <a:t>Theme one: Unavailability of ambulance</a:t>
            </a:r>
          </a:p>
          <a:p>
            <a:r>
              <a:rPr lang="en-US" dirty="0">
                <a:latin typeface="Times New Roman" panose="02020603050405020304" pitchFamily="18" charset="0"/>
                <a:cs typeface="Times New Roman" panose="02020603050405020304" pitchFamily="18" charset="0"/>
              </a:rPr>
              <a:t>Most of the interviewed participants expressed that there is lack of ambulance vehicles in the </a:t>
            </a:r>
            <a:r>
              <a:rPr lang="en-US" dirty="0" err="1">
                <a:latin typeface="Times New Roman" panose="02020603050405020304" pitchFamily="18" charset="0"/>
                <a:cs typeface="Times New Roman" panose="02020603050405020304" pitchFamily="18" charset="0"/>
              </a:rPr>
              <a:t>kebele</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woerda</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Ambulances </a:t>
            </a:r>
            <a:r>
              <a:rPr lang="en-US" dirty="0">
                <a:latin typeface="Times New Roman" panose="02020603050405020304" pitchFamily="18" charset="0"/>
                <a:cs typeface="Times New Roman" panose="02020603050405020304" pitchFamily="18" charset="0"/>
              </a:rPr>
              <a:t>are frequently abused, and when they collapsed, they remained unrepaired for long period of time.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don’t think ambulances are doing their primary </a:t>
            </a:r>
            <a:r>
              <a:rPr lang="en-US" dirty="0" smtClean="0">
                <a:latin typeface="Times New Roman" panose="02020603050405020304" pitchFamily="18" charset="0"/>
                <a:cs typeface="Times New Roman" panose="02020603050405020304" pitchFamily="18" charset="0"/>
              </a:rPr>
              <a:t>tasks. They </a:t>
            </a:r>
            <a:r>
              <a:rPr lang="en-US" dirty="0">
                <a:latin typeface="Times New Roman" panose="02020603050405020304" pitchFamily="18" charset="0"/>
                <a:cs typeface="Times New Roman" panose="02020603050405020304" pitchFamily="18" charset="0"/>
              </a:rPr>
              <a:t>are providing services to government officials and their families for transporting wood and coal” (A 38-year-old </a:t>
            </a:r>
            <a:r>
              <a:rPr lang="en-US" dirty="0" smtClean="0">
                <a:latin typeface="Times New Roman" panose="02020603050405020304" pitchFamily="18" charset="0"/>
                <a:cs typeface="Times New Roman" panose="02020603050405020304" pitchFamily="18" charset="0"/>
              </a:rPr>
              <a:t>man -IDI).</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1B682EAA-3850-427F-920C-6D902C3B6F9C}"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593664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685800"/>
          </a:xfrm>
        </p:spPr>
        <p:txBody>
          <a:bodyPr>
            <a:normAutofit/>
          </a:bodyPr>
          <a:lstStyle/>
          <a:p>
            <a:r>
              <a:rPr lang="en-US" sz="3600" b="1" dirty="0">
                <a:solidFill>
                  <a:prstClr val="black"/>
                </a:solidFill>
                <a:latin typeface="Times New Roman" panose="02020603050405020304" pitchFamily="18" charset="0"/>
                <a:cs typeface="Times New Roman" panose="02020603050405020304" pitchFamily="18" charset="0"/>
              </a:rPr>
              <a:t>Barriers for ambulance utilization </a:t>
            </a:r>
            <a:endParaRPr lang="en-US" dirty="0"/>
          </a:p>
        </p:txBody>
      </p:sp>
      <p:sp>
        <p:nvSpPr>
          <p:cNvPr id="3" name="Content Placeholder 2"/>
          <p:cNvSpPr>
            <a:spLocks noGrp="1"/>
          </p:cNvSpPr>
          <p:nvPr>
            <p:ph idx="1"/>
          </p:nvPr>
        </p:nvSpPr>
        <p:spPr>
          <a:xfrm>
            <a:off x="609600" y="1219201"/>
            <a:ext cx="10972800" cy="4906964"/>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Theme two: Communication-related barriers </a:t>
            </a:r>
            <a:endParaRPr lang="en-US" b="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Access </a:t>
            </a:r>
            <a:r>
              <a:rPr lang="en-US" dirty="0">
                <a:latin typeface="Times New Roman" panose="02020603050405020304" pitchFamily="18" charset="0"/>
                <a:cs typeface="Times New Roman" panose="02020603050405020304" pitchFamily="18" charset="0"/>
              </a:rPr>
              <a:t>to both mobile </a:t>
            </a:r>
            <a:r>
              <a:rPr lang="en-US" dirty="0" smtClean="0">
                <a:latin typeface="Times New Roman" panose="02020603050405020304" pitchFamily="18" charset="0"/>
                <a:cs typeface="Times New Roman" panose="02020603050405020304" pitchFamily="18" charset="0"/>
              </a:rPr>
              <a:t>networks </a:t>
            </a:r>
            <a:r>
              <a:rPr lang="en-US" dirty="0">
                <a:latin typeface="Times New Roman" panose="02020603050405020304" pitchFamily="18" charset="0"/>
                <a:cs typeface="Times New Roman" panose="02020603050405020304" pitchFamily="18" charset="0"/>
              </a:rPr>
              <a:t>and electricity is </a:t>
            </a:r>
            <a:r>
              <a:rPr lang="en-US" dirty="0" smtClean="0">
                <a:latin typeface="Times New Roman" panose="02020603050405020304" pitchFamily="18" charset="0"/>
                <a:cs typeface="Times New Roman" panose="02020603050405020304" pitchFamily="18" charset="0"/>
              </a:rPr>
              <a:t>limited, particularly in rural areas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rPr>
              <a:t>“</a:t>
            </a:r>
            <a:r>
              <a:rPr lang="en-US" i="1" dirty="0">
                <a:latin typeface="Times New Roman" panose="02020603050405020304" pitchFamily="18" charset="0"/>
                <a:ea typeface="Calibri" panose="020F0502020204030204" pitchFamily="34" charset="0"/>
              </a:rPr>
              <a:t>Most of the time</a:t>
            </a:r>
            <a:r>
              <a:rPr lang="en-US" dirty="0">
                <a:latin typeface="Times New Roman" panose="02020603050405020304" pitchFamily="18" charset="0"/>
                <a:ea typeface="Calibri" panose="020F0502020204030204" pitchFamily="34" charset="0"/>
              </a:rPr>
              <a:t> </a:t>
            </a:r>
            <a:r>
              <a:rPr lang="en-US" i="1" dirty="0">
                <a:latin typeface="Times New Roman" panose="02020603050405020304" pitchFamily="18" charset="0"/>
                <a:ea typeface="Calibri" panose="020F0502020204030204" pitchFamily="34" charset="0"/>
              </a:rPr>
              <a:t>we encountered interruptions in the supply of electricity for charging mobile batteries, as well as poor mobile network signals. After multiple attempts, we might manage to access the network, but the ambulance drivers often did not respond to our </a:t>
            </a:r>
            <a:r>
              <a:rPr lang="en-US" i="1" dirty="0" smtClean="0">
                <a:latin typeface="Times New Roman" panose="02020603050405020304" pitchFamily="18" charset="0"/>
                <a:ea typeface="Calibri" panose="020F0502020204030204" pitchFamily="34" charset="0"/>
              </a:rPr>
              <a:t>calls” </a:t>
            </a:r>
            <a:r>
              <a:rPr lang="en-US" dirty="0">
                <a:latin typeface="Times New Roman" panose="02020603050405020304" pitchFamily="18" charset="0"/>
                <a:cs typeface="Times New Roman" panose="02020603050405020304" pitchFamily="18" charset="0"/>
              </a:rPr>
              <a:t>(A 43-year-old man </a:t>
            </a:r>
            <a:r>
              <a:rPr lang="en-US" dirty="0" smtClean="0">
                <a:latin typeface="Times New Roman" panose="02020603050405020304" pitchFamily="18" charset="0"/>
                <a:cs typeface="Times New Roman" panose="02020603050405020304" pitchFamily="18" charset="0"/>
              </a:rPr>
              <a:t>IDI)</a:t>
            </a:r>
            <a:r>
              <a:rPr lang="en-US" i="1"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1B682EAA-3850-427F-920C-6D902C3B6F9C}"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988649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normAutofit fontScale="90000"/>
          </a:bodyPr>
          <a:lstStyle/>
          <a:p>
            <a:r>
              <a:rPr lang="en-US" sz="3600" b="1" dirty="0">
                <a:solidFill>
                  <a:prstClr val="black"/>
                </a:solidFill>
                <a:latin typeface="Times New Roman" panose="02020603050405020304" pitchFamily="18" charset="0"/>
                <a:cs typeface="Times New Roman" panose="02020603050405020304" pitchFamily="18" charset="0"/>
              </a:rPr>
              <a:t>Barriers for ambulance utilization </a:t>
            </a:r>
            <a:endParaRPr lang="en-US" dirty="0"/>
          </a:p>
        </p:txBody>
      </p:sp>
      <p:sp>
        <p:nvSpPr>
          <p:cNvPr id="3" name="Content Placeholder 2"/>
          <p:cNvSpPr>
            <a:spLocks noGrp="1"/>
          </p:cNvSpPr>
          <p:nvPr>
            <p:ph idx="1"/>
          </p:nvPr>
        </p:nvSpPr>
        <p:spPr>
          <a:xfrm>
            <a:off x="609600" y="990600"/>
            <a:ext cx="10972800" cy="5730875"/>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Theme three: Infrastructure-related </a:t>
            </a:r>
            <a:r>
              <a:rPr lang="en-US" b="1" dirty="0" smtClean="0">
                <a:latin typeface="Times New Roman" panose="02020603050405020304" pitchFamily="18" charset="0"/>
                <a:cs typeface="Times New Roman" panose="02020603050405020304" pitchFamily="18" charset="0"/>
              </a:rPr>
              <a:t>barriers</a:t>
            </a:r>
          </a:p>
          <a:p>
            <a:r>
              <a:rPr lang="en-US" dirty="0">
                <a:latin typeface="Times New Roman" panose="02020603050405020304" pitchFamily="18" charset="0"/>
                <a:ea typeface="Calibri" panose="020F0502020204030204" pitchFamily="34" charset="0"/>
              </a:rPr>
              <a:t>There is a lack of road infrastructure, particularly in villages that are not located along the main roads leading to the </a:t>
            </a:r>
            <a:r>
              <a:rPr lang="en-US" dirty="0" err="1">
                <a:latin typeface="Times New Roman" panose="02020603050405020304" pitchFamily="18" charset="0"/>
                <a:ea typeface="Calibri" panose="020F0502020204030204" pitchFamily="34" charset="0"/>
              </a:rPr>
              <a:t>woreda</a:t>
            </a:r>
            <a:r>
              <a:rPr lang="en-US" dirty="0">
                <a:latin typeface="Times New Roman" panose="02020603050405020304" pitchFamily="18" charset="0"/>
                <a:ea typeface="Calibri" panose="020F0502020204030204" pitchFamily="34" charset="0"/>
              </a:rPr>
              <a:t>. </a:t>
            </a:r>
            <a:endParaRPr lang="en-US" dirty="0" smtClean="0">
              <a:latin typeface="Times New Roman" panose="02020603050405020304" pitchFamily="18" charset="0"/>
              <a:ea typeface="Calibri" panose="020F0502020204030204" pitchFamily="34" charset="0"/>
            </a:endParaRPr>
          </a:p>
          <a:p>
            <a:endParaRPr lang="en-US" b="1" dirty="0">
              <a:latin typeface="Times New Roman" panose="02020603050405020304" pitchFamily="18" charset="0"/>
              <a:cs typeface="Times New Roman" panose="02020603050405020304" pitchFamily="18" charset="0"/>
            </a:endParaRPr>
          </a:p>
          <a:p>
            <a:pPr marL="0" marR="0" algn="just">
              <a:lnSpc>
                <a:spcPct val="110000"/>
              </a:lnSpc>
              <a:spcBef>
                <a:spcPts val="0"/>
              </a:spcBef>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i="1" dirty="0">
                <a:latin typeface="Times New Roman" panose="02020603050405020304" pitchFamily="18" charset="0"/>
                <a:ea typeface="Calibri" panose="020F0502020204030204" pitchFamily="34" charset="0"/>
                <a:cs typeface="Times New Roman" panose="02020603050405020304" pitchFamily="18" charset="0"/>
              </a:rPr>
              <a:t>Sometimes we waited for a long time for them to reach us, and by then, labor had progressed, forcing us to deliver at </a:t>
            </a:r>
            <a:r>
              <a:rPr lang="en-US" i="1" dirty="0" smtClean="0">
                <a:latin typeface="Times New Roman" panose="02020603050405020304" pitchFamily="18" charset="0"/>
                <a:ea typeface="Calibri" panose="020F0502020204030204" pitchFamily="34" charset="0"/>
                <a:cs typeface="Times New Roman" panose="02020603050405020304" pitchFamily="18" charset="0"/>
              </a:rPr>
              <a:t>home or patients </a:t>
            </a:r>
            <a:r>
              <a:rPr lang="en-US" i="1" dirty="0">
                <a:latin typeface="Times New Roman" panose="02020603050405020304" pitchFamily="18" charset="0"/>
                <a:ea typeface="Calibri" panose="020F0502020204030204" pitchFamily="34" charset="0"/>
                <a:cs typeface="Times New Roman" panose="02020603050405020304" pitchFamily="18" charset="0"/>
              </a:rPr>
              <a:t>became </a:t>
            </a:r>
            <a:r>
              <a:rPr lang="en-US" i="1" dirty="0" smtClean="0">
                <a:latin typeface="Times New Roman" panose="02020603050405020304" pitchFamily="18" charset="0"/>
                <a:ea typeface="Calibri" panose="020F0502020204030204" pitchFamily="34" charset="0"/>
                <a:cs typeface="Times New Roman" panose="02020603050405020304" pitchFamily="18" charset="0"/>
              </a:rPr>
              <a:t>critical”</a:t>
            </a:r>
            <a:r>
              <a:rPr lang="en-US" dirty="0" smtClean="0">
                <a:latin typeface="Times New Roman" panose="02020603050405020304" pitchFamily="18" charset="0"/>
                <a:ea typeface="Calibri" panose="020F0502020204030204" pitchFamily="34" charset="0"/>
                <a:cs typeface="Times New Roman" panose="02020603050405020304" pitchFamily="18" charset="0"/>
              </a:rPr>
              <a:t>(A </a:t>
            </a:r>
            <a:r>
              <a:rPr lang="en-US" dirty="0">
                <a:latin typeface="Times New Roman" panose="02020603050405020304" pitchFamily="18" charset="0"/>
                <a:ea typeface="Calibri" panose="020F0502020204030204" pitchFamily="34" charset="0"/>
                <a:cs typeface="Times New Roman" panose="02020603050405020304" pitchFamily="18" charset="0"/>
              </a:rPr>
              <a:t>35-year-old mother </a:t>
            </a:r>
            <a:r>
              <a:rPr lang="en-US" dirty="0" smtClean="0">
                <a:latin typeface="Times New Roman" panose="02020603050405020304" pitchFamily="18" charset="0"/>
                <a:ea typeface="Calibri" panose="020F0502020204030204" pitchFamily="34" charset="0"/>
                <a:cs typeface="Times New Roman" panose="02020603050405020304" pitchFamily="18" charset="0"/>
              </a:rPr>
              <a:t>IDI).</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1B682EAA-3850-427F-920C-6D902C3B6F9C}"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5246728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normAutofit fontScale="90000"/>
          </a:bodyPr>
          <a:lstStyle/>
          <a:p>
            <a:r>
              <a:rPr lang="en-US" sz="4000" b="1" dirty="0" smtClean="0">
                <a:latin typeface="Times New Roman" panose="02020603050405020304" pitchFamily="18" charset="0"/>
                <a:cs typeface="Times New Roman" panose="02020603050405020304" pitchFamily="18" charset="0"/>
              </a:rPr>
              <a:t>Perceived solutions </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914400"/>
            <a:ext cx="10972800" cy="5807075"/>
          </a:xfrm>
        </p:spPr>
        <p:txBody>
          <a:bodyPr>
            <a:normAutofit/>
          </a:bodyPr>
          <a:lstStyle/>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Improve ambulance access</a:t>
            </a:r>
          </a:p>
          <a:p>
            <a:pPr lvl="1"/>
            <a:r>
              <a:rPr lang="en-US" i="1" dirty="0" smtClean="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I would suggest to the government to avail adequate number of ambulances for each </a:t>
            </a:r>
            <a:r>
              <a:rPr lang="en-US" i="1" dirty="0" err="1">
                <a:latin typeface="Times New Roman" panose="02020603050405020304" pitchFamily="18" charset="0"/>
                <a:cs typeface="Times New Roman" panose="02020603050405020304" pitchFamily="18" charset="0"/>
              </a:rPr>
              <a:t>kebele</a:t>
            </a:r>
            <a:r>
              <a:rPr lang="en-US" i="1" dirty="0">
                <a:latin typeface="Times New Roman" panose="02020603050405020304" pitchFamily="18" charset="0"/>
                <a:cs typeface="Times New Roman" panose="02020603050405020304" pitchFamily="18" charset="0"/>
              </a:rPr>
              <a:t> and health institutions” (22-year-old male </a:t>
            </a:r>
            <a:r>
              <a:rPr lang="en-US" i="1" dirty="0" smtClean="0">
                <a:latin typeface="Times New Roman" panose="02020603050405020304" pitchFamily="18" charset="0"/>
                <a:cs typeface="Times New Roman" panose="02020603050405020304" pitchFamily="18" charset="0"/>
              </a:rPr>
              <a:t>IDI)</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Ambulance stations should be designed at health facilities</a:t>
            </a:r>
          </a:p>
          <a:p>
            <a:pPr lvl="1"/>
            <a:r>
              <a:rPr lang="en-US" i="1" dirty="0">
                <a:latin typeface="Times New Roman" panose="02020603050405020304" pitchFamily="18" charset="0"/>
                <a:cs typeface="Times New Roman" panose="02020603050405020304" pitchFamily="18" charset="0"/>
              </a:rPr>
              <a:t>“…all ambulances should be stationed at health facilities not at </a:t>
            </a:r>
            <a:r>
              <a:rPr lang="en-US" i="1" dirty="0" err="1">
                <a:latin typeface="Times New Roman" panose="02020603050405020304" pitchFamily="18" charset="0"/>
                <a:cs typeface="Times New Roman" panose="02020603050405020304" pitchFamily="18" charset="0"/>
              </a:rPr>
              <a:t>woreda</a:t>
            </a:r>
            <a:r>
              <a:rPr lang="en-US" i="1" dirty="0">
                <a:latin typeface="Times New Roman" panose="02020603050405020304" pitchFamily="18" charset="0"/>
                <a:cs typeface="Times New Roman" panose="02020603050405020304" pitchFamily="18" charset="0"/>
              </a:rPr>
              <a:t> health office or other stations” (A 35-year </a:t>
            </a:r>
            <a:r>
              <a:rPr lang="en-US" i="1" dirty="0" smtClean="0">
                <a:latin typeface="Times New Roman" panose="02020603050405020304" pitchFamily="18" charset="0"/>
                <a:cs typeface="Times New Roman" panose="02020603050405020304" pitchFamily="18" charset="0"/>
              </a:rPr>
              <a:t>female KI).</a:t>
            </a:r>
          </a:p>
          <a:p>
            <a:pPr>
              <a:buFont typeface="Wingdings" panose="05000000000000000000" pitchFamily="2" charset="2"/>
              <a:buChar char="Ø"/>
            </a:pPr>
            <a:r>
              <a:rPr lang="en-US" b="1" dirty="0" smtClean="0">
                <a:latin typeface="Times New Roman" panose="02020603050405020304" pitchFamily="18" charset="0"/>
                <a:cs typeface="Times New Roman" panose="02020603050405020304" pitchFamily="18" charset="0"/>
              </a:rPr>
              <a:t>Resolution of armed conflict</a:t>
            </a:r>
          </a:p>
          <a:p>
            <a:pPr lvl="1"/>
            <a:r>
              <a:rPr lang="en-US" i="1" dirty="0" smtClean="0">
                <a:latin typeface="Times New Roman" panose="02020603050405020304" pitchFamily="18" charset="0"/>
                <a:cs typeface="Times New Roman" panose="02020603050405020304" pitchFamily="18" charset="0"/>
              </a:rPr>
              <a:t>Ambulances can’t </a:t>
            </a:r>
            <a:r>
              <a:rPr lang="en-US" i="1" dirty="0">
                <a:latin typeface="Times New Roman" panose="02020603050405020304" pitchFamily="18" charset="0"/>
                <a:cs typeface="Times New Roman" panose="02020603050405020304" pitchFamily="18" charset="0"/>
              </a:rPr>
              <a:t>move freely </a:t>
            </a:r>
            <a:r>
              <a:rPr lang="en-US" i="1" dirty="0" smtClean="0">
                <a:latin typeface="Times New Roman" panose="02020603050405020304" pitchFamily="18" charset="0"/>
                <a:cs typeface="Times New Roman" panose="02020603050405020304" pitchFamily="18" charset="0"/>
              </a:rPr>
              <a:t>due </a:t>
            </a:r>
            <a:r>
              <a:rPr lang="en-US" i="1" dirty="0">
                <a:latin typeface="Times New Roman" panose="02020603050405020304" pitchFamily="18" charset="0"/>
                <a:cs typeface="Times New Roman" panose="02020603050405020304" pitchFamily="18" charset="0"/>
              </a:rPr>
              <a:t>to fear of violence or attacks. Therefore, addressing and resolving the conflict is the key solution to overcome the problem” </a:t>
            </a:r>
            <a:r>
              <a:rPr lang="en-US" dirty="0">
                <a:latin typeface="Times New Roman" panose="02020603050405020304" pitchFamily="18" charset="0"/>
                <a:cs typeface="Times New Roman" panose="02020603050405020304" pitchFamily="18" charset="0"/>
              </a:rPr>
              <a:t>(A 42-year-old male </a:t>
            </a:r>
            <a:r>
              <a:rPr lang="en-US" dirty="0" smtClean="0">
                <a:latin typeface="Times New Roman" panose="02020603050405020304" pitchFamily="18" charset="0"/>
                <a:cs typeface="Times New Roman" panose="02020603050405020304" pitchFamily="18" charset="0"/>
              </a:rPr>
              <a:t>IDI)</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1B682EAA-3850-427F-920C-6D902C3B6F9C}"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dirty="0" smtClean="0"/>
              <a:t>Presented by </a:t>
            </a:r>
            <a:r>
              <a:rPr lang="en-US" dirty="0" err="1" smtClean="0"/>
              <a:t>Mengistu</a:t>
            </a:r>
            <a:r>
              <a:rPr lang="en-US" dirty="0" smtClean="0"/>
              <a:t> </a:t>
            </a:r>
            <a:r>
              <a:rPr lang="en-US" dirty="0" err="1" smtClean="0"/>
              <a:t>Abebe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308167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762000"/>
          </a:xfrm>
        </p:spPr>
        <p:txBody>
          <a:bodyPr>
            <a:normAutofit/>
          </a:bodyPr>
          <a:lstStyle/>
          <a:p>
            <a:r>
              <a:rPr lang="en-US" sz="3600" b="1" dirty="0">
                <a:solidFill>
                  <a:prstClr val="black"/>
                </a:solidFill>
                <a:latin typeface="Times New Roman" panose="02020603050405020304" pitchFamily="18" charset="0"/>
                <a:cs typeface="Times New Roman" panose="02020603050405020304" pitchFamily="18" charset="0"/>
              </a:rPr>
              <a:t>Results and discussion </a:t>
            </a:r>
            <a:endParaRPr lang="en-US" dirty="0"/>
          </a:p>
        </p:txBody>
      </p:sp>
      <p:sp>
        <p:nvSpPr>
          <p:cNvPr id="3" name="Content Placeholder 2"/>
          <p:cNvSpPr>
            <a:spLocks noGrp="1"/>
          </p:cNvSpPr>
          <p:nvPr>
            <p:ph idx="1"/>
          </p:nvPr>
        </p:nvSpPr>
        <p:spPr>
          <a:xfrm>
            <a:off x="609600" y="838200"/>
            <a:ext cx="10972800" cy="5883275"/>
          </a:xfrm>
        </p:spPr>
        <p:txBody>
          <a:bodyPr>
            <a:normAutofit fontScale="62500" lnSpcReduction="20000"/>
          </a:bodyPr>
          <a:lstStyle/>
          <a:p>
            <a:pPr marL="0" marR="0" algn="just">
              <a:lnSpc>
                <a:spcPct val="120000"/>
              </a:lnSpc>
              <a:spcBef>
                <a:spcPts val="0"/>
              </a:spcBef>
            </a:pPr>
            <a:r>
              <a:rPr lang="en-US" sz="4400" dirty="0">
                <a:latin typeface="Times New Roman" panose="02020603050405020304" pitchFamily="18" charset="0"/>
                <a:ea typeface="Times New Roman" panose="02020603050405020304" pitchFamily="18" charset="0"/>
              </a:rPr>
              <a:t>The odds of ambulance utilization were 2.7 times higher among participants who knew the call number compared to those who did </a:t>
            </a:r>
            <a:r>
              <a:rPr lang="en-US" sz="4400" dirty="0" smtClean="0">
                <a:latin typeface="Times New Roman" panose="02020603050405020304" pitchFamily="18" charset="0"/>
                <a:ea typeface="Times New Roman" panose="02020603050405020304" pitchFamily="18" charset="0"/>
              </a:rPr>
              <a:t>not.</a:t>
            </a:r>
          </a:p>
          <a:p>
            <a:pPr marL="0" marR="0" algn="just">
              <a:lnSpc>
                <a:spcPct val="120000"/>
              </a:lnSpc>
              <a:spcBef>
                <a:spcPts val="0"/>
              </a:spcBef>
            </a:pPr>
            <a:endParaRPr lang="en-US" sz="4400" dirty="0" smtClean="0">
              <a:latin typeface="Times New Roman" panose="02020603050405020304" pitchFamily="18" charset="0"/>
              <a:ea typeface="Times New Roman" panose="02020603050405020304" pitchFamily="18" charset="0"/>
            </a:endParaRPr>
          </a:p>
          <a:p>
            <a:pPr marL="0" marR="0" algn="just">
              <a:lnSpc>
                <a:spcPct val="120000"/>
              </a:lnSpc>
              <a:spcBef>
                <a:spcPts val="0"/>
              </a:spcBef>
            </a:pPr>
            <a:r>
              <a:rPr lang="en-US" sz="4400" dirty="0" smtClean="0">
                <a:latin typeface="Times New Roman" panose="02020603050405020304" pitchFamily="18" charset="0"/>
                <a:ea typeface="Times New Roman" panose="02020603050405020304" pitchFamily="18" charset="0"/>
              </a:rPr>
              <a:t>Supported </a:t>
            </a:r>
            <a:r>
              <a:rPr lang="en-US" sz="4400" dirty="0">
                <a:latin typeface="Times New Roman" panose="02020603050405020304" pitchFamily="18" charset="0"/>
                <a:ea typeface="Times New Roman" panose="02020603050405020304" pitchFamily="18" charset="0"/>
              </a:rPr>
              <a:t>by </a:t>
            </a:r>
            <a:r>
              <a:rPr lang="en-US" sz="4400" dirty="0" smtClean="0">
                <a:latin typeface="Times New Roman" panose="02020603050405020304" pitchFamily="18" charset="0"/>
                <a:ea typeface="Times New Roman" panose="02020603050405020304" pitchFamily="18" charset="0"/>
              </a:rPr>
              <a:t>similar </a:t>
            </a:r>
            <a:r>
              <a:rPr lang="en-US" sz="4400" dirty="0">
                <a:latin typeface="Times New Roman" panose="02020603050405020304" pitchFamily="18" charset="0"/>
                <a:ea typeface="Times New Roman" panose="02020603050405020304" pitchFamily="18" charset="0"/>
              </a:rPr>
              <a:t>studies conducted in Tigray (</a:t>
            </a:r>
            <a:r>
              <a:rPr lang="en-US" sz="4400" u="sng" dirty="0" err="1">
                <a:solidFill>
                  <a:srgbClr val="0563C1"/>
                </a:solidFill>
                <a:latin typeface="Times New Roman" panose="02020603050405020304" pitchFamily="18" charset="0"/>
                <a:ea typeface="Times New Roman" panose="02020603050405020304" pitchFamily="18" charset="0"/>
                <a:hlinkClick r:id="rId2" action="ppaction://hlinkfile" tooltip="Takele, 2021 #221"/>
              </a:rPr>
              <a:t>Takele</a:t>
            </a:r>
            <a:r>
              <a:rPr lang="en-US" sz="4400" u="sng" dirty="0">
                <a:solidFill>
                  <a:srgbClr val="0563C1"/>
                </a:solidFill>
                <a:latin typeface="Times New Roman" panose="02020603050405020304" pitchFamily="18" charset="0"/>
                <a:ea typeface="Times New Roman" panose="02020603050405020304" pitchFamily="18" charset="0"/>
                <a:hlinkClick r:id="rId2" action="ppaction://hlinkfile" tooltip="Takele, 2021 #221"/>
              </a:rPr>
              <a:t> et al., 2021a</a:t>
            </a:r>
            <a:r>
              <a:rPr lang="en-US" sz="4400" dirty="0">
                <a:latin typeface="Times New Roman" panose="02020603050405020304" pitchFamily="18" charset="0"/>
                <a:ea typeface="Times New Roman" panose="02020603050405020304" pitchFamily="18" charset="0"/>
              </a:rPr>
              <a:t>, </a:t>
            </a:r>
            <a:r>
              <a:rPr lang="en-US" sz="4400" u="sng" dirty="0" err="1">
                <a:solidFill>
                  <a:srgbClr val="0563C1"/>
                </a:solidFill>
                <a:latin typeface="Times New Roman" panose="02020603050405020304" pitchFamily="18" charset="0"/>
                <a:ea typeface="Times New Roman" panose="02020603050405020304" pitchFamily="18" charset="0"/>
                <a:hlinkClick r:id="rId3" action="ppaction://hlinkfile" tooltip="Gebreegziabher, 2019 #230"/>
              </a:rPr>
              <a:t>Gebreegziabher</a:t>
            </a:r>
            <a:r>
              <a:rPr lang="en-US" sz="4400" u="sng" dirty="0">
                <a:solidFill>
                  <a:srgbClr val="0563C1"/>
                </a:solidFill>
                <a:latin typeface="Times New Roman" panose="02020603050405020304" pitchFamily="18" charset="0"/>
                <a:ea typeface="Times New Roman" panose="02020603050405020304" pitchFamily="18" charset="0"/>
                <a:hlinkClick r:id="rId3" action="ppaction://hlinkfile" tooltip="Gebreegziabher, 2019 #230"/>
              </a:rPr>
              <a:t> et al., 2019</a:t>
            </a:r>
            <a:r>
              <a:rPr lang="en-US" sz="4400" dirty="0">
                <a:latin typeface="Times New Roman" panose="02020603050405020304" pitchFamily="18" charset="0"/>
                <a:ea typeface="Times New Roman" panose="02020603050405020304" pitchFamily="18" charset="0"/>
              </a:rPr>
              <a:t>) and </a:t>
            </a:r>
            <a:r>
              <a:rPr lang="en-US" sz="4400" dirty="0" err="1">
                <a:latin typeface="Times New Roman" panose="02020603050405020304" pitchFamily="18" charset="0"/>
                <a:ea typeface="Times New Roman" panose="02020603050405020304" pitchFamily="18" charset="0"/>
              </a:rPr>
              <a:t>Sidama</a:t>
            </a:r>
            <a:r>
              <a:rPr lang="en-US" sz="4400" dirty="0">
                <a:latin typeface="Times New Roman" panose="02020603050405020304" pitchFamily="18" charset="0"/>
                <a:ea typeface="Times New Roman" panose="02020603050405020304" pitchFamily="18" charset="0"/>
              </a:rPr>
              <a:t> (</a:t>
            </a:r>
            <a:r>
              <a:rPr lang="en-US" sz="4400" u="sng" dirty="0" err="1">
                <a:solidFill>
                  <a:srgbClr val="0563C1"/>
                </a:solidFill>
                <a:latin typeface="Times New Roman" panose="02020603050405020304" pitchFamily="18" charset="0"/>
                <a:ea typeface="Times New Roman" panose="02020603050405020304" pitchFamily="18" charset="0"/>
                <a:hlinkClick r:id="rId4" action="ppaction://hlinkfile" tooltip="Mekonen, 2024 #231"/>
              </a:rPr>
              <a:t>Mekonen</a:t>
            </a:r>
            <a:r>
              <a:rPr lang="en-US" sz="4400" u="sng" dirty="0">
                <a:solidFill>
                  <a:srgbClr val="0563C1"/>
                </a:solidFill>
                <a:latin typeface="Times New Roman" panose="02020603050405020304" pitchFamily="18" charset="0"/>
                <a:ea typeface="Times New Roman" panose="02020603050405020304" pitchFamily="18" charset="0"/>
                <a:hlinkClick r:id="rId4" action="ppaction://hlinkfile" tooltip="Mekonen, 2024 #231"/>
              </a:rPr>
              <a:t> et al., 2024</a:t>
            </a:r>
            <a:r>
              <a:rPr lang="en-US" sz="4400" dirty="0">
                <a:latin typeface="Times New Roman" panose="02020603050405020304" pitchFamily="18" charset="0"/>
                <a:ea typeface="Times New Roman" panose="02020603050405020304" pitchFamily="18" charset="0"/>
              </a:rPr>
              <a:t>). </a:t>
            </a:r>
            <a:endParaRPr lang="en-US" sz="4400" dirty="0" smtClean="0">
              <a:latin typeface="Times New Roman" panose="02020603050405020304" pitchFamily="18" charset="0"/>
              <a:ea typeface="Times New Roman" panose="02020603050405020304" pitchFamily="18" charset="0"/>
            </a:endParaRPr>
          </a:p>
          <a:p>
            <a:pPr marL="0" marR="0" algn="just">
              <a:lnSpc>
                <a:spcPct val="120000"/>
              </a:lnSpc>
              <a:spcBef>
                <a:spcPts val="0"/>
              </a:spcBef>
            </a:pPr>
            <a:endParaRPr lang="en-US" sz="4400" dirty="0" smtClean="0">
              <a:latin typeface="Times New Roman" panose="02020603050405020304" pitchFamily="18" charset="0"/>
              <a:ea typeface="Times New Roman" panose="02020603050405020304" pitchFamily="18" charset="0"/>
            </a:endParaRPr>
          </a:p>
          <a:p>
            <a:pPr marL="0" marR="0" algn="just">
              <a:lnSpc>
                <a:spcPct val="120000"/>
              </a:lnSpc>
              <a:spcBef>
                <a:spcPts val="0"/>
              </a:spcBef>
            </a:pPr>
            <a:r>
              <a:rPr lang="en-US" sz="4400" dirty="0" smtClean="0">
                <a:latin typeface="Times New Roman" panose="02020603050405020304" pitchFamily="18" charset="0"/>
                <a:ea typeface="Times New Roman" panose="02020603050405020304" pitchFamily="18" charset="0"/>
              </a:rPr>
              <a:t>This </a:t>
            </a:r>
            <a:r>
              <a:rPr lang="en-US" sz="4400" dirty="0">
                <a:latin typeface="Times New Roman" panose="02020603050405020304" pitchFamily="18" charset="0"/>
                <a:ea typeface="Times New Roman" panose="02020603050405020304" pitchFamily="18" charset="0"/>
              </a:rPr>
              <a:t>is due to the </a:t>
            </a:r>
            <a:r>
              <a:rPr lang="en-US" sz="4400" dirty="0" smtClean="0">
                <a:latin typeface="Times New Roman" panose="02020603050405020304" pitchFamily="18" charset="0"/>
                <a:ea typeface="Times New Roman" panose="02020603050405020304" pitchFamily="18" charset="0"/>
              </a:rPr>
              <a:t>reason that </a:t>
            </a:r>
            <a:r>
              <a:rPr lang="en-US" sz="4400" dirty="0">
                <a:latin typeface="Times New Roman" panose="02020603050405020304" pitchFamily="18" charset="0"/>
                <a:ea typeface="Times New Roman" panose="02020603050405020304" pitchFamily="18" charset="0"/>
              </a:rPr>
              <a:t>when individuals are aware of the </a:t>
            </a:r>
            <a:r>
              <a:rPr lang="en-US" sz="4400" dirty="0" smtClean="0">
                <a:latin typeface="Times New Roman" panose="02020603050405020304" pitchFamily="18" charset="0"/>
                <a:ea typeface="Times New Roman" panose="02020603050405020304" pitchFamily="18" charset="0"/>
              </a:rPr>
              <a:t>call </a:t>
            </a:r>
            <a:r>
              <a:rPr lang="en-US" sz="4400" dirty="0">
                <a:latin typeface="Times New Roman" panose="02020603050405020304" pitchFamily="18" charset="0"/>
                <a:ea typeface="Times New Roman" panose="02020603050405020304" pitchFamily="18" charset="0"/>
              </a:rPr>
              <a:t>number for ambulance services, they are more likely to use this service during medical </a:t>
            </a:r>
            <a:r>
              <a:rPr lang="en-US" sz="4400" dirty="0" smtClean="0">
                <a:latin typeface="Times New Roman" panose="02020603050405020304" pitchFamily="18" charset="0"/>
                <a:ea typeface="Times New Roman" panose="02020603050405020304" pitchFamily="18" charset="0"/>
              </a:rPr>
              <a:t>emergencies </a:t>
            </a:r>
            <a:r>
              <a:rPr lang="en-US" sz="4400" dirty="0">
                <a:latin typeface="Times New Roman" panose="02020603050405020304" pitchFamily="18" charset="0"/>
                <a:ea typeface="Times New Roman" panose="02020603050405020304" pitchFamily="18" charset="0"/>
              </a:rPr>
              <a:t>(</a:t>
            </a:r>
            <a:r>
              <a:rPr lang="en-US" sz="4400" u="sng" dirty="0">
                <a:solidFill>
                  <a:srgbClr val="0563C1"/>
                </a:solidFill>
                <a:latin typeface="Times New Roman" panose="02020603050405020304" pitchFamily="18" charset="0"/>
                <a:ea typeface="Times New Roman" panose="02020603050405020304" pitchFamily="18" charset="0"/>
                <a:hlinkClick r:id="rId5" action="ppaction://hlinkfile" tooltip="Borg, 2019 #227"/>
              </a:rPr>
              <a:t>Borg et al., 2019</a:t>
            </a:r>
            <a:r>
              <a:rPr lang="en-US" sz="4400" dirty="0">
                <a:latin typeface="Times New Roman" panose="02020603050405020304" pitchFamily="18" charset="0"/>
                <a:ea typeface="Times New Roman" panose="02020603050405020304" pitchFamily="18" charset="0"/>
              </a:rPr>
              <a:t>). </a:t>
            </a:r>
            <a:endParaRPr lang="en-US" sz="4400" dirty="0" smtClean="0">
              <a:latin typeface="Times New Roman" panose="02020603050405020304" pitchFamily="18" charset="0"/>
              <a:ea typeface="Times New Roman" panose="02020603050405020304" pitchFamily="18" charset="0"/>
            </a:endParaRPr>
          </a:p>
          <a:p>
            <a:pPr marL="0" marR="0" algn="just">
              <a:lnSpc>
                <a:spcPct val="120000"/>
              </a:lnSpc>
              <a:spcBef>
                <a:spcPts val="0"/>
              </a:spcBef>
            </a:pPr>
            <a:endParaRPr lang="en-US" sz="4400" dirty="0" smtClean="0">
              <a:latin typeface="Times New Roman" panose="02020603050405020304" pitchFamily="18" charset="0"/>
              <a:ea typeface="Times New Roman" panose="02020603050405020304" pitchFamily="18" charset="0"/>
            </a:endParaRPr>
          </a:p>
          <a:p>
            <a:pPr marL="0" marR="0" algn="just">
              <a:lnSpc>
                <a:spcPct val="120000"/>
              </a:lnSpc>
              <a:spcBef>
                <a:spcPts val="0"/>
              </a:spcBef>
            </a:pPr>
            <a:r>
              <a:rPr lang="en-US" sz="4400" dirty="0" smtClean="0">
                <a:latin typeface="Times New Roman" panose="02020603050405020304" pitchFamily="18" charset="0"/>
                <a:ea typeface="Times New Roman" panose="02020603050405020304" pitchFamily="18" charset="0"/>
              </a:rPr>
              <a:t>Highlights </a:t>
            </a:r>
            <a:r>
              <a:rPr lang="en-US" sz="4400" dirty="0">
                <a:latin typeface="Times New Roman" panose="02020603050405020304" pitchFamily="18" charset="0"/>
                <a:ea typeface="Times New Roman" panose="02020603050405020304" pitchFamily="18" charset="0"/>
              </a:rPr>
              <a:t>the need for </a:t>
            </a:r>
            <a:r>
              <a:rPr lang="en-US" sz="4400" dirty="0" smtClean="0">
                <a:latin typeface="Times New Roman" panose="02020603050405020304" pitchFamily="18" charset="0"/>
                <a:ea typeface="Times New Roman" panose="02020603050405020304" pitchFamily="18" charset="0"/>
              </a:rPr>
              <a:t>dissemination </a:t>
            </a:r>
            <a:r>
              <a:rPr lang="en-US" sz="4400" dirty="0">
                <a:latin typeface="Times New Roman" panose="02020603050405020304" pitchFamily="18" charset="0"/>
                <a:ea typeface="Times New Roman" panose="02020603050405020304" pitchFamily="18" charset="0"/>
              </a:rPr>
              <a:t>of emergency contact </a:t>
            </a:r>
            <a:r>
              <a:rPr lang="en-US" sz="4400" dirty="0" smtClean="0">
                <a:latin typeface="Times New Roman" panose="02020603050405020304" pitchFamily="18" charset="0"/>
                <a:ea typeface="Times New Roman" panose="02020603050405020304" pitchFamily="18" charset="0"/>
              </a:rPr>
              <a:t>information</a:t>
            </a:r>
            <a:r>
              <a:rPr lang="en-US" sz="4400" dirty="0">
                <a:latin typeface="Times New Roman" panose="02020603050405020304" pitchFamily="18" charset="0"/>
                <a:ea typeface="Times New Roman" panose="02020603050405020304" pitchFamily="18" charset="0"/>
              </a:rPr>
              <a:t> </a:t>
            </a:r>
            <a:r>
              <a:rPr lang="en-US" sz="4400" dirty="0" smtClean="0">
                <a:latin typeface="Times New Roman" panose="02020603050405020304" pitchFamily="18" charset="0"/>
                <a:ea typeface="Times New Roman" panose="02020603050405020304" pitchFamily="18" charset="0"/>
              </a:rPr>
              <a:t>(</a:t>
            </a:r>
            <a:r>
              <a:rPr lang="en-US" sz="4400" u="sng" dirty="0" err="1" smtClean="0">
                <a:solidFill>
                  <a:srgbClr val="0563C1"/>
                </a:solidFill>
                <a:latin typeface="Times New Roman" panose="02020603050405020304" pitchFamily="18" charset="0"/>
                <a:ea typeface="Times New Roman" panose="02020603050405020304" pitchFamily="18" charset="0"/>
                <a:hlinkClick r:id="rId6" action="ppaction://hlinkfile" tooltip="Lelow, 2025 #229"/>
              </a:rPr>
              <a:t>Lelow</a:t>
            </a:r>
            <a:r>
              <a:rPr lang="en-US" sz="4400" u="sng" dirty="0" smtClean="0">
                <a:solidFill>
                  <a:srgbClr val="0563C1"/>
                </a:solidFill>
                <a:latin typeface="Times New Roman" panose="02020603050405020304" pitchFamily="18" charset="0"/>
                <a:ea typeface="Times New Roman" panose="02020603050405020304" pitchFamily="18" charset="0"/>
                <a:hlinkClick r:id="rId6" action="ppaction://hlinkfile" tooltip="Lelow, 2025 #229"/>
              </a:rPr>
              <a:t> </a:t>
            </a:r>
            <a:r>
              <a:rPr lang="en-US" sz="4400" u="sng" dirty="0">
                <a:solidFill>
                  <a:srgbClr val="0563C1"/>
                </a:solidFill>
                <a:latin typeface="Times New Roman" panose="02020603050405020304" pitchFamily="18" charset="0"/>
                <a:ea typeface="Times New Roman" panose="02020603050405020304" pitchFamily="18" charset="0"/>
                <a:hlinkClick r:id="rId6" action="ppaction://hlinkfile" tooltip="Lelow, 2025 #229"/>
              </a:rPr>
              <a:t>and </a:t>
            </a:r>
            <a:r>
              <a:rPr lang="en-US" sz="4400" u="sng" dirty="0" err="1">
                <a:solidFill>
                  <a:srgbClr val="0563C1"/>
                </a:solidFill>
                <a:latin typeface="Times New Roman" panose="02020603050405020304" pitchFamily="18" charset="0"/>
                <a:ea typeface="Times New Roman" panose="02020603050405020304" pitchFamily="18" charset="0"/>
                <a:hlinkClick r:id="rId6" action="ppaction://hlinkfile" tooltip="Lelow, 2025 #229"/>
              </a:rPr>
              <a:t>Marincioni</a:t>
            </a:r>
            <a:r>
              <a:rPr lang="en-US" sz="4400" u="sng" dirty="0">
                <a:solidFill>
                  <a:srgbClr val="0563C1"/>
                </a:solidFill>
                <a:latin typeface="Times New Roman" panose="02020603050405020304" pitchFamily="18" charset="0"/>
                <a:ea typeface="Times New Roman" panose="02020603050405020304" pitchFamily="18" charset="0"/>
                <a:hlinkClick r:id="rId6" action="ppaction://hlinkfile" tooltip="Lelow, 2025 #229"/>
              </a:rPr>
              <a:t>, 2025</a:t>
            </a:r>
            <a:r>
              <a:rPr lang="en-US" sz="4400" dirty="0">
                <a:latin typeface="Times New Roman" panose="02020603050405020304" pitchFamily="18" charset="0"/>
                <a:ea typeface="Times New Roman" panose="02020603050405020304" pitchFamily="18" charset="0"/>
              </a:rPr>
              <a:t>).</a:t>
            </a:r>
          </a:p>
          <a:p>
            <a:endParaRPr lang="en-US" dirty="0"/>
          </a:p>
        </p:txBody>
      </p:sp>
      <p:sp>
        <p:nvSpPr>
          <p:cNvPr id="4" name="Date Placeholder 3"/>
          <p:cNvSpPr>
            <a:spLocks noGrp="1"/>
          </p:cNvSpPr>
          <p:nvPr>
            <p:ph type="dt" sz="half" idx="10"/>
          </p:nvPr>
        </p:nvSpPr>
        <p:spPr/>
        <p:txBody>
          <a:bodyPr/>
          <a:lstStyle/>
          <a:p>
            <a:fld id="{86D0859A-C105-4C0E-BA62-E7E245246AED}"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3754311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normAutofit fontScale="90000"/>
          </a:bodyPr>
          <a:lstStyle/>
          <a:p>
            <a:r>
              <a:rPr lang="en-US" sz="3600" b="1" dirty="0">
                <a:solidFill>
                  <a:prstClr val="black"/>
                </a:solidFill>
                <a:latin typeface="Times New Roman" panose="02020603050405020304" pitchFamily="18" charset="0"/>
                <a:cs typeface="Times New Roman" panose="02020603050405020304" pitchFamily="18" charset="0"/>
              </a:rPr>
              <a:t>Results and discussion </a:t>
            </a:r>
            <a:endParaRPr lang="en-US" dirty="0"/>
          </a:p>
        </p:txBody>
      </p:sp>
      <p:sp>
        <p:nvSpPr>
          <p:cNvPr id="3" name="Content Placeholder 2"/>
          <p:cNvSpPr>
            <a:spLocks noGrp="1"/>
          </p:cNvSpPr>
          <p:nvPr>
            <p:ph idx="1"/>
          </p:nvPr>
        </p:nvSpPr>
        <p:spPr>
          <a:xfrm>
            <a:off x="609600" y="914401"/>
            <a:ext cx="11125200" cy="5211764"/>
          </a:xfrm>
        </p:spPr>
        <p:txBody>
          <a:bodyPr>
            <a:normAutofit fontScale="77500" lnSpcReduction="20000"/>
          </a:bodyPr>
          <a:lstStyle/>
          <a:p>
            <a:r>
              <a:rPr lang="en-US" dirty="0" smtClean="0">
                <a:latin typeface="Times New Roman" panose="02020603050405020304" pitchFamily="18" charset="0"/>
                <a:cs typeface="Times New Roman" panose="02020603050405020304" pitchFamily="18" charset="0"/>
              </a:rPr>
              <a:t>Participants </a:t>
            </a:r>
            <a:r>
              <a:rPr lang="en-US" dirty="0">
                <a:latin typeface="Times New Roman" panose="02020603050405020304" pitchFamily="18" charset="0"/>
                <a:cs typeface="Times New Roman" panose="02020603050405020304" pitchFamily="18" charset="0"/>
              </a:rPr>
              <a:t>who presented at the ED during the night had 6.6 times higher odds of using ambulance compared to those presenting during the day. </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This might be due to medical </a:t>
            </a:r>
            <a:r>
              <a:rPr lang="en-US" dirty="0">
                <a:latin typeface="Times New Roman" panose="02020603050405020304" pitchFamily="18" charset="0"/>
                <a:cs typeface="Times New Roman" panose="02020603050405020304" pitchFamily="18" charset="0"/>
              </a:rPr>
              <a:t>emergencies occurring at night are often perceived as more urgent (</a:t>
            </a:r>
            <a:r>
              <a:rPr lang="en-US" dirty="0" err="1">
                <a:solidFill>
                  <a:srgbClr val="0033CC"/>
                </a:solidFill>
                <a:latin typeface="Times New Roman" panose="02020603050405020304" pitchFamily="18" charset="0"/>
                <a:cs typeface="Times New Roman" panose="02020603050405020304" pitchFamily="18" charset="0"/>
              </a:rPr>
              <a:t>Møller</a:t>
            </a:r>
            <a:r>
              <a:rPr lang="en-US" dirty="0">
                <a:solidFill>
                  <a:srgbClr val="0033CC"/>
                </a:solidFill>
                <a:latin typeface="Times New Roman" panose="02020603050405020304" pitchFamily="18" charset="0"/>
                <a:cs typeface="Times New Roman" panose="02020603050405020304" pitchFamily="18" charset="0"/>
              </a:rPr>
              <a:t> et al., 2015</a:t>
            </a:r>
            <a:r>
              <a:rPr lang="en-US" dirty="0" smtClean="0">
                <a:latin typeface="Times New Roman" panose="02020603050405020304" pitchFamily="18" charset="0"/>
                <a:cs typeface="Times New Roman" panose="02020603050405020304" pitchFamily="18" charset="0"/>
              </a:rPr>
              <a:t>).</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During </a:t>
            </a:r>
            <a:r>
              <a:rPr lang="en-US" dirty="0">
                <a:latin typeface="Times New Roman" panose="02020603050405020304" pitchFamily="18" charset="0"/>
                <a:cs typeface="Times New Roman" panose="02020603050405020304" pitchFamily="18" charset="0"/>
              </a:rPr>
              <a:t>the </a:t>
            </a:r>
            <a:r>
              <a:rPr lang="en-US" dirty="0" smtClean="0">
                <a:latin typeface="Times New Roman" panose="02020603050405020304" pitchFamily="18" charset="0"/>
                <a:cs typeface="Times New Roman" panose="02020603050405020304" pitchFamily="18" charset="0"/>
              </a:rPr>
              <a:t>night, transportation </a:t>
            </a:r>
            <a:r>
              <a:rPr lang="en-US" dirty="0">
                <a:latin typeface="Times New Roman" panose="02020603050405020304" pitchFamily="18" charset="0"/>
                <a:cs typeface="Times New Roman" panose="02020603050405020304" pitchFamily="18" charset="0"/>
              </a:rPr>
              <a:t>options may be </a:t>
            </a:r>
            <a:r>
              <a:rPr lang="en-US" dirty="0" smtClean="0">
                <a:latin typeface="Times New Roman" panose="02020603050405020304" pitchFamily="18" charset="0"/>
                <a:cs typeface="Times New Roman" panose="02020603050405020304" pitchFamily="18" charset="0"/>
              </a:rPr>
              <a:t>limited and individuals </a:t>
            </a:r>
            <a:r>
              <a:rPr lang="en-US" dirty="0">
                <a:latin typeface="Times New Roman" panose="02020603050405020304" pitchFamily="18" charset="0"/>
                <a:cs typeface="Times New Roman" panose="02020603050405020304" pitchFamily="18" charset="0"/>
              </a:rPr>
              <a:t>may be more likely to seek ambulance services, believing it to be the fastest </a:t>
            </a:r>
            <a:r>
              <a:rPr lang="en-US" dirty="0" smtClean="0">
                <a:latin typeface="Times New Roman" panose="02020603050405020304" pitchFamily="18" charset="0"/>
                <a:cs typeface="Times New Roman" panose="02020603050405020304" pitchFamily="18" charset="0"/>
              </a:rPr>
              <a:t>(</a:t>
            </a:r>
            <a:r>
              <a:rPr lang="en-US" dirty="0" err="1">
                <a:solidFill>
                  <a:srgbClr val="0033CC"/>
                </a:solidFill>
                <a:latin typeface="Times New Roman" panose="02020603050405020304" pitchFamily="18" charset="0"/>
                <a:cs typeface="Times New Roman" panose="02020603050405020304" pitchFamily="18" charset="0"/>
              </a:rPr>
              <a:t>Coster</a:t>
            </a:r>
            <a:r>
              <a:rPr lang="en-US" dirty="0">
                <a:solidFill>
                  <a:srgbClr val="0033CC"/>
                </a:solidFill>
                <a:latin typeface="Times New Roman" panose="02020603050405020304" pitchFamily="18" charset="0"/>
                <a:cs typeface="Times New Roman" panose="02020603050405020304" pitchFamily="18" charset="0"/>
              </a:rPr>
              <a:t> et al., 2017</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However</a:t>
            </a:r>
            <a:r>
              <a:rPr lang="en-US" dirty="0">
                <a:latin typeface="Times New Roman" panose="02020603050405020304" pitchFamily="18" charset="0"/>
                <a:cs typeface="Times New Roman" panose="02020603050405020304" pitchFamily="18" charset="0"/>
              </a:rPr>
              <a:t>, the study conducted in </a:t>
            </a:r>
            <a:r>
              <a:rPr lang="en-US" dirty="0" err="1">
                <a:latin typeface="Times New Roman" panose="02020603050405020304" pitchFamily="18" charset="0"/>
                <a:cs typeface="Times New Roman" panose="02020603050405020304" pitchFamily="18" charset="0"/>
              </a:rPr>
              <a:t>Jimma</a:t>
            </a:r>
            <a:r>
              <a:rPr lang="en-US" dirty="0">
                <a:latin typeface="Times New Roman" panose="02020603050405020304" pitchFamily="18" charset="0"/>
                <a:cs typeface="Times New Roman" panose="02020603050405020304" pitchFamily="18" charset="0"/>
              </a:rPr>
              <a:t> reported that those patients attended to the ED at morning time has a higher odds of utilizing ambulances compared to their counterparts (</a:t>
            </a:r>
            <a:r>
              <a:rPr lang="en-US" dirty="0" err="1">
                <a:solidFill>
                  <a:srgbClr val="0033CC"/>
                </a:solidFill>
                <a:latin typeface="Times New Roman" panose="02020603050405020304" pitchFamily="18" charset="0"/>
                <a:cs typeface="Times New Roman" panose="02020603050405020304" pitchFamily="18" charset="0"/>
              </a:rPr>
              <a:t>Adem</a:t>
            </a:r>
            <a:r>
              <a:rPr lang="en-US" dirty="0">
                <a:solidFill>
                  <a:srgbClr val="0033CC"/>
                </a:solidFill>
                <a:latin typeface="Times New Roman" panose="02020603050405020304" pitchFamily="18" charset="0"/>
                <a:cs typeface="Times New Roman" panose="02020603050405020304" pitchFamily="18" charset="0"/>
              </a:rPr>
              <a:t> et al., </a:t>
            </a:r>
            <a:r>
              <a:rPr lang="en-US" dirty="0" smtClean="0">
                <a:solidFill>
                  <a:srgbClr val="0033CC"/>
                </a:solidFill>
                <a:latin typeface="Times New Roman" panose="02020603050405020304" pitchFamily="18" charset="0"/>
                <a:cs typeface="Times New Roman" panose="02020603050405020304" pitchFamily="18" charset="0"/>
              </a:rPr>
              <a:t>2024</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D40D875C-BCF9-48E3-830D-F3F52B8071C7}"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1645119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533400"/>
          </a:xfrm>
        </p:spPr>
        <p:txBody>
          <a:bodyPr>
            <a:normAutofit fontScale="90000"/>
          </a:bodyPr>
          <a:lstStyle/>
          <a:p>
            <a:r>
              <a:rPr lang="en-US" sz="3600" b="1" dirty="0">
                <a:solidFill>
                  <a:prstClr val="black"/>
                </a:solidFill>
                <a:latin typeface="Times New Roman" panose="02020603050405020304" pitchFamily="18" charset="0"/>
                <a:cs typeface="Times New Roman" panose="02020603050405020304" pitchFamily="18" charset="0"/>
              </a:rPr>
              <a:t>Results and discussion </a:t>
            </a:r>
            <a:endParaRPr lang="en-US" dirty="0"/>
          </a:p>
        </p:txBody>
      </p:sp>
      <p:sp>
        <p:nvSpPr>
          <p:cNvPr id="3" name="Content Placeholder 2"/>
          <p:cNvSpPr>
            <a:spLocks noGrp="1"/>
          </p:cNvSpPr>
          <p:nvPr>
            <p:ph idx="1"/>
          </p:nvPr>
        </p:nvSpPr>
        <p:spPr>
          <a:xfrm>
            <a:off x="609600" y="685800"/>
            <a:ext cx="10972800" cy="6035675"/>
          </a:xfrm>
        </p:spPr>
        <p:txBody>
          <a:bodyPr>
            <a:normAutofit fontScale="92500" lnSpcReduction="20000"/>
          </a:bodyPr>
          <a:lstStyle/>
          <a:p>
            <a:pPr marL="0" marR="0" algn="just">
              <a:lnSpc>
                <a:spcPct val="150000"/>
              </a:lnSpc>
            </a:pPr>
            <a:r>
              <a:rPr lang="en-US" dirty="0" smtClean="0">
                <a:latin typeface="Times New Roman" panose="02020603050405020304" pitchFamily="18" charset="0"/>
                <a:ea typeface="Times New Roman" panose="02020603050405020304" pitchFamily="18" charset="0"/>
              </a:rPr>
              <a:t>Participants </a:t>
            </a:r>
            <a:r>
              <a:rPr lang="en-US" dirty="0">
                <a:latin typeface="Times New Roman" panose="02020603050405020304" pitchFamily="18" charset="0"/>
                <a:ea typeface="Times New Roman" panose="02020603050405020304" pitchFamily="18" charset="0"/>
              </a:rPr>
              <a:t>with a triage score ≥7 had 9.8 times higher odds using ambulances compared to those with lower triage scores. </a:t>
            </a:r>
            <a:endParaRPr lang="en-US" dirty="0" smtClean="0">
              <a:latin typeface="Times New Roman" panose="02020603050405020304" pitchFamily="18" charset="0"/>
              <a:ea typeface="Times New Roman" panose="02020603050405020304" pitchFamily="18" charset="0"/>
            </a:endParaRPr>
          </a:p>
          <a:p>
            <a:pPr marL="0" marR="0" algn="just">
              <a:lnSpc>
                <a:spcPct val="150000"/>
              </a:lnSpc>
            </a:pPr>
            <a:endParaRPr lang="en-US" dirty="0" smtClean="0">
              <a:latin typeface="Times New Roman" panose="02020603050405020304" pitchFamily="18" charset="0"/>
              <a:ea typeface="Times New Roman" panose="02020603050405020304" pitchFamily="18" charset="0"/>
            </a:endParaRPr>
          </a:p>
          <a:p>
            <a:pPr marL="0" marR="0" algn="just">
              <a:lnSpc>
                <a:spcPct val="150000"/>
              </a:lnSpc>
            </a:pPr>
            <a:r>
              <a:rPr lang="en-US" dirty="0" smtClean="0">
                <a:latin typeface="Times New Roman" panose="02020603050405020304" pitchFamily="18" charset="0"/>
                <a:ea typeface="Times New Roman" panose="02020603050405020304" pitchFamily="18" charset="0"/>
              </a:rPr>
              <a:t>This </a:t>
            </a:r>
            <a:r>
              <a:rPr lang="en-US" dirty="0">
                <a:latin typeface="Times New Roman" panose="02020603050405020304" pitchFamily="18" charset="0"/>
                <a:ea typeface="Times New Roman" panose="02020603050405020304" pitchFamily="18" charset="0"/>
              </a:rPr>
              <a:t>could be due to the fact that patients with higher triage scores (≥7</a:t>
            </a:r>
            <a:r>
              <a:rPr lang="en-US" dirty="0" smtClean="0">
                <a:latin typeface="Times New Roman" panose="02020603050405020304" pitchFamily="18" charset="0"/>
                <a:ea typeface="Times New Roman" panose="02020603050405020304" pitchFamily="18" charset="0"/>
              </a:rPr>
              <a:t>) had </a:t>
            </a:r>
            <a:r>
              <a:rPr lang="en-US" dirty="0">
                <a:latin typeface="Times New Roman" panose="02020603050405020304" pitchFamily="18" charset="0"/>
                <a:ea typeface="Times New Roman" panose="02020603050405020304" pitchFamily="18" charset="0"/>
              </a:rPr>
              <a:t>more urgent or life-threatening conditions, are significantly more likely to use ambulances (</a:t>
            </a:r>
            <a:r>
              <a:rPr lang="en-US" u="sng" dirty="0">
                <a:solidFill>
                  <a:srgbClr val="0563C1"/>
                </a:solidFill>
                <a:latin typeface="Times New Roman" panose="02020603050405020304" pitchFamily="18" charset="0"/>
                <a:ea typeface="Times New Roman" panose="02020603050405020304" pitchFamily="18" charset="0"/>
                <a:hlinkClick r:id="rId2" action="ppaction://hlinkfile" tooltip="Magnusson, 2020 #234"/>
              </a:rPr>
              <a:t>Magnusson et al., 2020</a:t>
            </a:r>
            <a:r>
              <a:rPr lang="en-US" dirty="0">
                <a:latin typeface="Times New Roman" panose="02020603050405020304" pitchFamily="18" charset="0"/>
                <a:ea typeface="Times New Roman" panose="02020603050405020304" pitchFamily="18" charset="0"/>
              </a:rPr>
              <a:t>). </a:t>
            </a:r>
            <a:endParaRPr lang="en-US" dirty="0" smtClean="0">
              <a:latin typeface="Times New Roman" panose="02020603050405020304" pitchFamily="18" charset="0"/>
              <a:ea typeface="Times New Roman" panose="02020603050405020304" pitchFamily="18" charset="0"/>
            </a:endParaRPr>
          </a:p>
          <a:p>
            <a:pPr marL="0" marR="0" algn="just">
              <a:lnSpc>
                <a:spcPct val="150000"/>
              </a:lnSpc>
            </a:pPr>
            <a:endParaRPr lang="en-US" dirty="0" smtClean="0">
              <a:latin typeface="Times New Roman" panose="02020603050405020304" pitchFamily="18" charset="0"/>
              <a:ea typeface="Times New Roman" panose="02020603050405020304" pitchFamily="18" charset="0"/>
            </a:endParaRPr>
          </a:p>
          <a:p>
            <a:pPr marL="0" marR="0" algn="just">
              <a:lnSpc>
                <a:spcPct val="150000"/>
              </a:lnSpc>
            </a:pPr>
            <a:r>
              <a:rPr lang="en-US" dirty="0" smtClean="0">
                <a:latin typeface="Times New Roman" panose="02020603050405020304" pitchFamily="18" charset="0"/>
                <a:ea typeface="Times New Roman" panose="02020603050405020304" pitchFamily="18" charset="0"/>
              </a:rPr>
              <a:t>This highlights </a:t>
            </a:r>
            <a:r>
              <a:rPr lang="en-US" dirty="0">
                <a:latin typeface="Times New Roman" panose="02020603050405020304" pitchFamily="18" charset="0"/>
                <a:ea typeface="Times New Roman" panose="02020603050405020304" pitchFamily="18" charset="0"/>
              </a:rPr>
              <a:t>the importance of proper triage systems in emergency healthcare settings (</a:t>
            </a:r>
            <a:r>
              <a:rPr lang="en-US" u="sng" dirty="0">
                <a:solidFill>
                  <a:srgbClr val="0563C1"/>
                </a:solidFill>
                <a:latin typeface="Times New Roman" panose="02020603050405020304" pitchFamily="18" charset="0"/>
                <a:ea typeface="Times New Roman" panose="02020603050405020304" pitchFamily="18" charset="0"/>
                <a:hlinkClick r:id="rId3" action="ppaction://hlinkfile" tooltip="Al Dhefeeri, 2024 #235"/>
              </a:rPr>
              <a:t>Al </a:t>
            </a:r>
            <a:r>
              <a:rPr lang="en-US" u="sng" dirty="0" err="1">
                <a:solidFill>
                  <a:srgbClr val="0563C1"/>
                </a:solidFill>
                <a:latin typeface="Times New Roman" panose="02020603050405020304" pitchFamily="18" charset="0"/>
                <a:ea typeface="Times New Roman" panose="02020603050405020304" pitchFamily="18" charset="0"/>
                <a:hlinkClick r:id="rId3" action="ppaction://hlinkfile" tooltip="Al Dhefeeri, 2024 #235"/>
              </a:rPr>
              <a:t>Dhefeeri</a:t>
            </a:r>
            <a:r>
              <a:rPr lang="en-US" u="sng" dirty="0">
                <a:solidFill>
                  <a:srgbClr val="0563C1"/>
                </a:solidFill>
                <a:latin typeface="Times New Roman" panose="02020603050405020304" pitchFamily="18" charset="0"/>
                <a:ea typeface="Times New Roman" panose="02020603050405020304" pitchFamily="18" charset="0"/>
                <a:hlinkClick r:id="rId3" action="ppaction://hlinkfile" tooltip="Al Dhefeeri, 2024 #235"/>
              </a:rPr>
              <a:t> et al., 2024</a:t>
            </a:r>
            <a:r>
              <a:rPr lang="en-US" dirty="0">
                <a:latin typeface="Times New Roman" panose="02020603050405020304" pitchFamily="18" charset="0"/>
                <a:ea typeface="Times New Roman" panose="02020603050405020304" pitchFamily="18" charset="0"/>
              </a:rPr>
              <a:t>).</a:t>
            </a:r>
          </a:p>
          <a:p>
            <a:endParaRPr lang="en-US" dirty="0" smtClean="0"/>
          </a:p>
        </p:txBody>
      </p:sp>
      <p:sp>
        <p:nvSpPr>
          <p:cNvPr id="4" name="Date Placeholder 3"/>
          <p:cNvSpPr>
            <a:spLocks noGrp="1"/>
          </p:cNvSpPr>
          <p:nvPr>
            <p:ph type="dt" sz="half" idx="10"/>
          </p:nvPr>
        </p:nvSpPr>
        <p:spPr/>
        <p:txBody>
          <a:bodyPr/>
          <a:lstStyle/>
          <a:p>
            <a:fld id="{EE13E84B-2A44-47D1-82BA-8A22799C5D8D}"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261481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457200"/>
          </a:xfrm>
        </p:spPr>
        <p:txBody>
          <a:bodyPr>
            <a:normAutofit fontScale="90000"/>
          </a:bodyPr>
          <a:lstStyle/>
          <a:p>
            <a:r>
              <a:rPr lang="en-US" sz="3600" b="1" dirty="0">
                <a:solidFill>
                  <a:prstClr val="black"/>
                </a:solidFill>
                <a:latin typeface="Times New Roman" panose="02020603050405020304" pitchFamily="18" charset="0"/>
                <a:cs typeface="Times New Roman" panose="02020603050405020304" pitchFamily="18" charset="0"/>
              </a:rPr>
              <a:t>Results and discussion </a:t>
            </a:r>
            <a:endParaRPr lang="en-US" dirty="0"/>
          </a:p>
        </p:txBody>
      </p:sp>
      <p:sp>
        <p:nvSpPr>
          <p:cNvPr id="3" name="Content Placeholder 2"/>
          <p:cNvSpPr>
            <a:spLocks noGrp="1"/>
          </p:cNvSpPr>
          <p:nvPr>
            <p:ph idx="1"/>
          </p:nvPr>
        </p:nvSpPr>
        <p:spPr>
          <a:xfrm>
            <a:off x="609600" y="609600"/>
            <a:ext cx="10972800" cy="6111876"/>
          </a:xfrm>
        </p:spPr>
        <p:txBody>
          <a:bodyPr>
            <a:noAutofit/>
          </a:bodyPr>
          <a:lstStyle/>
          <a:p>
            <a:pPr marL="0" marR="0" algn="just">
              <a:lnSpc>
                <a:spcPct val="150000"/>
              </a:lnSpc>
            </a:pPr>
            <a:r>
              <a:rPr lang="en-US" sz="2400" dirty="0" smtClean="0">
                <a:latin typeface="Times New Roman" panose="02020603050405020304" pitchFamily="18" charset="0"/>
                <a:ea typeface="Times New Roman" panose="02020603050405020304" pitchFamily="18" charset="0"/>
              </a:rPr>
              <a:t>The odds of using ambulance among study participants who used ambulance before was 2.99 </a:t>
            </a:r>
            <a:r>
              <a:rPr lang="en-US" sz="2400" dirty="0">
                <a:latin typeface="Times New Roman" panose="02020603050405020304" pitchFamily="18" charset="0"/>
                <a:ea typeface="Times New Roman" panose="02020603050405020304" pitchFamily="18" charset="0"/>
              </a:rPr>
              <a:t>times </a:t>
            </a:r>
            <a:r>
              <a:rPr lang="en-US" sz="2400" dirty="0" smtClean="0">
                <a:latin typeface="Times New Roman" panose="02020603050405020304" pitchFamily="18" charset="0"/>
                <a:ea typeface="Times New Roman" panose="02020603050405020304" pitchFamily="18" charset="0"/>
              </a:rPr>
              <a:t>higher compared </a:t>
            </a:r>
            <a:r>
              <a:rPr lang="en-US" sz="2400" dirty="0">
                <a:latin typeface="Times New Roman" panose="02020603050405020304" pitchFamily="18" charset="0"/>
                <a:ea typeface="Times New Roman" panose="02020603050405020304" pitchFamily="18" charset="0"/>
              </a:rPr>
              <a:t>to their counterparts. </a:t>
            </a:r>
            <a:endParaRPr lang="en-US" sz="2400" dirty="0" smtClean="0">
              <a:latin typeface="Times New Roman" panose="02020603050405020304" pitchFamily="18" charset="0"/>
              <a:ea typeface="Times New Roman" panose="02020603050405020304" pitchFamily="18" charset="0"/>
            </a:endParaRPr>
          </a:p>
          <a:p>
            <a:pPr algn="just">
              <a:lnSpc>
                <a:spcPct val="150000"/>
              </a:lnSpc>
            </a:pPr>
            <a:r>
              <a:rPr lang="en-US" sz="2400" dirty="0" smtClean="0">
                <a:latin typeface="Times New Roman" panose="02020603050405020304" pitchFamily="18" charset="0"/>
                <a:ea typeface="Times New Roman" panose="02020603050405020304" pitchFamily="18" charset="0"/>
              </a:rPr>
              <a:t>Supported </a:t>
            </a:r>
            <a:r>
              <a:rPr lang="en-US" sz="2400" dirty="0">
                <a:latin typeface="Times New Roman" panose="02020603050405020304" pitchFamily="18" charset="0"/>
                <a:ea typeface="Times New Roman" panose="02020603050405020304" pitchFamily="18" charset="0"/>
              </a:rPr>
              <a:t>by the previous studies conducted in Addis Ababa (</a:t>
            </a:r>
            <a:r>
              <a:rPr lang="en-US" sz="2400" u="sng" dirty="0">
                <a:solidFill>
                  <a:srgbClr val="0563C1"/>
                </a:solidFill>
                <a:latin typeface="Times New Roman" panose="02020603050405020304" pitchFamily="18" charset="0"/>
                <a:ea typeface="Times New Roman" panose="02020603050405020304" pitchFamily="18" charset="0"/>
                <a:hlinkClick r:id="rId2" action="ppaction://hlinkfile" tooltip="Sultan, 2019 #222"/>
              </a:rPr>
              <a:t>Sultan et al., 2019b</a:t>
            </a:r>
            <a:r>
              <a:rPr lang="en-US" sz="2400" dirty="0">
                <a:latin typeface="Times New Roman" panose="02020603050405020304" pitchFamily="18" charset="0"/>
                <a:ea typeface="Times New Roman" panose="02020603050405020304" pitchFamily="18" charset="0"/>
              </a:rPr>
              <a:t>) and </a:t>
            </a:r>
            <a:r>
              <a:rPr lang="en-US" sz="2400" dirty="0" err="1">
                <a:latin typeface="Times New Roman" panose="02020603050405020304" pitchFamily="18" charset="0"/>
                <a:ea typeface="Times New Roman" panose="02020603050405020304" pitchFamily="18" charset="0"/>
              </a:rPr>
              <a:t>Jimma</a:t>
            </a:r>
            <a:r>
              <a:rPr lang="en-US" sz="2400" dirty="0">
                <a:latin typeface="Times New Roman" panose="02020603050405020304" pitchFamily="18" charset="0"/>
                <a:ea typeface="Times New Roman" panose="02020603050405020304" pitchFamily="18" charset="0"/>
              </a:rPr>
              <a:t> (</a:t>
            </a:r>
            <a:r>
              <a:rPr lang="en-US" sz="2400" u="sng" dirty="0" err="1">
                <a:solidFill>
                  <a:srgbClr val="0563C1"/>
                </a:solidFill>
                <a:latin typeface="Times New Roman" panose="02020603050405020304" pitchFamily="18" charset="0"/>
                <a:ea typeface="Times New Roman" panose="02020603050405020304" pitchFamily="18" charset="0"/>
                <a:hlinkClick r:id="rId3" action="ppaction://hlinkfile" tooltip="Adem, 2024 #236"/>
              </a:rPr>
              <a:t>Adem</a:t>
            </a:r>
            <a:r>
              <a:rPr lang="en-US" sz="2400" u="sng" dirty="0">
                <a:solidFill>
                  <a:srgbClr val="0563C1"/>
                </a:solidFill>
                <a:latin typeface="Times New Roman" panose="02020603050405020304" pitchFamily="18" charset="0"/>
                <a:ea typeface="Times New Roman" panose="02020603050405020304" pitchFamily="18" charset="0"/>
                <a:hlinkClick r:id="rId3" action="ppaction://hlinkfile" tooltip="Adem, 2024 #236"/>
              </a:rPr>
              <a:t> et al., 2024b</a:t>
            </a:r>
            <a:r>
              <a:rPr lang="en-US" sz="2400" dirty="0">
                <a:latin typeface="Times New Roman" panose="02020603050405020304" pitchFamily="18" charset="0"/>
                <a:ea typeface="Times New Roman" panose="02020603050405020304" pitchFamily="18" charset="0"/>
              </a:rPr>
              <a:t>), Ghana (</a:t>
            </a:r>
            <a:r>
              <a:rPr lang="en-US" sz="2400" dirty="0" err="1">
                <a:solidFill>
                  <a:srgbClr val="0033CC"/>
                </a:solidFill>
                <a:latin typeface="Times New Roman" panose="02020603050405020304" pitchFamily="18" charset="0"/>
                <a:ea typeface="Times New Roman" panose="02020603050405020304" pitchFamily="18" charset="0"/>
              </a:rPr>
              <a:t>Mould-Millman</a:t>
            </a:r>
            <a:r>
              <a:rPr lang="en-US" sz="2400" dirty="0">
                <a:solidFill>
                  <a:srgbClr val="0033CC"/>
                </a:solidFill>
                <a:latin typeface="Times New Roman" panose="02020603050405020304" pitchFamily="18" charset="0"/>
                <a:ea typeface="Times New Roman" panose="02020603050405020304" pitchFamily="18" charset="0"/>
              </a:rPr>
              <a:t> et al., 2015b</a:t>
            </a:r>
            <a:r>
              <a:rPr lang="en-US" sz="2400" dirty="0" smtClean="0">
                <a:latin typeface="Times New Roman" panose="02020603050405020304" pitchFamily="18" charset="0"/>
                <a:ea typeface="Times New Roman" panose="02020603050405020304" pitchFamily="18" charset="0"/>
              </a:rPr>
              <a:t>)</a:t>
            </a:r>
          </a:p>
          <a:p>
            <a:pPr marL="0" marR="0" algn="just">
              <a:lnSpc>
                <a:spcPct val="150000"/>
              </a:lnSpc>
            </a:pPr>
            <a:endParaRPr lang="en-US" sz="2400" dirty="0">
              <a:latin typeface="Times New Roman" panose="02020603050405020304" pitchFamily="18" charset="0"/>
              <a:ea typeface="Times New Roman" panose="02020603050405020304" pitchFamily="18" charset="0"/>
            </a:endParaRPr>
          </a:p>
          <a:p>
            <a:pPr marL="0" marR="0" algn="just">
              <a:lnSpc>
                <a:spcPct val="150000"/>
              </a:lnSpc>
            </a:pPr>
            <a:r>
              <a:rPr lang="en-US" sz="2400" dirty="0" smtClean="0">
                <a:latin typeface="Times New Roman" panose="02020603050405020304" pitchFamily="18" charset="0"/>
                <a:ea typeface="Times New Roman" panose="02020603050405020304" pitchFamily="18" charset="0"/>
              </a:rPr>
              <a:t>Could </a:t>
            </a:r>
            <a:r>
              <a:rPr lang="en-US" sz="2400" dirty="0">
                <a:latin typeface="Times New Roman" panose="02020603050405020304" pitchFamily="18" charset="0"/>
                <a:ea typeface="Times New Roman" panose="02020603050405020304" pitchFamily="18" charset="0"/>
              </a:rPr>
              <a:t>be due to the past experiences </a:t>
            </a:r>
            <a:r>
              <a:rPr lang="en-US" sz="2400" dirty="0" smtClean="0">
                <a:latin typeface="Times New Roman" panose="02020603050405020304" pitchFamily="18" charset="0"/>
                <a:ea typeface="Times New Roman" panose="02020603050405020304" pitchFamily="18" charset="0"/>
              </a:rPr>
              <a:t>increases familiarity </a:t>
            </a:r>
            <a:r>
              <a:rPr lang="en-US" sz="2400" dirty="0">
                <a:latin typeface="Times New Roman" panose="02020603050405020304" pitchFamily="18" charset="0"/>
                <a:ea typeface="Times New Roman" panose="02020603050405020304" pitchFamily="18" charset="0"/>
              </a:rPr>
              <a:t>with the </a:t>
            </a:r>
            <a:r>
              <a:rPr lang="en-US" sz="2400" dirty="0" smtClean="0">
                <a:latin typeface="Times New Roman" panose="02020603050405020304" pitchFamily="18" charset="0"/>
                <a:ea typeface="Times New Roman" panose="02020603050405020304" pitchFamily="18" charset="0"/>
              </a:rPr>
              <a:t>process </a:t>
            </a:r>
            <a:r>
              <a:rPr lang="en-US" sz="2400" dirty="0">
                <a:latin typeface="Times New Roman" panose="02020603050405020304" pitchFamily="18" charset="0"/>
                <a:ea typeface="Times New Roman" panose="02020603050405020304" pitchFamily="18" charset="0"/>
              </a:rPr>
              <a:t>and understand the benefits of timely medical care (</a:t>
            </a:r>
            <a:r>
              <a:rPr lang="en-US" sz="2400" u="sng" dirty="0" err="1" smtClean="0">
                <a:solidFill>
                  <a:srgbClr val="0563C1"/>
                </a:solidFill>
                <a:latin typeface="Times New Roman" panose="02020603050405020304" pitchFamily="18" charset="0"/>
                <a:ea typeface="Times New Roman" panose="02020603050405020304" pitchFamily="18" charset="0"/>
                <a:hlinkClick r:id="rId4" action="ppaction://hlinkfile" tooltip="Ketelaar, 2024 #237"/>
              </a:rPr>
              <a:t>Ketelaar</a:t>
            </a:r>
            <a:r>
              <a:rPr lang="en-US" sz="2400" u="sng" dirty="0">
                <a:solidFill>
                  <a:srgbClr val="0563C1"/>
                </a:solidFill>
                <a:latin typeface="Times New Roman" panose="02020603050405020304" pitchFamily="18" charset="0"/>
                <a:ea typeface="Times New Roman" panose="02020603050405020304" pitchFamily="18" charset="0"/>
                <a:hlinkClick r:id="rId4" action="ppaction://hlinkfile" tooltip="Ketelaar, 2024 #237"/>
              </a:rPr>
              <a:t>, 2024</a:t>
            </a:r>
            <a:r>
              <a:rPr lang="en-US" sz="2400" dirty="0">
                <a:latin typeface="Times New Roman" panose="02020603050405020304" pitchFamily="18" charset="0"/>
                <a:ea typeface="Times New Roman" panose="02020603050405020304" pitchFamily="18" charset="0"/>
              </a:rPr>
              <a:t>, </a:t>
            </a:r>
            <a:r>
              <a:rPr lang="en-US" sz="2400" u="sng" dirty="0">
                <a:solidFill>
                  <a:srgbClr val="0563C1"/>
                </a:solidFill>
                <a:latin typeface="Times New Roman" panose="02020603050405020304" pitchFamily="18" charset="0"/>
                <a:ea typeface="Times New Roman" panose="02020603050405020304" pitchFamily="18" charset="0"/>
                <a:hlinkClick r:id="rId5" action="ppaction://hlinkfile" tooltip="Johnston, 2022 #238"/>
              </a:rPr>
              <a:t>Johnston et al., 2022</a:t>
            </a:r>
            <a:r>
              <a:rPr lang="en-US" sz="2400" dirty="0" smtClean="0">
                <a:latin typeface="Times New Roman" panose="02020603050405020304" pitchFamily="18" charset="0"/>
                <a:ea typeface="Times New Roman" panose="02020603050405020304" pitchFamily="18" charset="0"/>
              </a:rPr>
              <a:t>).</a:t>
            </a:r>
          </a:p>
          <a:p>
            <a:pPr marL="0" marR="0" algn="just">
              <a:lnSpc>
                <a:spcPct val="150000"/>
              </a:lnSpc>
            </a:pPr>
            <a:endParaRPr lang="en-US" sz="2400" dirty="0" smtClean="0">
              <a:latin typeface="Times New Roman" panose="02020603050405020304" pitchFamily="18" charset="0"/>
              <a:ea typeface="Times New Roman" panose="02020603050405020304" pitchFamily="18" charset="0"/>
            </a:endParaRPr>
          </a:p>
          <a:p>
            <a:pPr marL="0" marR="0" algn="just">
              <a:lnSpc>
                <a:spcPct val="150000"/>
              </a:lnSpc>
            </a:pPr>
            <a:r>
              <a:rPr lang="en-US" sz="2400" dirty="0" smtClean="0">
                <a:latin typeface="Times New Roman" panose="02020603050405020304" pitchFamily="18" charset="0"/>
                <a:ea typeface="Times New Roman" panose="02020603050405020304" pitchFamily="18" charset="0"/>
              </a:rPr>
              <a:t>Highlights providing high-quality ambulance </a:t>
            </a:r>
            <a:r>
              <a:rPr lang="en-US" sz="2400" dirty="0">
                <a:latin typeface="Times New Roman" panose="02020603050405020304" pitchFamily="18" charset="0"/>
                <a:ea typeface="Times New Roman" panose="02020603050405020304" pitchFamily="18" charset="0"/>
              </a:rPr>
              <a:t>services </a:t>
            </a:r>
            <a:r>
              <a:rPr lang="en-US" sz="2400" dirty="0" smtClean="0">
                <a:latin typeface="Times New Roman" panose="02020603050405020304" pitchFamily="18" charset="0"/>
                <a:ea typeface="Times New Roman" panose="02020603050405020304" pitchFamily="18" charset="0"/>
              </a:rPr>
              <a:t>foster </a:t>
            </a:r>
            <a:r>
              <a:rPr lang="en-US" sz="2400" dirty="0">
                <a:latin typeface="Times New Roman" panose="02020603050405020304" pitchFamily="18" charset="0"/>
                <a:ea typeface="Times New Roman" panose="02020603050405020304" pitchFamily="18" charset="0"/>
              </a:rPr>
              <a:t>trust and confidence in the public, as this can encourage individuals to use the service when it is truly needed</a:t>
            </a:r>
            <a:r>
              <a:rPr lang="en-US" sz="2400" dirty="0" smtClean="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4" name="Date Placeholder 3"/>
          <p:cNvSpPr>
            <a:spLocks noGrp="1"/>
          </p:cNvSpPr>
          <p:nvPr>
            <p:ph type="dt" sz="half" idx="10"/>
          </p:nvPr>
        </p:nvSpPr>
        <p:spPr/>
        <p:txBody>
          <a:bodyPr/>
          <a:lstStyle/>
          <a:p>
            <a:fld id="{BB6C72A0-B538-4F74-BF12-36C2771C3830}"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2108395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685800"/>
          </a:xfrm>
        </p:spPr>
        <p:txBody>
          <a:bodyPr>
            <a:normAutofit fontScale="90000"/>
          </a:bodyPr>
          <a:lstStyle/>
          <a:p>
            <a:r>
              <a:rPr lang="en-US" sz="3200" b="1" dirty="0" smtClean="0">
                <a:latin typeface="Times New Roman" pitchFamily="18" charset="0"/>
                <a:cs typeface="Times New Roman" pitchFamily="18" charset="0"/>
              </a:rPr>
              <a:t>Introduction(1/3)</a:t>
            </a:r>
            <a:r>
              <a:rPr lang="en-US" sz="4000"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838200"/>
            <a:ext cx="11430000" cy="5867400"/>
          </a:xfrm>
        </p:spPr>
        <p:txBody>
          <a:bodyPr>
            <a:normAutofit/>
          </a:bodyPr>
          <a:lstStyle/>
          <a:p>
            <a:pPr algn="just">
              <a:lnSpc>
                <a:spcPct val="150000"/>
              </a:lnSpc>
            </a:pPr>
            <a:r>
              <a:rPr lang="en-US" sz="2800" dirty="0">
                <a:solidFill>
                  <a:srgbClr val="000000"/>
                </a:solidFill>
                <a:latin typeface="Times New Roman" panose="02020603050405020304" pitchFamily="18" charset="0"/>
                <a:ea typeface="Calibri" panose="020F0502020204030204" pitchFamily="34" charset="0"/>
              </a:rPr>
              <a:t>Ambulance service is an integral part </a:t>
            </a:r>
            <a:r>
              <a:rPr lang="en-US" sz="2800" dirty="0" smtClean="0">
                <a:solidFill>
                  <a:srgbClr val="000000"/>
                </a:solidFill>
                <a:latin typeface="Times New Roman" panose="02020603050405020304" pitchFamily="18" charset="0"/>
                <a:ea typeface="Calibri" panose="020F0502020204030204" pitchFamily="34" charset="0"/>
              </a:rPr>
              <a:t>of EMS and provides </a:t>
            </a:r>
            <a:r>
              <a:rPr lang="en-US" sz="2800" dirty="0">
                <a:solidFill>
                  <a:srgbClr val="000000"/>
                </a:solidFill>
                <a:latin typeface="Times New Roman" panose="02020603050405020304" pitchFamily="18" charset="0"/>
                <a:ea typeface="Calibri" panose="020F0502020204030204" pitchFamily="34" charset="0"/>
              </a:rPr>
              <a:t>on-scene care, urgent transportation, and supportive treatment </a:t>
            </a:r>
            <a:r>
              <a:rPr lang="en-US" sz="2800" dirty="0" smtClean="0">
                <a:solidFill>
                  <a:srgbClr val="000000"/>
                </a:solidFill>
                <a:latin typeface="Times New Roman" panose="02020603050405020304" pitchFamily="18" charset="0"/>
                <a:ea typeface="Calibri" panose="020F0502020204030204" pitchFamily="34" charset="0"/>
              </a:rPr>
              <a:t>(</a:t>
            </a:r>
            <a:r>
              <a:rPr lang="en-US" sz="2800" u="sng" dirty="0" err="1">
                <a:solidFill>
                  <a:srgbClr val="000000"/>
                </a:solidFill>
                <a:latin typeface="Times New Roman" panose="02020603050405020304" pitchFamily="18" charset="0"/>
                <a:ea typeface="Calibri" panose="020F0502020204030204" pitchFamily="34" charset="0"/>
                <a:hlinkClick r:id="rId2" action="ppaction://hlinkfile" tooltip="Ehiri, 2018 #165"/>
              </a:rPr>
              <a:t>Ehiri</a:t>
            </a:r>
            <a:r>
              <a:rPr lang="en-US" sz="2800" u="sng" dirty="0">
                <a:solidFill>
                  <a:srgbClr val="000000"/>
                </a:solidFill>
                <a:latin typeface="Times New Roman" panose="02020603050405020304" pitchFamily="18" charset="0"/>
                <a:ea typeface="Calibri" panose="020F0502020204030204" pitchFamily="34" charset="0"/>
                <a:hlinkClick r:id="rId2" action="ppaction://hlinkfile" tooltip="Ehiri, 2018 #165"/>
              </a:rPr>
              <a:t> et al., 2018</a:t>
            </a:r>
            <a:r>
              <a:rPr lang="en-US" sz="2800" dirty="0">
                <a:solidFill>
                  <a:srgbClr val="000000"/>
                </a:solidFill>
                <a:latin typeface="Times New Roman" panose="02020603050405020304" pitchFamily="18" charset="0"/>
                <a:ea typeface="Calibri" panose="020F0502020204030204" pitchFamily="34" charset="0"/>
              </a:rPr>
              <a:t>, </a:t>
            </a:r>
            <a:r>
              <a:rPr lang="en-US" sz="2800" u="sng" dirty="0" err="1">
                <a:solidFill>
                  <a:srgbClr val="000000"/>
                </a:solidFill>
                <a:latin typeface="Times New Roman" panose="02020603050405020304" pitchFamily="18" charset="0"/>
                <a:ea typeface="Calibri" panose="020F0502020204030204" pitchFamily="34" charset="0"/>
                <a:hlinkClick r:id="rId3" action="ppaction://hlinkfile" tooltip="Alanazy, 2021 #179"/>
              </a:rPr>
              <a:t>Alanazy</a:t>
            </a:r>
            <a:r>
              <a:rPr lang="en-US" sz="2800" u="sng" dirty="0">
                <a:solidFill>
                  <a:srgbClr val="000000"/>
                </a:solidFill>
                <a:latin typeface="Times New Roman" panose="02020603050405020304" pitchFamily="18" charset="0"/>
                <a:ea typeface="Calibri" panose="020F0502020204030204" pitchFamily="34" charset="0"/>
                <a:hlinkClick r:id="rId3" action="ppaction://hlinkfile" tooltip="Alanazy, 2021 #179"/>
              </a:rPr>
              <a:t> et al., 2021</a:t>
            </a:r>
            <a:r>
              <a:rPr lang="en-US" sz="2800" dirty="0" smtClean="0">
                <a:solidFill>
                  <a:srgbClr val="000000"/>
                </a:solidFill>
                <a:latin typeface="Times New Roman" panose="02020603050405020304" pitchFamily="18" charset="0"/>
                <a:ea typeface="Calibri" panose="020F0502020204030204" pitchFamily="34" charset="0"/>
              </a:rPr>
              <a:t>)</a:t>
            </a:r>
          </a:p>
          <a:p>
            <a:pPr algn="just">
              <a:lnSpc>
                <a:spcPct val="150000"/>
              </a:lnSpc>
            </a:pPr>
            <a:endParaRPr lang="en-US" sz="2800" dirty="0" smtClean="0">
              <a:solidFill>
                <a:srgbClr val="000000"/>
              </a:solidFill>
              <a:latin typeface="Times New Roman" panose="02020603050405020304" pitchFamily="18" charset="0"/>
              <a:ea typeface="Calibri" panose="020F0502020204030204" pitchFamily="34" charset="0"/>
            </a:endParaRPr>
          </a:p>
          <a:p>
            <a:pPr algn="just">
              <a:lnSpc>
                <a:spcPct val="150000"/>
              </a:lnSpc>
            </a:pPr>
            <a:r>
              <a:rPr lang="en-US" sz="2800" dirty="0" smtClean="0">
                <a:solidFill>
                  <a:srgbClr val="000000"/>
                </a:solidFill>
                <a:latin typeface="Times New Roman" panose="02020603050405020304" pitchFamily="18" charset="0"/>
                <a:ea typeface="Calibri" panose="020F0502020204030204" pitchFamily="34" charset="0"/>
              </a:rPr>
              <a:t>An </a:t>
            </a:r>
            <a:r>
              <a:rPr lang="en-US" sz="2800" dirty="0">
                <a:solidFill>
                  <a:srgbClr val="000000"/>
                </a:solidFill>
                <a:latin typeface="Times New Roman" panose="02020603050405020304" pitchFamily="18" charset="0"/>
                <a:ea typeface="Calibri" panose="020F0502020204030204" pitchFamily="34" charset="0"/>
              </a:rPr>
              <a:t>ambulance is expected to equip with medical equipment, supplies and trained personnel required to deliver pre-hospital services and rapidly transport to the definitive care (</a:t>
            </a:r>
            <a:r>
              <a:rPr lang="en-US" sz="2800" u="sng" dirty="0" err="1">
                <a:solidFill>
                  <a:srgbClr val="000000"/>
                </a:solidFill>
                <a:latin typeface="Times New Roman" panose="02020603050405020304" pitchFamily="18" charset="0"/>
                <a:ea typeface="Calibri" panose="020F0502020204030204" pitchFamily="34" charset="0"/>
                <a:hlinkClick r:id="rId2" action="ppaction://hlinkfile" tooltip="Ehiri, 2018 #165"/>
              </a:rPr>
              <a:t>Ehiri</a:t>
            </a:r>
            <a:r>
              <a:rPr lang="en-US" sz="2800" u="sng" dirty="0">
                <a:solidFill>
                  <a:srgbClr val="000000"/>
                </a:solidFill>
                <a:latin typeface="Times New Roman" panose="02020603050405020304" pitchFamily="18" charset="0"/>
                <a:ea typeface="Calibri" panose="020F0502020204030204" pitchFamily="34" charset="0"/>
                <a:hlinkClick r:id="rId2" action="ppaction://hlinkfile" tooltip="Ehiri, 2018 #165"/>
              </a:rPr>
              <a:t> et al., 2018</a:t>
            </a:r>
            <a:r>
              <a:rPr lang="en-US" sz="2800" dirty="0" smtClean="0">
                <a:solidFill>
                  <a:srgbClr val="000000"/>
                </a:solidFill>
                <a:latin typeface="Times New Roman" panose="02020603050405020304" pitchFamily="18" charset="0"/>
                <a:ea typeface="Calibri" panose="020F0502020204030204" pitchFamily="34" charset="0"/>
              </a:rPr>
              <a:t>)</a:t>
            </a:r>
          </a:p>
          <a:p>
            <a:pPr algn="just">
              <a:lnSpc>
                <a:spcPct val="150000"/>
              </a:lnSpc>
            </a:pPr>
            <a:endParaRPr lang="en-US" sz="2400" dirty="0">
              <a:latin typeface="Times New Roman" panose="02020603050405020304" pitchFamily="18" charset="0"/>
              <a:cs typeface="Times New Roman" panose="02020603050405020304" pitchFamily="18" charset="0"/>
            </a:endParaRPr>
          </a:p>
          <a:p>
            <a:pPr algn="just">
              <a:lnSpc>
                <a:spcPct val="150000"/>
              </a:lnSpc>
            </a:pPr>
            <a:endParaRPr lang="en-US" sz="2400" dirty="0">
              <a:latin typeface="Times New Roman" panose="02020603050405020304" pitchFamily="18" charset="0"/>
              <a:cs typeface="Times New Roman" panose="02020603050405020304" pitchFamily="18" charset="0"/>
            </a:endParaRPr>
          </a:p>
          <a:p>
            <a:pPr algn="just">
              <a:lnSpc>
                <a:spcPct val="150000"/>
              </a:lnSpc>
            </a:pPr>
            <a:endParaRPr lang="en-US" sz="24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A6BD39F7-A3AF-4648-B27E-B395E351FBD0}"/>
              </a:ext>
            </a:extLst>
          </p:cNvPr>
          <p:cNvSpPr>
            <a:spLocks noGrp="1"/>
          </p:cNvSpPr>
          <p:nvPr>
            <p:ph type="dt" sz="half" idx="10"/>
          </p:nvPr>
        </p:nvSpPr>
        <p:spPr/>
        <p:txBody>
          <a:bodyPr/>
          <a:lstStyle/>
          <a:p>
            <a:fld id="{2EC8D49F-1B68-4CE5-B965-A6FF8C605937}" type="datetime3">
              <a:rPr lang="en-US" smtClean="0"/>
              <a:t>11 April 2025</a:t>
            </a:fld>
            <a:endParaRPr lang="en-US"/>
          </a:p>
        </p:txBody>
      </p:sp>
      <p:sp>
        <p:nvSpPr>
          <p:cNvPr id="5" name="Footer Placeholder 4">
            <a:extLst>
              <a:ext uri="{FF2B5EF4-FFF2-40B4-BE49-F238E27FC236}">
                <a16:creationId xmlns:a16="http://schemas.microsoft.com/office/drawing/2014/main" id="{0B84D739-8678-42A5-BB4E-3B44056395EF}"/>
              </a:ext>
            </a:extLst>
          </p:cNvPr>
          <p:cNvSpPr>
            <a:spLocks noGrp="1"/>
          </p:cNvSpPr>
          <p:nvPr>
            <p:ph type="ftr" sz="quarter" idx="11"/>
          </p:nvPr>
        </p:nvSpPr>
        <p:spPr/>
        <p:txBody>
          <a:bodyPr/>
          <a:lstStyle/>
          <a:p>
            <a:r>
              <a:rPr lang="en-US" smtClean="0"/>
              <a:t>Presented by Mengistu Abebe</a:t>
            </a:r>
            <a:endParaRPr lang="en-US"/>
          </a:p>
        </p:txBody>
      </p:sp>
      <p:sp>
        <p:nvSpPr>
          <p:cNvPr id="6" name="Slide Number Placeholder 5">
            <a:extLst>
              <a:ext uri="{FF2B5EF4-FFF2-40B4-BE49-F238E27FC236}">
                <a16:creationId xmlns:a16="http://schemas.microsoft.com/office/drawing/2014/main" id="{B7FFE7AA-C0DF-429A-88EE-AE1FE5B3250A}"/>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040282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Limitations of the study </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740229"/>
            <a:ext cx="10972800" cy="5959475"/>
          </a:xfrm>
        </p:spPr>
        <p:txBody>
          <a:bodyPr>
            <a:normAutofit fontScale="92500" lnSpcReduction="10000"/>
          </a:bodyPr>
          <a:lstStyle/>
          <a:p>
            <a:pPr marL="0" marR="0" algn="just">
              <a:lnSpc>
                <a:spcPct val="150000"/>
              </a:lnSpc>
              <a:spcBef>
                <a:spcPts val="0"/>
              </a:spcBef>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Being a cross-sectional study design;</a:t>
            </a:r>
          </a:p>
          <a:p>
            <a:pPr marL="800100" lvl="2" algn="just">
              <a:lnSpc>
                <a:spcPct val="150000"/>
              </a:lnSpc>
              <a:spcBef>
                <a:spcPts val="0"/>
              </a:spcBef>
              <a:spcAft>
                <a:spcPts val="800"/>
              </a:spcAft>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Limits </a:t>
            </a:r>
            <a:r>
              <a:rPr lang="en-US" sz="2600" dirty="0">
                <a:latin typeface="Times New Roman" panose="02020603050405020304" pitchFamily="18" charset="0"/>
                <a:ea typeface="Calibri" panose="020F0502020204030204" pitchFamily="34" charset="0"/>
                <a:cs typeface="Times New Roman" panose="02020603050405020304" pitchFamily="18" charset="0"/>
              </a:rPr>
              <a:t>the ability to establish causal relationships</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0" algn="just">
              <a:lnSpc>
                <a:spcPct val="150000"/>
              </a:lnSpc>
              <a:spcBef>
                <a:spcPts val="0"/>
              </a:spcBef>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Conducted only in </a:t>
            </a:r>
            <a:r>
              <a:rPr lang="en-US" dirty="0">
                <a:latin typeface="Times New Roman" panose="02020603050405020304" pitchFamily="18" charset="0"/>
                <a:ea typeface="Calibri" panose="020F0502020204030204" pitchFamily="34" charset="0"/>
                <a:cs typeface="Times New Roman" panose="02020603050405020304" pitchFamily="18" charset="0"/>
              </a:rPr>
              <a:t>East </a:t>
            </a:r>
            <a:r>
              <a:rPr lang="en-US" dirty="0" err="1">
                <a:latin typeface="Times New Roman" panose="02020603050405020304" pitchFamily="18" charset="0"/>
                <a:ea typeface="Calibri" panose="020F0502020204030204" pitchFamily="34" charset="0"/>
                <a:cs typeface="Times New Roman" panose="02020603050405020304" pitchFamily="18" charset="0"/>
              </a:rPr>
              <a:t>Gojjam</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Zone; </a:t>
            </a:r>
          </a:p>
          <a:p>
            <a:pPr marL="971550" lvl="2" indent="-457200" algn="just">
              <a:lnSpc>
                <a:spcPct val="150000"/>
              </a:lnSpc>
              <a:spcBef>
                <a:spcPts val="0"/>
              </a:spcBef>
              <a:spcAft>
                <a:spcPts val="800"/>
              </a:spcAft>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May </a:t>
            </a:r>
            <a:r>
              <a:rPr lang="en-US" sz="2600" dirty="0">
                <a:latin typeface="Times New Roman" panose="02020603050405020304" pitchFamily="18" charset="0"/>
                <a:ea typeface="Calibri" panose="020F0502020204030204" pitchFamily="34" charset="0"/>
                <a:cs typeface="Times New Roman" panose="02020603050405020304" pitchFamily="18" charset="0"/>
              </a:rPr>
              <a:t>not be directly applicable to other regions </a:t>
            </a:r>
            <a:endParaRPr lang="en-US" sz="2600" dirty="0" smtClean="0">
              <a:latin typeface="Times New Roman" panose="02020603050405020304" pitchFamily="18" charset="0"/>
              <a:ea typeface="Calibri" panose="020F0502020204030204" pitchFamily="34" charset="0"/>
              <a:cs typeface="Times New Roman" panose="02020603050405020304" pitchFamily="18" charset="0"/>
            </a:endParaRPr>
          </a:p>
          <a:p>
            <a:pPr marL="971550" lvl="2" indent="-457200" algn="just">
              <a:lnSpc>
                <a:spcPct val="150000"/>
              </a:lnSpc>
              <a:spcBef>
                <a:spcPts val="0"/>
              </a:spcBef>
              <a:spcAft>
                <a:spcPts val="800"/>
              </a:spcAft>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Limits generalizability</a:t>
            </a:r>
          </a:p>
          <a:p>
            <a:pPr marL="0" marR="0" algn="just">
              <a:lnSpc>
                <a:spcPct val="150000"/>
              </a:lnSpc>
              <a:spcBef>
                <a:spcPts val="0"/>
              </a:spcBef>
              <a:spcAft>
                <a:spcPts val="8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Conducted </a:t>
            </a:r>
            <a:r>
              <a:rPr lang="en-US" dirty="0">
                <a:latin typeface="Times New Roman" panose="02020603050405020304" pitchFamily="18" charset="0"/>
                <a:ea typeface="Calibri" panose="020F0502020204030204" pitchFamily="34" charset="0"/>
                <a:cs typeface="Times New Roman" panose="02020603050405020304" pitchFamily="18" charset="0"/>
              </a:rPr>
              <a:t>during a conflict </a:t>
            </a:r>
            <a:r>
              <a:rPr lang="en-US" dirty="0" smtClean="0">
                <a:latin typeface="Times New Roman" panose="02020603050405020304" pitchFamily="18" charset="0"/>
                <a:ea typeface="Calibri" panose="020F0502020204030204" pitchFamily="34" charset="0"/>
                <a:cs typeface="Times New Roman" panose="02020603050405020304" pitchFamily="18" charset="0"/>
              </a:rPr>
              <a:t>time;</a:t>
            </a:r>
          </a:p>
          <a:p>
            <a:pPr marL="800100" lvl="2" algn="just">
              <a:lnSpc>
                <a:spcPct val="150000"/>
              </a:lnSpc>
              <a:spcBef>
                <a:spcPts val="0"/>
              </a:spcBef>
              <a:spcAft>
                <a:spcPts val="800"/>
              </a:spcAft>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Jeopardized </a:t>
            </a:r>
            <a:r>
              <a:rPr lang="en-US" sz="2600" dirty="0">
                <a:latin typeface="Times New Roman" panose="02020603050405020304" pitchFamily="18" charset="0"/>
                <a:ea typeface="Calibri" panose="020F0502020204030204" pitchFamily="34" charset="0"/>
                <a:cs typeface="Times New Roman" panose="02020603050405020304" pitchFamily="18" charset="0"/>
              </a:rPr>
              <a:t>the ambulance vehicle movements and shifting the ambulances for the armed groups </a:t>
            </a:r>
            <a:endParaRPr lang="en-US" sz="2600" dirty="0" smtClean="0">
              <a:latin typeface="Times New Roman" panose="02020603050405020304" pitchFamily="18" charset="0"/>
              <a:ea typeface="Calibri" panose="020F0502020204030204" pitchFamily="34" charset="0"/>
              <a:cs typeface="Times New Roman" panose="02020603050405020304" pitchFamily="18" charset="0"/>
            </a:endParaRPr>
          </a:p>
          <a:p>
            <a:pPr marL="800100" lvl="2" algn="just">
              <a:lnSpc>
                <a:spcPct val="150000"/>
              </a:lnSpc>
              <a:spcBef>
                <a:spcPts val="0"/>
              </a:spcBef>
              <a:spcAft>
                <a:spcPts val="800"/>
              </a:spcAft>
            </a:pPr>
            <a:r>
              <a:rPr lang="en-US" sz="2600" dirty="0" smtClean="0">
                <a:latin typeface="Times New Roman" panose="02020603050405020304" pitchFamily="18" charset="0"/>
                <a:ea typeface="Calibri" panose="020F0502020204030204" pitchFamily="34" charset="0"/>
                <a:cs typeface="Times New Roman" panose="02020603050405020304" pitchFamily="18" charset="0"/>
              </a:rPr>
              <a:t>Interfere </a:t>
            </a:r>
            <a:r>
              <a:rPr lang="en-US" sz="2600" dirty="0">
                <a:latin typeface="Times New Roman" panose="02020603050405020304" pitchFamily="18" charset="0"/>
                <a:ea typeface="Calibri" panose="020F0502020204030204" pitchFamily="34" charset="0"/>
                <a:cs typeface="Times New Roman" panose="02020603050405020304" pitchFamily="18" charset="0"/>
              </a:rPr>
              <a:t>with the utilization of ambulances </a:t>
            </a:r>
            <a:r>
              <a:rPr lang="en-US" sz="2600" dirty="0" smtClean="0">
                <a:latin typeface="Times New Roman" panose="02020603050405020304" pitchFamily="18" charset="0"/>
                <a:ea typeface="Calibri" panose="020F0502020204030204" pitchFamily="34" charset="0"/>
                <a:cs typeface="Times New Roman" panose="02020603050405020304" pitchFamily="18" charset="0"/>
              </a:rPr>
              <a:t>and may underestimate the findings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0ED54642-AA79-4B1E-9265-F5DFB861D33E}"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4198705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069" y="152400"/>
            <a:ext cx="10972800" cy="563562"/>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Conclusion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838200"/>
            <a:ext cx="10972800" cy="5883277"/>
          </a:xfrm>
        </p:spPr>
        <p:txBody>
          <a:bodyPr>
            <a:normAutofit/>
          </a:bodyPr>
          <a:lstStyle/>
          <a:p>
            <a:pPr marL="0" marR="0" algn="just">
              <a:lnSpc>
                <a:spcPct val="150000"/>
              </a:lnSpc>
              <a:spcAft>
                <a:spcPts val="0"/>
              </a:spcAft>
            </a:pPr>
            <a:r>
              <a:rPr lang="en-US" dirty="0" smtClean="0">
                <a:latin typeface="Times New Roman" panose="02020603050405020304" pitchFamily="18" charset="0"/>
                <a:ea typeface="Times New Roman" panose="02020603050405020304" pitchFamily="18" charset="0"/>
              </a:rPr>
              <a:t>The </a:t>
            </a:r>
            <a:r>
              <a:rPr lang="en-US" dirty="0">
                <a:latin typeface="Times New Roman" panose="02020603050405020304" pitchFamily="18" charset="0"/>
                <a:ea typeface="Times New Roman" panose="02020603050405020304" pitchFamily="18" charset="0"/>
              </a:rPr>
              <a:t>utilization ambulance in East </a:t>
            </a:r>
            <a:r>
              <a:rPr lang="en-US" dirty="0" err="1">
                <a:latin typeface="Times New Roman" panose="02020603050405020304" pitchFamily="18" charset="0"/>
                <a:ea typeface="Times New Roman" panose="02020603050405020304" pitchFamily="18" charset="0"/>
              </a:rPr>
              <a:t>Gojjam</a:t>
            </a:r>
            <a:r>
              <a:rPr lang="en-US" dirty="0">
                <a:latin typeface="Times New Roman" panose="02020603050405020304" pitchFamily="18" charset="0"/>
                <a:ea typeface="Times New Roman" panose="02020603050405020304" pitchFamily="18" charset="0"/>
              </a:rPr>
              <a:t> zone was </a:t>
            </a:r>
            <a:r>
              <a:rPr lang="en-US" dirty="0" smtClean="0">
                <a:latin typeface="Times New Roman" panose="02020603050405020304" pitchFamily="18" charset="0"/>
                <a:ea typeface="Times New Roman" panose="02020603050405020304" pitchFamily="18" charset="0"/>
              </a:rPr>
              <a:t>low</a:t>
            </a:r>
          </a:p>
          <a:p>
            <a:pPr marL="0" marR="0" algn="just">
              <a:lnSpc>
                <a:spcPct val="150000"/>
              </a:lnSpc>
              <a:spcAft>
                <a:spcPts val="0"/>
              </a:spcAft>
            </a:pPr>
            <a:r>
              <a:rPr lang="en-US" dirty="0" smtClean="0">
                <a:latin typeface="Times New Roman" panose="02020603050405020304" pitchFamily="18" charset="0"/>
                <a:ea typeface="Times New Roman" panose="02020603050405020304" pitchFamily="18" charset="0"/>
              </a:rPr>
              <a:t>The </a:t>
            </a:r>
            <a:r>
              <a:rPr lang="en-US" dirty="0">
                <a:latin typeface="Times New Roman" panose="02020603050405020304" pitchFamily="18" charset="0"/>
                <a:ea typeface="Times New Roman" panose="02020603050405020304" pitchFamily="18" charset="0"/>
              </a:rPr>
              <a:t>factors positively associated with ambulance utilization </a:t>
            </a:r>
            <a:r>
              <a:rPr lang="en-US" dirty="0" smtClean="0">
                <a:latin typeface="Times New Roman" panose="02020603050405020304" pitchFamily="18" charset="0"/>
                <a:ea typeface="Times New Roman" panose="02020603050405020304" pitchFamily="18" charset="0"/>
              </a:rPr>
              <a:t>were;</a:t>
            </a:r>
          </a:p>
          <a:p>
            <a:pPr marL="2628900" lvl="6" algn="just">
              <a:lnSpc>
                <a:spcPct val="150000"/>
              </a:lnSpc>
            </a:pPr>
            <a:r>
              <a:rPr lang="en-US" sz="2600" dirty="0" smtClean="0">
                <a:latin typeface="Times New Roman" panose="02020603050405020304" pitchFamily="18" charset="0"/>
                <a:ea typeface="Times New Roman" panose="02020603050405020304" pitchFamily="18" charset="0"/>
              </a:rPr>
              <a:t>Knowing </a:t>
            </a:r>
            <a:r>
              <a:rPr lang="en-US" sz="2600" dirty="0">
                <a:latin typeface="Times New Roman" panose="02020603050405020304" pitchFamily="18" charset="0"/>
                <a:ea typeface="Times New Roman" panose="02020603050405020304" pitchFamily="18" charset="0"/>
              </a:rPr>
              <a:t>the ambulance call </a:t>
            </a:r>
            <a:r>
              <a:rPr lang="en-US" sz="2600" dirty="0" smtClean="0">
                <a:latin typeface="Times New Roman" panose="02020603050405020304" pitchFamily="18" charset="0"/>
                <a:ea typeface="Times New Roman" panose="02020603050405020304" pitchFamily="18" charset="0"/>
              </a:rPr>
              <a:t>number</a:t>
            </a:r>
            <a:endParaRPr lang="en-US" sz="2600" b="1" dirty="0">
              <a:latin typeface="Times New Roman" panose="02020603050405020304" pitchFamily="18" charset="0"/>
              <a:ea typeface="Times New Roman" panose="02020603050405020304" pitchFamily="18" charset="0"/>
            </a:endParaRPr>
          </a:p>
          <a:p>
            <a:pPr marL="2628900" lvl="6" algn="just">
              <a:lnSpc>
                <a:spcPct val="150000"/>
              </a:lnSpc>
            </a:pPr>
            <a:r>
              <a:rPr lang="en-US" sz="2600" dirty="0" smtClean="0">
                <a:latin typeface="Times New Roman" panose="02020603050405020304" pitchFamily="18" charset="0"/>
                <a:ea typeface="Times New Roman" panose="02020603050405020304" pitchFamily="18" charset="0"/>
              </a:rPr>
              <a:t>Presenting </a:t>
            </a:r>
            <a:r>
              <a:rPr lang="en-US" sz="2600" dirty="0">
                <a:latin typeface="Times New Roman" panose="02020603050405020304" pitchFamily="18" charset="0"/>
                <a:ea typeface="Times New Roman" panose="02020603050405020304" pitchFamily="18" charset="0"/>
              </a:rPr>
              <a:t>to the</a:t>
            </a:r>
            <a:r>
              <a:rPr lang="en-US" sz="2600" b="1" dirty="0">
                <a:latin typeface="Times New Roman" panose="02020603050405020304" pitchFamily="18" charset="0"/>
                <a:ea typeface="Times New Roman" panose="02020603050405020304" pitchFamily="18" charset="0"/>
              </a:rPr>
              <a:t> </a:t>
            </a:r>
            <a:r>
              <a:rPr lang="en-US" sz="2600" dirty="0">
                <a:latin typeface="Times New Roman" panose="02020603050405020304" pitchFamily="18" charset="0"/>
                <a:ea typeface="Times New Roman" panose="02020603050405020304" pitchFamily="18" charset="0"/>
              </a:rPr>
              <a:t>ED at </a:t>
            </a:r>
            <a:r>
              <a:rPr lang="en-US" sz="2600" dirty="0" smtClean="0">
                <a:latin typeface="Times New Roman" panose="02020603050405020304" pitchFamily="18" charset="0"/>
                <a:ea typeface="Times New Roman" panose="02020603050405020304" pitchFamily="18" charset="0"/>
              </a:rPr>
              <a:t>night</a:t>
            </a:r>
            <a:r>
              <a:rPr lang="en-US" sz="2600" b="1" dirty="0" smtClean="0">
                <a:latin typeface="Times New Roman" panose="02020603050405020304" pitchFamily="18" charset="0"/>
                <a:ea typeface="Times New Roman" panose="02020603050405020304" pitchFamily="18" charset="0"/>
              </a:rPr>
              <a:t>,</a:t>
            </a:r>
          </a:p>
          <a:p>
            <a:pPr marL="2628900" lvl="6" algn="just">
              <a:lnSpc>
                <a:spcPct val="150000"/>
              </a:lnSpc>
            </a:pPr>
            <a:r>
              <a:rPr lang="en-US" sz="2600" dirty="0">
                <a:latin typeface="Times New Roman" panose="02020603050405020304" pitchFamily="18" charset="0"/>
                <a:ea typeface="Times New Roman" panose="02020603050405020304" pitchFamily="18" charset="0"/>
              </a:rPr>
              <a:t>P</a:t>
            </a:r>
            <a:r>
              <a:rPr lang="en-US" sz="2600" dirty="0" smtClean="0">
                <a:latin typeface="Times New Roman" panose="02020603050405020304" pitchFamily="18" charset="0"/>
                <a:ea typeface="Times New Roman" panose="02020603050405020304" pitchFamily="18" charset="0"/>
              </a:rPr>
              <a:t>rior </a:t>
            </a:r>
            <a:r>
              <a:rPr lang="en-US" sz="2600" dirty="0">
                <a:latin typeface="Times New Roman" panose="02020603050405020304" pitchFamily="18" charset="0"/>
                <a:ea typeface="Times New Roman" panose="02020603050405020304" pitchFamily="18" charset="0"/>
              </a:rPr>
              <a:t>use of ambulance,</a:t>
            </a:r>
            <a:r>
              <a:rPr lang="en-US" sz="2600" b="1" dirty="0">
                <a:latin typeface="Times New Roman" panose="02020603050405020304" pitchFamily="18" charset="0"/>
                <a:ea typeface="Times New Roman" panose="02020603050405020304" pitchFamily="18" charset="0"/>
              </a:rPr>
              <a:t> </a:t>
            </a:r>
            <a:r>
              <a:rPr lang="en-US" sz="2600" dirty="0">
                <a:latin typeface="Times New Roman" panose="02020603050405020304" pitchFamily="18" charset="0"/>
                <a:ea typeface="Times New Roman" panose="02020603050405020304" pitchFamily="18" charset="0"/>
              </a:rPr>
              <a:t>and </a:t>
            </a:r>
            <a:endParaRPr lang="en-US" sz="2600" dirty="0" smtClean="0">
              <a:latin typeface="Times New Roman" panose="02020603050405020304" pitchFamily="18" charset="0"/>
              <a:ea typeface="Times New Roman" panose="02020603050405020304" pitchFamily="18" charset="0"/>
            </a:endParaRPr>
          </a:p>
          <a:p>
            <a:pPr marL="2628900" lvl="6" algn="just">
              <a:lnSpc>
                <a:spcPct val="150000"/>
              </a:lnSpc>
            </a:pPr>
            <a:r>
              <a:rPr lang="en-US" sz="2600" dirty="0" smtClean="0">
                <a:latin typeface="Times New Roman" panose="02020603050405020304" pitchFamily="18" charset="0"/>
                <a:ea typeface="Times New Roman" panose="02020603050405020304" pitchFamily="18" charset="0"/>
              </a:rPr>
              <a:t>Having </a:t>
            </a:r>
            <a:r>
              <a:rPr lang="en-US" sz="2600" dirty="0">
                <a:latin typeface="Times New Roman" panose="02020603050405020304" pitchFamily="18" charset="0"/>
                <a:ea typeface="Times New Roman" panose="02020603050405020304" pitchFamily="18" charset="0"/>
              </a:rPr>
              <a:t>a</a:t>
            </a:r>
            <a:r>
              <a:rPr lang="en-US" sz="2600" b="1" dirty="0">
                <a:latin typeface="Times New Roman" panose="02020603050405020304" pitchFamily="18" charset="0"/>
                <a:ea typeface="Times New Roman" panose="02020603050405020304" pitchFamily="18" charset="0"/>
              </a:rPr>
              <a:t> </a:t>
            </a:r>
            <a:r>
              <a:rPr lang="en-US" sz="2600" dirty="0">
                <a:latin typeface="Times New Roman" panose="02020603050405020304" pitchFamily="18" charset="0"/>
                <a:ea typeface="Times New Roman" panose="02020603050405020304" pitchFamily="18" charset="0"/>
              </a:rPr>
              <a:t>higher triage score. </a:t>
            </a:r>
            <a:endParaRPr lang="en-US" sz="2600" dirty="0" smtClean="0">
              <a:latin typeface="Times New Roman" panose="02020603050405020304" pitchFamily="18" charset="0"/>
              <a:ea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0F07FE7E-5CE5-416F-A49E-A5B7E5039BE7}"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1050132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11125200" cy="5807075"/>
          </a:xfrm>
        </p:spPr>
        <p:txBody>
          <a:bodyPr>
            <a:normAutofit/>
          </a:bodyPr>
          <a:lstStyle/>
          <a:p>
            <a:pPr algn="just">
              <a:lnSpc>
                <a:spcPct val="150000"/>
              </a:lnSpc>
            </a:pPr>
            <a:r>
              <a:rPr lang="en-US" sz="2800" dirty="0" smtClean="0">
                <a:solidFill>
                  <a:prstClr val="black"/>
                </a:solidFill>
                <a:latin typeface="Times New Roman" panose="02020603050405020304" pitchFamily="18" charset="0"/>
                <a:ea typeface="Times New Roman" panose="02020603050405020304" pitchFamily="18" charset="0"/>
              </a:rPr>
              <a:t>The barriers of ambulance utilization were;</a:t>
            </a:r>
          </a:p>
          <a:p>
            <a:pPr lvl="2" algn="just">
              <a:lnSpc>
                <a:spcPct val="150000"/>
              </a:lnSpc>
            </a:pPr>
            <a:r>
              <a:rPr lang="en-US" sz="2800" dirty="0" smtClean="0">
                <a:solidFill>
                  <a:prstClr val="black"/>
                </a:solidFill>
                <a:latin typeface="Times New Roman" panose="02020603050405020304" pitchFamily="18" charset="0"/>
                <a:ea typeface="Times New Roman" panose="02020603050405020304" pitchFamily="18" charset="0"/>
              </a:rPr>
              <a:t>Unavailability </a:t>
            </a:r>
            <a:r>
              <a:rPr lang="en-US" sz="2800" dirty="0">
                <a:solidFill>
                  <a:prstClr val="black"/>
                </a:solidFill>
                <a:latin typeface="Times New Roman" panose="02020603050405020304" pitchFamily="18" charset="0"/>
                <a:ea typeface="Times New Roman" panose="02020603050405020304" pitchFamily="18" charset="0"/>
              </a:rPr>
              <a:t>of road </a:t>
            </a:r>
            <a:r>
              <a:rPr lang="en-US" sz="2800" dirty="0" smtClean="0">
                <a:solidFill>
                  <a:prstClr val="black"/>
                </a:solidFill>
                <a:latin typeface="Times New Roman" panose="02020603050405020304" pitchFamily="18" charset="0"/>
                <a:ea typeface="Times New Roman" panose="02020603050405020304" pitchFamily="18" charset="0"/>
              </a:rPr>
              <a:t>infrastructures</a:t>
            </a:r>
          </a:p>
          <a:p>
            <a:pPr lvl="2" algn="just">
              <a:lnSpc>
                <a:spcPct val="150000"/>
              </a:lnSpc>
            </a:pPr>
            <a:r>
              <a:rPr lang="en-US" sz="2800" dirty="0" smtClean="0">
                <a:solidFill>
                  <a:prstClr val="black"/>
                </a:solidFill>
                <a:latin typeface="Times New Roman" panose="02020603050405020304" pitchFamily="18" charset="0"/>
                <a:ea typeface="Times New Roman" panose="02020603050405020304" pitchFamily="18" charset="0"/>
              </a:rPr>
              <a:t>Poor </a:t>
            </a:r>
            <a:r>
              <a:rPr lang="en-US" sz="2800" dirty="0">
                <a:solidFill>
                  <a:prstClr val="black"/>
                </a:solidFill>
                <a:latin typeface="Times New Roman" panose="02020603050405020304" pitchFamily="18" charset="0"/>
                <a:ea typeface="Times New Roman" panose="02020603050405020304" pitchFamily="18" charset="0"/>
              </a:rPr>
              <a:t>communication </a:t>
            </a:r>
            <a:r>
              <a:rPr lang="en-US" sz="2800" dirty="0" smtClean="0">
                <a:solidFill>
                  <a:prstClr val="black"/>
                </a:solidFill>
                <a:latin typeface="Times New Roman" panose="02020603050405020304" pitchFamily="18" charset="0"/>
                <a:ea typeface="Times New Roman" panose="02020603050405020304" pitchFamily="18" charset="0"/>
              </a:rPr>
              <a:t>system, </a:t>
            </a:r>
            <a:r>
              <a:rPr lang="en-US" sz="2800" dirty="0">
                <a:solidFill>
                  <a:prstClr val="black"/>
                </a:solidFill>
                <a:latin typeface="Times New Roman" panose="02020603050405020304" pitchFamily="18" charset="0"/>
                <a:ea typeface="Times New Roman" panose="02020603050405020304" pitchFamily="18" charset="0"/>
              </a:rPr>
              <a:t>and </a:t>
            </a:r>
          </a:p>
          <a:p>
            <a:pPr lvl="2" algn="just">
              <a:lnSpc>
                <a:spcPct val="150000"/>
              </a:lnSpc>
            </a:pPr>
            <a:r>
              <a:rPr lang="en-US" sz="2800" dirty="0" smtClean="0">
                <a:solidFill>
                  <a:prstClr val="black"/>
                </a:solidFill>
                <a:latin typeface="Times New Roman" panose="02020603050405020304" pitchFamily="18" charset="0"/>
                <a:ea typeface="Times New Roman" panose="02020603050405020304" pitchFamily="18" charset="0"/>
              </a:rPr>
              <a:t>Lack </a:t>
            </a:r>
            <a:r>
              <a:rPr lang="en-US" sz="2800" dirty="0">
                <a:solidFill>
                  <a:prstClr val="black"/>
                </a:solidFill>
                <a:latin typeface="Times New Roman" panose="02020603050405020304" pitchFamily="18" charset="0"/>
                <a:ea typeface="Times New Roman" panose="02020603050405020304" pitchFamily="18" charset="0"/>
              </a:rPr>
              <a:t>of ambulance vehicles </a:t>
            </a:r>
            <a:endParaRPr lang="en-US" sz="2800" dirty="0" smtClean="0">
              <a:solidFill>
                <a:prstClr val="black"/>
              </a:solidFill>
              <a:latin typeface="Times New Roman" panose="02020603050405020304" pitchFamily="18" charset="0"/>
              <a:ea typeface="Times New Roman" panose="02020603050405020304" pitchFamily="18" charset="0"/>
            </a:endParaRPr>
          </a:p>
          <a:p>
            <a:pPr algn="just">
              <a:lnSpc>
                <a:spcPct val="150000"/>
              </a:lnSpc>
              <a:buFont typeface="Wingdings" panose="05000000000000000000" pitchFamily="2" charset="2"/>
              <a:buChar char="Ø"/>
            </a:pPr>
            <a:r>
              <a:rPr lang="en-US" dirty="0" smtClean="0">
                <a:solidFill>
                  <a:prstClr val="black"/>
                </a:solidFill>
                <a:latin typeface="Times New Roman" panose="02020603050405020304" pitchFamily="18" charset="0"/>
                <a:ea typeface="Times New Roman" panose="02020603050405020304" pitchFamily="18" charset="0"/>
              </a:rPr>
              <a:t>Increasing </a:t>
            </a:r>
            <a:r>
              <a:rPr lang="en-US" dirty="0">
                <a:solidFill>
                  <a:prstClr val="black"/>
                </a:solidFill>
                <a:latin typeface="Times New Roman" panose="02020603050405020304" pitchFamily="18" charset="0"/>
                <a:ea typeface="Times New Roman" panose="02020603050405020304" pitchFamily="18" charset="0"/>
              </a:rPr>
              <a:t>the number of ambulances, </a:t>
            </a:r>
          </a:p>
          <a:p>
            <a:pPr algn="just">
              <a:lnSpc>
                <a:spcPct val="150000"/>
              </a:lnSpc>
              <a:buFont typeface="Wingdings" panose="05000000000000000000" pitchFamily="2" charset="2"/>
              <a:buChar char="Ø"/>
            </a:pPr>
            <a:r>
              <a:rPr lang="en-US" dirty="0" smtClean="0">
                <a:solidFill>
                  <a:prstClr val="black"/>
                </a:solidFill>
                <a:latin typeface="Times New Roman" panose="02020603050405020304" pitchFamily="18" charset="0"/>
                <a:ea typeface="Times New Roman" panose="02020603050405020304" pitchFamily="18" charset="0"/>
              </a:rPr>
              <a:t>Stationed </a:t>
            </a:r>
            <a:r>
              <a:rPr lang="en-US" dirty="0">
                <a:solidFill>
                  <a:prstClr val="black"/>
                </a:solidFill>
                <a:latin typeface="Times New Roman" panose="02020603050405020304" pitchFamily="18" charset="0"/>
                <a:ea typeface="Times New Roman" panose="02020603050405020304" pitchFamily="18" charset="0"/>
              </a:rPr>
              <a:t>ambulances at health facilities, and </a:t>
            </a:r>
          </a:p>
          <a:p>
            <a:pPr algn="just">
              <a:lnSpc>
                <a:spcPct val="150000"/>
              </a:lnSpc>
              <a:buFont typeface="Wingdings" panose="05000000000000000000" pitchFamily="2" charset="2"/>
              <a:buChar char="Ø"/>
            </a:pPr>
            <a:r>
              <a:rPr lang="en-US" dirty="0" smtClean="0">
                <a:solidFill>
                  <a:prstClr val="black"/>
                </a:solidFill>
                <a:latin typeface="Times New Roman" panose="02020603050405020304" pitchFamily="18" charset="0"/>
                <a:ea typeface="Times New Roman" panose="02020603050405020304" pitchFamily="18" charset="0"/>
              </a:rPr>
              <a:t>Resolution </a:t>
            </a:r>
            <a:r>
              <a:rPr lang="en-US" dirty="0">
                <a:solidFill>
                  <a:prstClr val="black"/>
                </a:solidFill>
                <a:latin typeface="Times New Roman" panose="02020603050405020304" pitchFamily="18" charset="0"/>
                <a:ea typeface="Times New Roman" panose="02020603050405020304" pitchFamily="18" charset="0"/>
              </a:rPr>
              <a:t>of the current conflict were the perceived </a:t>
            </a:r>
            <a:r>
              <a:rPr lang="en-US" dirty="0" smtClean="0">
                <a:solidFill>
                  <a:prstClr val="black"/>
                </a:solidFill>
                <a:latin typeface="Times New Roman" panose="02020603050405020304" pitchFamily="18" charset="0"/>
                <a:ea typeface="Times New Roman" panose="02020603050405020304" pitchFamily="18" charset="0"/>
              </a:rPr>
              <a:t>solutions</a:t>
            </a:r>
            <a:endParaRPr lang="en-US" dirty="0">
              <a:solidFill>
                <a:prstClr val="black"/>
              </a:solidFill>
              <a:latin typeface="Times New Roman" panose="02020603050405020304" pitchFamily="18" charset="0"/>
              <a:ea typeface="Times New Roman" panose="02020603050405020304" pitchFamily="18" charset="0"/>
            </a:endParaRPr>
          </a:p>
          <a:p>
            <a:endParaRPr lang="en-US" sz="3600" dirty="0"/>
          </a:p>
        </p:txBody>
      </p:sp>
      <p:sp>
        <p:nvSpPr>
          <p:cNvPr id="4" name="Date Placeholder 3"/>
          <p:cNvSpPr>
            <a:spLocks noGrp="1"/>
          </p:cNvSpPr>
          <p:nvPr>
            <p:ph type="dt" sz="half" idx="10"/>
          </p:nvPr>
        </p:nvSpPr>
        <p:spPr/>
        <p:txBody>
          <a:bodyPr/>
          <a:lstStyle/>
          <a:p>
            <a:fld id="{1B682EAA-3850-427F-920C-6D902C3B6F9C}"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42</a:t>
            </a:fld>
            <a:endParaRPr lang="en-US"/>
          </a:p>
        </p:txBody>
      </p:sp>
      <p:sp>
        <p:nvSpPr>
          <p:cNvPr id="7" name="Title 1"/>
          <p:cNvSpPr>
            <a:spLocks noGrp="1"/>
          </p:cNvSpPr>
          <p:nvPr>
            <p:ph type="title"/>
          </p:nvPr>
        </p:nvSpPr>
        <p:spPr>
          <a:xfrm>
            <a:off x="609600" y="152400"/>
            <a:ext cx="10972800" cy="609600"/>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Conclusion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002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Recommendations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990600"/>
            <a:ext cx="10972800" cy="5562599"/>
          </a:xfrm>
        </p:spPr>
        <p:txBody>
          <a:bodyPr>
            <a:normAutofit lnSpcReduction="10000"/>
          </a:bodyPr>
          <a:lstStyle/>
          <a:p>
            <a:pPr marL="0" marR="0">
              <a:lnSpc>
                <a:spcPct val="150000"/>
              </a:lnSpc>
              <a:spcBef>
                <a:spcPts val="0"/>
              </a:spcBef>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For regional health bureau</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Bef>
                <a:spcPts val="0"/>
              </a:spcBef>
              <a:buFont typeface="Wingdings" panose="05000000000000000000" pitchFamily="2" charset="2"/>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Improve </a:t>
            </a:r>
            <a:r>
              <a:rPr lang="en-US" dirty="0">
                <a:latin typeface="Times New Roman" panose="02020603050405020304" pitchFamily="18" charset="0"/>
                <a:ea typeface="Calibri" panose="020F0502020204030204" pitchFamily="34" charset="0"/>
                <a:cs typeface="Times New Roman" panose="02020603050405020304" pitchFamily="18" charset="0"/>
              </a:rPr>
              <a:t>ambulance availability at </a:t>
            </a:r>
            <a:r>
              <a:rPr lang="en-US" dirty="0" err="1">
                <a:latin typeface="Times New Roman" panose="02020603050405020304" pitchFamily="18" charset="0"/>
                <a:ea typeface="Calibri" panose="020F0502020204030204" pitchFamily="34" charset="0"/>
                <a:cs typeface="Times New Roman" panose="02020603050405020304" pitchFamily="18" charset="0"/>
              </a:rPr>
              <a:t>woreda</a:t>
            </a:r>
            <a:r>
              <a:rPr lang="en-US" dirty="0">
                <a:latin typeface="Times New Roman" panose="02020603050405020304" pitchFamily="18" charset="0"/>
                <a:ea typeface="Calibri" panose="020F0502020204030204" pitchFamily="34" charset="0"/>
                <a:cs typeface="Times New Roman" panose="02020603050405020304" pitchFamily="18" charset="0"/>
              </a:rPr>
              <a:t> and </a:t>
            </a:r>
            <a:r>
              <a:rPr lang="en-US" dirty="0" err="1">
                <a:latin typeface="Times New Roman" panose="02020603050405020304" pitchFamily="18" charset="0"/>
                <a:ea typeface="Calibri" panose="020F0502020204030204" pitchFamily="34" charset="0"/>
                <a:cs typeface="Times New Roman" panose="02020603050405020304" pitchFamily="18" charset="0"/>
              </a:rPr>
              <a:t>kebele</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levels by deploying </a:t>
            </a:r>
            <a:r>
              <a:rPr lang="en-US" dirty="0">
                <a:latin typeface="Times New Roman" panose="02020603050405020304" pitchFamily="18" charset="0"/>
                <a:ea typeface="Calibri" panose="020F0502020204030204" pitchFamily="34" charset="0"/>
                <a:cs typeface="Times New Roman" panose="02020603050405020304" pitchFamily="18" charset="0"/>
              </a:rPr>
              <a:t>additional vehicles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50000"/>
              </a:lnSpc>
              <a:spcBef>
                <a:spcPts val="0"/>
              </a:spcBef>
              <a:buFont typeface="Wingdings" panose="05000000000000000000" pitchFamily="2" charset="2"/>
              <a:buChar char=""/>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57150" lvl="0" algn="just">
              <a:lnSpc>
                <a:spcPct val="150000"/>
              </a:lnSpc>
              <a:spcBef>
                <a:spcPts val="0"/>
              </a:spcBef>
            </a:pP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For zonal health departments</a:t>
            </a: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Bef>
                <a:spcPts val="0"/>
              </a:spcBef>
              <a:buFont typeface="Wingdings" panose="05000000000000000000" pitchFamily="2" charset="2"/>
              <a:buChar char=""/>
            </a:pPr>
            <a:r>
              <a:rPr lang="en-US" sz="3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Regularly monitor ambulances’ overall condition, functionality, and maintenance status, usage rates, and personnel performance to ensure efficiency.</a:t>
            </a: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Bef>
                <a:spcPts val="0"/>
              </a:spcBef>
              <a:buFont typeface="Wingdings" panose="05000000000000000000" pitchFamily="2" charset="2"/>
              <a:buChar char=""/>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C657022E-F47B-41F6-B30A-8E2E60B0FC63}"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2897921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1"/>
            <a:ext cx="10972800" cy="762000"/>
          </a:xfrm>
        </p:spPr>
        <p:txBody>
          <a:bodyPr/>
          <a:lstStyle/>
          <a:p>
            <a:r>
              <a:rPr lang="en-US" sz="4000" b="1" dirty="0">
                <a:solidFill>
                  <a:prstClr val="black"/>
                </a:solidFill>
                <a:latin typeface="Times New Roman" panose="02020603050405020304" pitchFamily="18" charset="0"/>
                <a:cs typeface="Times New Roman" panose="02020603050405020304" pitchFamily="18" charset="0"/>
              </a:rPr>
              <a:t>Recommendations</a:t>
            </a:r>
            <a:endParaRPr lang="en-US" dirty="0"/>
          </a:p>
        </p:txBody>
      </p:sp>
      <p:sp>
        <p:nvSpPr>
          <p:cNvPr id="3" name="Content Placeholder 2"/>
          <p:cNvSpPr>
            <a:spLocks noGrp="1"/>
          </p:cNvSpPr>
          <p:nvPr>
            <p:ph idx="1"/>
          </p:nvPr>
        </p:nvSpPr>
        <p:spPr>
          <a:xfrm>
            <a:off x="609600" y="1295400"/>
            <a:ext cx="10972800" cy="5181599"/>
          </a:xfrm>
        </p:spPr>
        <p:txBody>
          <a:bodyPr>
            <a:normAutofit/>
          </a:bodyPr>
          <a:lstStyle/>
          <a:p>
            <a:pPr marL="0" marR="0" algn="just">
              <a:lnSpc>
                <a:spcPct val="150000"/>
              </a:lnSpc>
              <a:spcBef>
                <a:spcPts val="0"/>
              </a:spcBef>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For </a:t>
            </a:r>
            <a:r>
              <a:rPr lang="en-US" b="1" dirty="0" err="1">
                <a:latin typeface="Times New Roman" panose="02020603050405020304" pitchFamily="18" charset="0"/>
                <a:ea typeface="Calibri" panose="020F0502020204030204" pitchFamily="34" charset="0"/>
                <a:cs typeface="Times New Roman" panose="02020603050405020304" pitchFamily="18" charset="0"/>
              </a:rPr>
              <a:t>woreda</a:t>
            </a:r>
            <a:r>
              <a:rPr lang="en-US" b="1" dirty="0">
                <a:latin typeface="Times New Roman" panose="02020603050405020304" pitchFamily="18" charset="0"/>
                <a:ea typeface="Calibri" panose="020F0502020204030204" pitchFamily="34" charset="0"/>
                <a:cs typeface="Times New Roman" panose="02020603050405020304" pitchFamily="18" charset="0"/>
              </a:rPr>
              <a:t> health office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Bef>
                <a:spcPts val="0"/>
              </a:spcBef>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Ambulance station should be designed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health facilities</a:t>
            </a:r>
          </a:p>
          <a:p>
            <a:pPr lvl="0" algn="just">
              <a:lnSpc>
                <a:spcPct val="150000"/>
              </a:lnSpc>
              <a:spcBef>
                <a:spcPts val="0"/>
              </a:spcBef>
              <a:buFont typeface="Wingdings" panose="05000000000000000000" pitchFamily="2" charset="2"/>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Implement </a:t>
            </a:r>
            <a:r>
              <a:rPr lang="en-US" dirty="0">
                <a:latin typeface="Times New Roman" panose="02020603050405020304" pitchFamily="18" charset="0"/>
                <a:ea typeface="Calibri" panose="020F0502020204030204" pitchFamily="34" charset="0"/>
                <a:cs typeface="Times New Roman" panose="02020603050405020304" pitchFamily="18" charset="0"/>
              </a:rPr>
              <a:t>community outreach and awareness </a:t>
            </a:r>
            <a:r>
              <a:rPr lang="en-US" dirty="0" smtClean="0">
                <a:latin typeface="Times New Roman" panose="02020603050405020304" pitchFamily="18" charset="0"/>
                <a:ea typeface="Calibri" panose="020F0502020204030204" pitchFamily="34" charset="0"/>
                <a:cs typeface="Times New Roman" panose="02020603050405020304" pitchFamily="18" charset="0"/>
              </a:rPr>
              <a:t>programs</a:t>
            </a:r>
          </a:p>
          <a:p>
            <a:pPr marL="0" lvl="0">
              <a:lnSpc>
                <a:spcPct val="150000"/>
              </a:lnSpc>
              <a:spcBef>
                <a:spcPts val="0"/>
              </a:spcBef>
            </a:pPr>
            <a:r>
              <a:rPr lang="en-US" sz="3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For healthcare providers</a:t>
            </a: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Bef>
                <a:spcPts val="0"/>
              </a:spcBef>
              <a:buFont typeface="Wingdings" panose="05000000000000000000" pitchFamily="2" charset="2"/>
              <a:buChar char=""/>
            </a:pPr>
            <a:r>
              <a:rPr lang="en-US" sz="3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It is important to educate the communities on when and why ambulance services should be used to provide timely medical care</a:t>
            </a:r>
            <a:endParaRPr lang="en-US" dirty="0"/>
          </a:p>
        </p:txBody>
      </p:sp>
      <p:sp>
        <p:nvSpPr>
          <p:cNvPr id="4" name="Date Placeholder 3"/>
          <p:cNvSpPr>
            <a:spLocks noGrp="1"/>
          </p:cNvSpPr>
          <p:nvPr>
            <p:ph type="dt" sz="half" idx="10"/>
          </p:nvPr>
        </p:nvSpPr>
        <p:spPr/>
        <p:txBody>
          <a:bodyPr/>
          <a:lstStyle/>
          <a:p>
            <a:fld id="{81A1ED40-CD87-4257-9608-DC2BA62F3490}"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31652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5D453-A6FB-4F07-996E-69B25D6685B4}"/>
              </a:ext>
            </a:extLst>
          </p:cNvPr>
          <p:cNvSpPr>
            <a:spLocks noGrp="1"/>
          </p:cNvSpPr>
          <p:nvPr>
            <p:ph type="title"/>
          </p:nvPr>
        </p:nvSpPr>
        <p:spPr>
          <a:xfrm>
            <a:off x="609600" y="274638"/>
            <a:ext cx="10972800" cy="349248"/>
          </a:xfrm>
        </p:spPr>
        <p:txBody>
          <a:bodyPr>
            <a:normAutofit fontScale="90000"/>
          </a:bodyPr>
          <a:lstStyle/>
          <a:p>
            <a:r>
              <a:rPr lang="en-US" sz="3200" b="1" i="1" dirty="0">
                <a:latin typeface="Times New Roman" panose="02020603050405020304" pitchFamily="18" charset="0"/>
                <a:cs typeface="Times New Roman" panose="02020603050405020304" pitchFamily="18" charset="0"/>
              </a:rPr>
              <a:t>References </a:t>
            </a:r>
          </a:p>
        </p:txBody>
      </p:sp>
      <p:sp>
        <p:nvSpPr>
          <p:cNvPr id="3" name="Content Placeholder 2">
            <a:extLst>
              <a:ext uri="{FF2B5EF4-FFF2-40B4-BE49-F238E27FC236}">
                <a16:creationId xmlns:a16="http://schemas.microsoft.com/office/drawing/2014/main" id="{388DEFDE-1215-439F-8115-A3925A32D914}"/>
              </a:ext>
            </a:extLst>
          </p:cNvPr>
          <p:cNvSpPr>
            <a:spLocks noGrp="1"/>
          </p:cNvSpPr>
          <p:nvPr>
            <p:ph idx="1"/>
          </p:nvPr>
        </p:nvSpPr>
        <p:spPr>
          <a:xfrm>
            <a:off x="609600" y="762000"/>
            <a:ext cx="11125200" cy="5821362"/>
          </a:xfrm>
        </p:spPr>
        <p:txBody>
          <a:bodyPr>
            <a:normAutofit fontScale="92500" lnSpcReduction="10000"/>
          </a:bodyPr>
          <a:lstStyle/>
          <a:p>
            <a:pPr>
              <a:buAutoNum type="arabicPeriod"/>
            </a:pPr>
            <a:r>
              <a:rPr lang="en-US" sz="1800" dirty="0" err="1" smtClean="0">
                <a:latin typeface="Times New Roman" panose="02020603050405020304" pitchFamily="18" charset="0"/>
                <a:cs typeface="Times New Roman" panose="02020603050405020304" pitchFamily="18" charset="0"/>
              </a:rPr>
              <a:t>Ehiri</a:t>
            </a:r>
            <a:r>
              <a:rPr lang="en-US" sz="1800" dirty="0">
                <a:latin typeface="Times New Roman" panose="02020603050405020304" pitchFamily="18" charset="0"/>
                <a:cs typeface="Times New Roman" panose="02020603050405020304" pitchFamily="18" charset="0"/>
              </a:rPr>
              <a:t>, J., et al., </a:t>
            </a:r>
            <a:r>
              <a:rPr lang="en-US" sz="1800" i="1" dirty="0">
                <a:latin typeface="Times New Roman" panose="02020603050405020304" pitchFamily="18" charset="0"/>
                <a:cs typeface="Times New Roman" panose="02020603050405020304" pitchFamily="18" charset="0"/>
              </a:rPr>
              <a:t>Emergency transportation interventions for reducing adverse pregnancy outcomes in low-and middle-income countries: a systematic review protocol.</a:t>
            </a:r>
            <a:r>
              <a:rPr lang="en-US" sz="1800" dirty="0">
                <a:latin typeface="Times New Roman" panose="02020603050405020304" pitchFamily="18" charset="0"/>
                <a:cs typeface="Times New Roman" panose="02020603050405020304" pitchFamily="18" charset="0"/>
              </a:rPr>
              <a:t> Systematic reviews, 2018. </a:t>
            </a:r>
            <a:r>
              <a:rPr lang="en-US" sz="1800" b="1" dirty="0">
                <a:latin typeface="Times New Roman" panose="02020603050405020304" pitchFamily="18" charset="0"/>
                <a:cs typeface="Times New Roman" panose="02020603050405020304" pitchFamily="18" charset="0"/>
              </a:rPr>
              <a:t>7</a:t>
            </a:r>
            <a:r>
              <a:rPr lang="en-US" sz="1800" dirty="0">
                <a:latin typeface="Times New Roman" panose="02020603050405020304" pitchFamily="18" charset="0"/>
                <a:cs typeface="Times New Roman" panose="02020603050405020304" pitchFamily="18" charset="0"/>
              </a:rPr>
              <a:t>: p. </a:t>
            </a:r>
            <a:r>
              <a:rPr lang="en-US" sz="1800" dirty="0" smtClean="0">
                <a:latin typeface="Times New Roman" panose="02020603050405020304" pitchFamily="18" charset="0"/>
                <a:cs typeface="Times New Roman" panose="02020603050405020304" pitchFamily="18" charset="0"/>
              </a:rPr>
              <a:t>1-9.</a:t>
            </a:r>
          </a:p>
          <a:p>
            <a:pPr>
              <a:buAutoNum type="arabicPeriod"/>
            </a:pPr>
            <a:r>
              <a:rPr lang="en-US" sz="1800" dirty="0" err="1" smtClean="0">
                <a:latin typeface="Times New Roman" panose="02020603050405020304" pitchFamily="18" charset="0"/>
                <a:cs typeface="Times New Roman" panose="02020603050405020304" pitchFamily="18" charset="0"/>
              </a:rPr>
              <a:t>Alanazy</a:t>
            </a:r>
            <a:r>
              <a:rPr lang="en-US" sz="1800" dirty="0">
                <a:latin typeface="Times New Roman" panose="02020603050405020304" pitchFamily="18" charset="0"/>
                <a:cs typeface="Times New Roman" panose="02020603050405020304" pitchFamily="18" charset="0"/>
              </a:rPr>
              <a:t>, A.R.M., J. Fraser, and S. </a:t>
            </a:r>
            <a:r>
              <a:rPr lang="en-US" sz="1800" dirty="0" err="1">
                <a:latin typeface="Times New Roman" panose="02020603050405020304" pitchFamily="18" charset="0"/>
                <a:cs typeface="Times New Roman" panose="02020603050405020304" pitchFamily="18" charset="0"/>
              </a:rPr>
              <a:t>Wark</a:t>
            </a:r>
            <a:r>
              <a:rPr lang="en-US" sz="1800"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Organisational</a:t>
            </a:r>
            <a:r>
              <a:rPr lang="en-US" sz="1800" i="1" dirty="0">
                <a:latin typeface="Times New Roman" panose="02020603050405020304" pitchFamily="18" charset="0"/>
                <a:cs typeface="Times New Roman" panose="02020603050405020304" pitchFamily="18" charset="0"/>
              </a:rPr>
              <a:t> factors affecting emergency medical services’ performance in rural and urban areas of Saudi Arabia.</a:t>
            </a:r>
            <a:r>
              <a:rPr lang="en-US" sz="1800" dirty="0">
                <a:latin typeface="Times New Roman" panose="02020603050405020304" pitchFamily="18" charset="0"/>
                <a:cs typeface="Times New Roman" panose="02020603050405020304" pitchFamily="18" charset="0"/>
              </a:rPr>
              <a:t> BMC Health Services Research, 2021. </a:t>
            </a:r>
            <a:r>
              <a:rPr lang="en-US" sz="1800" b="1" dirty="0">
                <a:latin typeface="Times New Roman" panose="02020603050405020304" pitchFamily="18" charset="0"/>
                <a:cs typeface="Times New Roman" panose="02020603050405020304" pitchFamily="18" charset="0"/>
              </a:rPr>
              <a:t>21</a:t>
            </a:r>
            <a:r>
              <a:rPr lang="en-US" sz="1800" dirty="0">
                <a:latin typeface="Times New Roman" panose="02020603050405020304" pitchFamily="18" charset="0"/>
                <a:cs typeface="Times New Roman" panose="02020603050405020304" pitchFamily="18" charset="0"/>
              </a:rPr>
              <a:t>(1): p. </a:t>
            </a:r>
            <a:r>
              <a:rPr lang="en-US" sz="1800" dirty="0" smtClean="0">
                <a:latin typeface="Times New Roman" panose="02020603050405020304" pitchFamily="18" charset="0"/>
                <a:cs typeface="Times New Roman" panose="02020603050405020304" pitchFamily="18" charset="0"/>
              </a:rPr>
              <a:t>1-8.</a:t>
            </a:r>
          </a:p>
          <a:p>
            <a:pPr>
              <a:buAutoNum type="arabicPeriod"/>
            </a:pPr>
            <a:r>
              <a:rPr lang="en-US" sz="1800" dirty="0" err="1" smtClean="0">
                <a:latin typeface="Times New Roman" panose="02020603050405020304" pitchFamily="18" charset="0"/>
                <a:cs typeface="Times New Roman" panose="02020603050405020304" pitchFamily="18" charset="0"/>
              </a:rPr>
              <a:t>Razzak</a:t>
            </a:r>
            <a:r>
              <a:rPr lang="en-US" sz="1800" dirty="0">
                <a:latin typeface="Times New Roman" panose="02020603050405020304" pitchFamily="18" charset="0"/>
                <a:cs typeface="Times New Roman" panose="02020603050405020304" pitchFamily="18" charset="0"/>
              </a:rPr>
              <a:t>, J.A. and A.L. </a:t>
            </a:r>
            <a:r>
              <a:rPr lang="en-US" sz="1800" dirty="0" err="1">
                <a:latin typeface="Times New Roman" panose="02020603050405020304" pitchFamily="18" charset="0"/>
                <a:cs typeface="Times New Roman" panose="02020603050405020304" pitchFamily="18" charset="0"/>
              </a:rPr>
              <a:t>Kellermann</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Emergency medical care in developing countries: is it worthwhile?</a:t>
            </a:r>
            <a:r>
              <a:rPr lang="en-US" sz="1800" dirty="0">
                <a:latin typeface="Times New Roman" panose="02020603050405020304" pitchFamily="18" charset="0"/>
                <a:cs typeface="Times New Roman" panose="02020603050405020304" pitchFamily="18" charset="0"/>
              </a:rPr>
              <a:t> Bulletin of the World Health Organization, 2002. </a:t>
            </a:r>
            <a:r>
              <a:rPr lang="en-US" sz="1800" b="1" dirty="0">
                <a:latin typeface="Times New Roman" panose="02020603050405020304" pitchFamily="18" charset="0"/>
                <a:cs typeface="Times New Roman" panose="02020603050405020304" pitchFamily="18" charset="0"/>
              </a:rPr>
              <a:t>80</a:t>
            </a:r>
            <a:r>
              <a:rPr lang="en-US" sz="1800" dirty="0">
                <a:latin typeface="Times New Roman" panose="02020603050405020304" pitchFamily="18" charset="0"/>
                <a:cs typeface="Times New Roman" panose="02020603050405020304" pitchFamily="18" charset="0"/>
              </a:rPr>
              <a:t>(11): p. </a:t>
            </a:r>
            <a:r>
              <a:rPr lang="en-US" sz="1800" dirty="0" smtClean="0">
                <a:latin typeface="Times New Roman" panose="02020603050405020304" pitchFamily="18" charset="0"/>
                <a:cs typeface="Times New Roman" panose="02020603050405020304" pitchFamily="18" charset="0"/>
              </a:rPr>
              <a:t>900-905.</a:t>
            </a:r>
          </a:p>
          <a:p>
            <a:pPr>
              <a:buAutoNum type="arabicPeriod"/>
            </a:pPr>
            <a:r>
              <a:rPr lang="en-US" sz="1800" dirty="0" err="1" smtClean="0">
                <a:latin typeface="Times New Roman" panose="02020603050405020304" pitchFamily="18" charset="0"/>
                <a:cs typeface="Times New Roman" panose="02020603050405020304" pitchFamily="18" charset="0"/>
              </a:rPr>
              <a:t>Harmsen</a:t>
            </a:r>
            <a:r>
              <a:rPr lang="en-US" sz="1800" dirty="0">
                <a:latin typeface="Times New Roman" panose="02020603050405020304" pitchFamily="18" charset="0"/>
                <a:cs typeface="Times New Roman" panose="02020603050405020304" pitchFamily="18" charset="0"/>
              </a:rPr>
              <a:t>, A., et al., </a:t>
            </a:r>
            <a:r>
              <a:rPr lang="en-US" sz="1800" i="1" dirty="0">
                <a:latin typeface="Times New Roman" panose="02020603050405020304" pitchFamily="18" charset="0"/>
                <a:cs typeface="Times New Roman" panose="02020603050405020304" pitchFamily="18" charset="0"/>
              </a:rPr>
              <a:t>The influence of </a:t>
            </a:r>
            <a:r>
              <a:rPr lang="en-US" sz="1800" i="1" dirty="0" err="1">
                <a:latin typeface="Times New Roman" panose="02020603050405020304" pitchFamily="18" charset="0"/>
                <a:cs typeface="Times New Roman" panose="02020603050405020304" pitchFamily="18" charset="0"/>
              </a:rPr>
              <a:t>prehospital</a:t>
            </a:r>
            <a:r>
              <a:rPr lang="en-US" sz="1800" i="1" dirty="0">
                <a:latin typeface="Times New Roman" panose="02020603050405020304" pitchFamily="18" charset="0"/>
                <a:cs typeface="Times New Roman" panose="02020603050405020304" pitchFamily="18" charset="0"/>
              </a:rPr>
              <a:t> time on trauma patients outcome: a systematic review.</a:t>
            </a:r>
            <a:r>
              <a:rPr lang="en-US" sz="1800" dirty="0">
                <a:latin typeface="Times New Roman" panose="02020603050405020304" pitchFamily="18" charset="0"/>
                <a:cs typeface="Times New Roman" panose="02020603050405020304" pitchFamily="18" charset="0"/>
              </a:rPr>
              <a:t> Injury, 2015. </a:t>
            </a:r>
            <a:r>
              <a:rPr lang="en-US" sz="1800" b="1" dirty="0">
                <a:latin typeface="Times New Roman" panose="02020603050405020304" pitchFamily="18" charset="0"/>
                <a:cs typeface="Times New Roman" panose="02020603050405020304" pitchFamily="18" charset="0"/>
              </a:rPr>
              <a:t>46</a:t>
            </a:r>
            <a:r>
              <a:rPr lang="en-US" sz="1800" dirty="0">
                <a:latin typeface="Times New Roman" panose="02020603050405020304" pitchFamily="18" charset="0"/>
                <a:cs typeface="Times New Roman" panose="02020603050405020304" pitchFamily="18" charset="0"/>
              </a:rPr>
              <a:t>(4): p. </a:t>
            </a:r>
            <a:r>
              <a:rPr lang="en-US" sz="1800" dirty="0" smtClean="0">
                <a:latin typeface="Times New Roman" panose="02020603050405020304" pitchFamily="18" charset="0"/>
                <a:cs typeface="Times New Roman" panose="02020603050405020304" pitchFamily="18" charset="0"/>
              </a:rPr>
              <a:t>602-609.</a:t>
            </a:r>
          </a:p>
          <a:p>
            <a:pPr>
              <a:buAutoNum type="arabicPeriod"/>
            </a:pPr>
            <a:r>
              <a:rPr lang="en-US" sz="1800" dirty="0" err="1" smtClean="0">
                <a:latin typeface="Times New Roman" panose="02020603050405020304" pitchFamily="18" charset="0"/>
                <a:cs typeface="Times New Roman" panose="02020603050405020304" pitchFamily="18" charset="0"/>
              </a:rPr>
              <a:t>Bosson</a:t>
            </a:r>
            <a:r>
              <a:rPr lang="en-US" sz="1800" dirty="0">
                <a:latin typeface="Times New Roman" panose="02020603050405020304" pitchFamily="18" charset="0"/>
                <a:cs typeface="Times New Roman" panose="02020603050405020304" pitchFamily="18" charset="0"/>
              </a:rPr>
              <a:t>, N., et al., </a:t>
            </a:r>
            <a:r>
              <a:rPr lang="en-US" sz="1800" i="1" dirty="0">
                <a:latin typeface="Times New Roman" panose="02020603050405020304" pitchFamily="18" charset="0"/>
                <a:cs typeface="Times New Roman" panose="02020603050405020304" pitchFamily="18" charset="0"/>
              </a:rPr>
              <a:t>Barriers to utilization of pre-hospital emergency medical services among residents in Libreville, Gabon: A qualitative study: Obstacles à </a:t>
            </a:r>
            <a:r>
              <a:rPr lang="en-US" sz="1800" i="1" dirty="0" err="1">
                <a:latin typeface="Times New Roman" panose="02020603050405020304" pitchFamily="18" charset="0"/>
                <a:cs typeface="Times New Roman" panose="02020603050405020304" pitchFamily="18" charset="0"/>
              </a:rPr>
              <a:t>l’utilisation</a:t>
            </a:r>
            <a:r>
              <a:rPr lang="en-US" sz="1800" i="1" dirty="0">
                <a:latin typeface="Times New Roman" panose="02020603050405020304" pitchFamily="18" charset="0"/>
                <a:cs typeface="Times New Roman" panose="02020603050405020304" pitchFamily="18" charset="0"/>
              </a:rPr>
              <a:t> des services </a:t>
            </a:r>
            <a:r>
              <a:rPr lang="en-US" sz="1800" i="1" dirty="0" err="1">
                <a:latin typeface="Times New Roman" panose="02020603050405020304" pitchFamily="18" charset="0"/>
                <a:cs typeface="Times New Roman" panose="02020603050405020304" pitchFamily="18" charset="0"/>
              </a:rPr>
              <a:t>d’urgence</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médicale</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préhospitaliers</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parmi</a:t>
            </a:r>
            <a:r>
              <a:rPr lang="en-US" sz="1800" i="1" dirty="0">
                <a:latin typeface="Times New Roman" panose="02020603050405020304" pitchFamily="18" charset="0"/>
                <a:cs typeface="Times New Roman" panose="02020603050405020304" pitchFamily="18" charset="0"/>
              </a:rPr>
              <a:t> les habitants de Libreville, Gabon: </a:t>
            </a:r>
            <a:r>
              <a:rPr lang="en-US" sz="1800" i="1" dirty="0" err="1">
                <a:latin typeface="Times New Roman" panose="02020603050405020304" pitchFamily="18" charset="0"/>
                <a:cs typeface="Times New Roman" panose="02020603050405020304" pitchFamily="18" charset="0"/>
              </a:rPr>
              <a:t>une</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étude</a:t>
            </a:r>
            <a:r>
              <a:rPr lang="en-US" sz="1800" i="1" dirty="0">
                <a:latin typeface="Times New Roman" panose="02020603050405020304" pitchFamily="18" charset="0"/>
                <a:cs typeface="Times New Roman" panose="02020603050405020304" pitchFamily="18" charset="0"/>
              </a:rPr>
              <a:t> qualitative.</a:t>
            </a:r>
            <a:r>
              <a:rPr lang="en-US" sz="1800" dirty="0">
                <a:latin typeface="Times New Roman" panose="02020603050405020304" pitchFamily="18" charset="0"/>
                <a:cs typeface="Times New Roman" panose="02020603050405020304" pitchFamily="18" charset="0"/>
              </a:rPr>
              <a:t> African Journal of Emergency Medicine, 2013. </a:t>
            </a:r>
            <a:r>
              <a:rPr lang="en-US" sz="1800" b="1" dirty="0">
                <a:latin typeface="Times New Roman" panose="02020603050405020304" pitchFamily="18" charset="0"/>
                <a:cs typeface="Times New Roman" panose="02020603050405020304" pitchFamily="18" charset="0"/>
              </a:rPr>
              <a:t>3</a:t>
            </a:r>
            <a:r>
              <a:rPr lang="en-US" sz="1800" dirty="0">
                <a:latin typeface="Times New Roman" panose="02020603050405020304" pitchFamily="18" charset="0"/>
                <a:cs typeface="Times New Roman" panose="02020603050405020304" pitchFamily="18" charset="0"/>
              </a:rPr>
              <a:t>(4): p. </a:t>
            </a:r>
            <a:r>
              <a:rPr lang="en-US" sz="1800" dirty="0" smtClean="0">
                <a:latin typeface="Times New Roman" panose="02020603050405020304" pitchFamily="18" charset="0"/>
                <a:cs typeface="Times New Roman" panose="02020603050405020304" pitchFamily="18" charset="0"/>
              </a:rPr>
              <a:t>172-177.</a:t>
            </a:r>
          </a:p>
          <a:p>
            <a:pPr>
              <a:buAutoNum type="arabicPeriod"/>
            </a:pPr>
            <a:r>
              <a:rPr lang="en-US" sz="1800" dirty="0" err="1" smtClean="0">
                <a:latin typeface="Times New Roman" panose="02020603050405020304" pitchFamily="18" charset="0"/>
                <a:cs typeface="Times New Roman" panose="02020603050405020304" pitchFamily="18" charset="0"/>
              </a:rPr>
              <a:t>Kobusingye</a:t>
            </a:r>
            <a:r>
              <a:rPr lang="en-US" sz="1800" dirty="0">
                <a:latin typeface="Times New Roman" panose="02020603050405020304" pitchFamily="18" charset="0"/>
                <a:cs typeface="Times New Roman" panose="02020603050405020304" pitchFamily="18" charset="0"/>
              </a:rPr>
              <a:t>, O.C., et al., </a:t>
            </a:r>
            <a:r>
              <a:rPr lang="en-US" sz="1800" i="1" dirty="0">
                <a:latin typeface="Times New Roman" panose="02020603050405020304" pitchFamily="18" charset="0"/>
                <a:cs typeface="Times New Roman" panose="02020603050405020304" pitchFamily="18" charset="0"/>
              </a:rPr>
              <a:t>Emergency medical services.</a:t>
            </a:r>
            <a:r>
              <a:rPr lang="en-US" sz="1800" dirty="0">
                <a:latin typeface="Times New Roman" panose="02020603050405020304" pitchFamily="18" charset="0"/>
                <a:cs typeface="Times New Roman" panose="02020603050405020304" pitchFamily="18" charset="0"/>
              </a:rPr>
              <a:t> Disease Control Priorities in Developing Countries. 2nd edition, </a:t>
            </a:r>
            <a:r>
              <a:rPr lang="en-US" sz="1800" dirty="0" smtClean="0">
                <a:latin typeface="Times New Roman" panose="02020603050405020304" pitchFamily="18" charset="0"/>
                <a:cs typeface="Times New Roman" panose="02020603050405020304" pitchFamily="18" charset="0"/>
              </a:rPr>
              <a:t>2006.</a:t>
            </a:r>
          </a:p>
          <a:p>
            <a:pPr>
              <a:buAutoNum type="arabicPeriod"/>
            </a:pPr>
            <a:r>
              <a:rPr lang="en-US" sz="1800" dirty="0" err="1" smtClean="0">
                <a:latin typeface="Times New Roman" panose="02020603050405020304" pitchFamily="18" charset="0"/>
                <a:cs typeface="Times New Roman" panose="02020603050405020304" pitchFamily="18" charset="0"/>
              </a:rPr>
              <a:t>Olani</a:t>
            </a:r>
            <a:r>
              <a:rPr lang="en-US" sz="1800" dirty="0">
                <a:latin typeface="Times New Roman" panose="02020603050405020304" pitchFamily="18" charset="0"/>
                <a:cs typeface="Times New Roman" panose="02020603050405020304" pitchFamily="18" charset="0"/>
              </a:rPr>
              <a:t>, A., et al., </a:t>
            </a:r>
            <a:r>
              <a:rPr lang="en-US" sz="1800" i="1" dirty="0">
                <a:latin typeface="Times New Roman" panose="02020603050405020304" pitchFamily="18" charset="0"/>
                <a:cs typeface="Times New Roman" panose="02020603050405020304" pitchFamily="18" charset="0"/>
              </a:rPr>
              <a:t>Factors Associated with Willingness to Call Emergency Medical Services for Worsening Symptoms of COVID-19 in Addis Ababa, Ethiopia.</a:t>
            </a:r>
            <a:r>
              <a:rPr lang="en-US" sz="1800" dirty="0">
                <a:latin typeface="Times New Roman" panose="02020603050405020304" pitchFamily="18" charset="0"/>
                <a:cs typeface="Times New Roman" panose="02020603050405020304" pitchFamily="18" charset="0"/>
              </a:rPr>
              <a:t> Open Access Emergency Medicine, 2022: p. </a:t>
            </a:r>
            <a:r>
              <a:rPr lang="en-US" sz="1800" dirty="0" smtClean="0">
                <a:latin typeface="Times New Roman" panose="02020603050405020304" pitchFamily="18" charset="0"/>
                <a:cs typeface="Times New Roman" panose="02020603050405020304" pitchFamily="18" charset="0"/>
              </a:rPr>
              <a:t>563-572.</a:t>
            </a:r>
          </a:p>
          <a:p>
            <a:pPr>
              <a:buAutoNum type="arabicPeriod"/>
            </a:pPr>
            <a:r>
              <a:rPr lang="en-US" sz="1800" dirty="0" err="1" smtClean="0">
                <a:latin typeface="Times New Roman" panose="02020603050405020304" pitchFamily="18" charset="0"/>
                <a:cs typeface="Times New Roman" panose="02020603050405020304" pitchFamily="18" charset="0"/>
              </a:rPr>
              <a:t>Wirtu</a:t>
            </a:r>
            <a:r>
              <a:rPr lang="en-US" sz="1800" dirty="0">
                <a:latin typeface="Times New Roman" panose="02020603050405020304" pitchFamily="18" charset="0"/>
                <a:cs typeface="Times New Roman" panose="02020603050405020304" pitchFamily="18" charset="0"/>
              </a:rPr>
              <a:t>, R., S. </a:t>
            </a:r>
            <a:r>
              <a:rPr lang="en-US" sz="1800" dirty="0" err="1">
                <a:latin typeface="Times New Roman" panose="02020603050405020304" pitchFamily="18" charset="0"/>
                <a:cs typeface="Times New Roman" panose="02020603050405020304" pitchFamily="18" charset="0"/>
              </a:rPr>
              <a:t>Yeshanew</a:t>
            </a:r>
            <a:r>
              <a:rPr lang="en-US" sz="1800" dirty="0">
                <a:latin typeface="Times New Roman" panose="02020603050405020304" pitchFamily="18" charset="0"/>
                <a:cs typeface="Times New Roman" panose="02020603050405020304" pitchFamily="18" charset="0"/>
              </a:rPr>
              <a:t>, and A. </a:t>
            </a:r>
            <a:r>
              <a:rPr lang="en-US" sz="1800" dirty="0" err="1">
                <a:latin typeface="Times New Roman" panose="02020603050405020304" pitchFamily="18" charset="0"/>
                <a:cs typeface="Times New Roman" panose="02020603050405020304" pitchFamily="18" charset="0"/>
              </a:rPr>
              <a:t>Geda</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Utilization of Ambulance Services and Associated Factors during Pregnancy and Labor Among Lactating Mothers in </a:t>
            </a:r>
            <a:r>
              <a:rPr lang="en-US" sz="1800" i="1" dirty="0" err="1">
                <a:latin typeface="Times New Roman" panose="02020603050405020304" pitchFamily="18" charset="0"/>
                <a:cs typeface="Times New Roman" panose="02020603050405020304" pitchFamily="18" charset="0"/>
              </a:rPr>
              <a:t>Buno</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Bedele</a:t>
            </a:r>
            <a:r>
              <a:rPr lang="en-US" sz="1800" i="1" dirty="0">
                <a:latin typeface="Times New Roman" panose="02020603050405020304" pitchFamily="18" charset="0"/>
                <a:cs typeface="Times New Roman" panose="02020603050405020304" pitchFamily="18" charset="0"/>
              </a:rPr>
              <a:t> Zone, Southwest Ethiopia.</a:t>
            </a:r>
            <a:r>
              <a:rPr lang="en-US" sz="1800" dirty="0">
                <a:latin typeface="Times New Roman" panose="02020603050405020304" pitchFamily="18" charset="0"/>
                <a:cs typeface="Times New Roman" panose="02020603050405020304" pitchFamily="18" charset="0"/>
              </a:rPr>
              <a:t> Health Services Insights, 2023. </a:t>
            </a:r>
            <a:r>
              <a:rPr lang="en-US" sz="1800" b="1" dirty="0">
                <a:latin typeface="Times New Roman" panose="02020603050405020304" pitchFamily="18" charset="0"/>
                <a:cs typeface="Times New Roman" panose="02020603050405020304" pitchFamily="18" charset="0"/>
              </a:rPr>
              <a:t>16</a:t>
            </a:r>
            <a:r>
              <a:rPr lang="en-US" sz="1800" dirty="0">
                <a:latin typeface="Times New Roman" panose="02020603050405020304" pitchFamily="18" charset="0"/>
                <a:cs typeface="Times New Roman" panose="02020603050405020304" pitchFamily="18" charset="0"/>
              </a:rPr>
              <a:t>: p. </a:t>
            </a:r>
            <a:r>
              <a:rPr lang="en-US" sz="1800" dirty="0" smtClean="0">
                <a:latin typeface="Times New Roman" panose="02020603050405020304" pitchFamily="18" charset="0"/>
                <a:cs typeface="Times New Roman" panose="02020603050405020304" pitchFamily="18" charset="0"/>
              </a:rPr>
              <a:t>11786329231157227.</a:t>
            </a:r>
          </a:p>
          <a:p>
            <a:pPr>
              <a:buAutoNum type="arabicPeriod"/>
            </a:pPr>
            <a:r>
              <a:rPr lang="en-US" sz="1800" dirty="0" smtClean="0">
                <a:latin typeface="Times New Roman" panose="02020603050405020304" pitchFamily="18" charset="0"/>
                <a:cs typeface="Times New Roman" panose="02020603050405020304" pitchFamily="18" charset="0"/>
              </a:rPr>
              <a:t>Mohammed</a:t>
            </a:r>
            <a:r>
              <a:rPr lang="en-US" sz="1800" dirty="0">
                <a:latin typeface="Times New Roman" panose="02020603050405020304" pitchFamily="18" charset="0"/>
                <a:cs typeface="Times New Roman" panose="02020603050405020304" pitchFamily="18" charset="0"/>
              </a:rPr>
              <a:t>, M.S. and A.A. </a:t>
            </a:r>
            <a:r>
              <a:rPr lang="en-US" sz="1800" dirty="0" err="1">
                <a:latin typeface="Times New Roman" panose="02020603050405020304" pitchFamily="18" charset="0"/>
                <a:cs typeface="Times New Roman" panose="02020603050405020304" pitchFamily="18" charset="0"/>
              </a:rPr>
              <a:t>Tumebo</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The status of emergency medicine in Ethiopia, challenges and opportunities.</a:t>
            </a:r>
            <a:r>
              <a:rPr lang="en-US" sz="1800" dirty="0">
                <a:latin typeface="Times New Roman" panose="02020603050405020304" pitchFamily="18" charset="0"/>
                <a:cs typeface="Times New Roman" panose="02020603050405020304" pitchFamily="18" charset="0"/>
              </a:rPr>
              <a:t> Ethiop. med. j.(Online), 2018: p. </a:t>
            </a:r>
            <a:r>
              <a:rPr lang="en-US" sz="1800" dirty="0" smtClean="0">
                <a:latin typeface="Times New Roman" panose="02020603050405020304" pitchFamily="18" charset="0"/>
                <a:cs typeface="Times New Roman" panose="02020603050405020304" pitchFamily="18" charset="0"/>
              </a:rPr>
              <a:t>119-124.</a:t>
            </a:r>
          </a:p>
          <a:p>
            <a:pPr>
              <a:buAutoNum type="arabicPeriod"/>
            </a:pPr>
            <a:r>
              <a:rPr lang="en-US" sz="1800" dirty="0" err="1" smtClean="0">
                <a:latin typeface="Times New Roman" panose="02020603050405020304" pitchFamily="18" charset="0"/>
                <a:cs typeface="Times New Roman" panose="02020603050405020304" pitchFamily="18" charset="0"/>
              </a:rPr>
              <a:t>Panciera</a:t>
            </a:r>
            <a:r>
              <a:rPr lang="en-US" sz="1800" dirty="0">
                <a:latin typeface="Times New Roman" panose="02020603050405020304" pitchFamily="18" charset="0"/>
                <a:cs typeface="Times New Roman" panose="02020603050405020304" pitchFamily="18" charset="0"/>
              </a:rPr>
              <a:t>, R., et al., </a:t>
            </a:r>
            <a:r>
              <a:rPr lang="en-US" sz="1800" i="1" dirty="0">
                <a:latin typeface="Times New Roman" panose="02020603050405020304" pitchFamily="18" charset="0"/>
                <a:cs typeface="Times New Roman" panose="02020603050405020304" pitchFamily="18" charset="0"/>
              </a:rPr>
              <a:t>The influence of travel time on emergency obstetric care seeking behavior in the urban poor of Bangladesh: a GIS study.</a:t>
            </a:r>
            <a:r>
              <a:rPr lang="en-US" sz="1800" dirty="0">
                <a:latin typeface="Times New Roman" panose="02020603050405020304" pitchFamily="18" charset="0"/>
                <a:cs typeface="Times New Roman" panose="02020603050405020304" pitchFamily="18" charset="0"/>
              </a:rPr>
              <a:t> BMC pregnancy and childbirth, 2016. </a:t>
            </a:r>
            <a:r>
              <a:rPr lang="en-US" sz="1800" b="1" dirty="0">
                <a:latin typeface="Times New Roman" panose="02020603050405020304" pitchFamily="18" charset="0"/>
                <a:cs typeface="Times New Roman" panose="02020603050405020304" pitchFamily="18" charset="0"/>
              </a:rPr>
              <a:t>16</a:t>
            </a:r>
            <a:r>
              <a:rPr lang="en-US" sz="1800" dirty="0">
                <a:latin typeface="Times New Roman" panose="02020603050405020304" pitchFamily="18" charset="0"/>
                <a:cs typeface="Times New Roman" panose="02020603050405020304" pitchFamily="18" charset="0"/>
              </a:rPr>
              <a:t>(1): p. 1-13.</a:t>
            </a:r>
          </a:p>
          <a:p>
            <a:pPr marL="514350" indent="-514350">
              <a:lnSpc>
                <a:spcPct val="150000"/>
              </a:lnSpc>
              <a:buFont typeface="+mj-lt"/>
              <a:buAutoNum type="arabicPeriod"/>
            </a:pPr>
            <a:endParaRPr lang="en-US" sz="1600" dirty="0">
              <a:latin typeface="Calibri" panose="020F0502020204030204" pitchFamily="34" charset="0"/>
              <a:ea typeface="Calibri" panose="020F0502020204030204" pitchFamily="34" charset="0"/>
            </a:endParaRPr>
          </a:p>
          <a:p>
            <a:pPr marL="514350" indent="-514350">
              <a:buFont typeface="+mj-lt"/>
              <a:buAutoNum type="arabicPeriod"/>
            </a:pPr>
            <a:endParaRPr lang="en-US" sz="1600" dirty="0">
              <a:latin typeface="Calibri" panose="020F0502020204030204" pitchFamily="34" charset="0"/>
              <a:ea typeface="Calibri" panose="020F050202020403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352994A1-F55F-48F1-8E2C-730EB8102C2A}"/>
              </a:ext>
            </a:extLst>
          </p:cNvPr>
          <p:cNvSpPr>
            <a:spLocks noGrp="1"/>
          </p:cNvSpPr>
          <p:nvPr>
            <p:ph type="dt" sz="half" idx="10"/>
          </p:nvPr>
        </p:nvSpPr>
        <p:spPr/>
        <p:txBody>
          <a:bodyPr/>
          <a:lstStyle/>
          <a:p>
            <a:fld id="{F3D51F9F-909A-442B-8A30-30C8C8652FC7}" type="datetime3">
              <a:rPr lang="en-US" smtClean="0"/>
              <a:t>11 April 2025</a:t>
            </a:fld>
            <a:endParaRPr lang="en-US"/>
          </a:p>
        </p:txBody>
      </p:sp>
      <p:sp>
        <p:nvSpPr>
          <p:cNvPr id="5" name="Footer Placeholder 4">
            <a:extLst>
              <a:ext uri="{FF2B5EF4-FFF2-40B4-BE49-F238E27FC236}">
                <a16:creationId xmlns:a16="http://schemas.microsoft.com/office/drawing/2014/main" id="{FECA3E0A-436E-4E4D-8670-3C721F0678E2}"/>
              </a:ext>
            </a:extLst>
          </p:cNvPr>
          <p:cNvSpPr>
            <a:spLocks noGrp="1"/>
          </p:cNvSpPr>
          <p:nvPr>
            <p:ph type="ftr" sz="quarter" idx="11"/>
          </p:nvPr>
        </p:nvSpPr>
        <p:spPr/>
        <p:txBody>
          <a:bodyPr/>
          <a:lstStyle/>
          <a:p>
            <a:r>
              <a:rPr lang="en-US" smtClean="0"/>
              <a:t>Presented by Mengistu Abebe</a:t>
            </a:r>
            <a:endParaRPr lang="en-US"/>
          </a:p>
        </p:txBody>
      </p:sp>
      <p:sp>
        <p:nvSpPr>
          <p:cNvPr id="6" name="Slide Number Placeholder 5">
            <a:extLst>
              <a:ext uri="{FF2B5EF4-FFF2-40B4-BE49-F238E27FC236}">
                <a16:creationId xmlns:a16="http://schemas.microsoft.com/office/drawing/2014/main" id="{2737522D-3ACC-4D65-B392-F669AB9BCFED}"/>
              </a:ext>
            </a:extLst>
          </p:cNvPr>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181015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imes New Roman" panose="02020603050405020304" pitchFamily="18" charset="0"/>
                <a:cs typeface="Times New Roman" panose="02020603050405020304" pitchFamily="18" charset="0"/>
              </a:rPr>
              <a:t>Acknowledgment </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err="1" smtClean="0">
                <a:latin typeface="Times New Roman" panose="02020603050405020304" pitchFamily="18" charset="0"/>
                <a:cs typeface="Times New Roman" panose="02020603050405020304" pitchFamily="18" charset="0"/>
              </a:rPr>
              <a:t>Debre</a:t>
            </a:r>
            <a:r>
              <a:rPr lang="en-US" dirty="0" smtClean="0">
                <a:latin typeface="Times New Roman" panose="02020603050405020304" pitchFamily="18" charset="0"/>
                <a:cs typeface="Times New Roman" panose="02020603050405020304" pitchFamily="18" charset="0"/>
              </a:rPr>
              <a:t> Markos University</a:t>
            </a:r>
          </a:p>
          <a:p>
            <a:r>
              <a:rPr lang="en-US" dirty="0" smtClean="0">
                <a:latin typeface="Times New Roman" panose="02020603050405020304" pitchFamily="18" charset="0"/>
                <a:cs typeface="Times New Roman" panose="02020603050405020304" pitchFamily="18" charset="0"/>
              </a:rPr>
              <a:t>Data collectors and supervisors</a:t>
            </a:r>
          </a:p>
          <a:p>
            <a:r>
              <a:rPr lang="en-US" dirty="0" smtClean="0">
                <a:latin typeface="Times New Roman" panose="02020603050405020304" pitchFamily="18" charset="0"/>
                <a:cs typeface="Times New Roman" panose="02020603050405020304" pitchFamily="18" charset="0"/>
              </a:rPr>
              <a:t>Hospital administrators, emergency coordinators, </a:t>
            </a:r>
            <a:r>
              <a:rPr lang="en-US" dirty="0" err="1" smtClean="0">
                <a:latin typeface="Times New Roman" panose="02020603050405020304" pitchFamily="18" charset="0"/>
                <a:cs typeface="Times New Roman" panose="02020603050405020304" pitchFamily="18" charset="0"/>
              </a:rPr>
              <a:t>carm</a:t>
            </a:r>
            <a:r>
              <a:rPr lang="en-US" dirty="0" smtClean="0">
                <a:latin typeface="Times New Roman" panose="02020603050405020304" pitchFamily="18" charset="0"/>
                <a:cs typeface="Times New Roman" panose="02020603050405020304" pitchFamily="18" charset="0"/>
              </a:rPr>
              <a:t> room workers</a:t>
            </a:r>
          </a:p>
          <a:p>
            <a:r>
              <a:rPr lang="en-US" dirty="0" smtClean="0">
                <a:latin typeface="Times New Roman" panose="02020603050405020304" pitchFamily="18" charset="0"/>
                <a:cs typeface="Times New Roman" panose="02020603050405020304" pitchFamily="18" charset="0"/>
              </a:rPr>
              <a:t>Study </a:t>
            </a:r>
            <a:r>
              <a:rPr lang="en-US" dirty="0" err="1" smtClean="0">
                <a:latin typeface="Times New Roman" panose="02020603050405020304" pitchFamily="18" charset="0"/>
                <a:cs typeface="Times New Roman" panose="02020603050405020304" pitchFamily="18" charset="0"/>
              </a:rPr>
              <a:t>partcipants</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95A2E9CE-7715-4884-BB56-335055A33CF6}" type="datetime3">
              <a:rPr lang="en-US" smtClean="0"/>
              <a:t>11 April 2025</a:t>
            </a:fld>
            <a:endParaRPr lang="en-US"/>
          </a:p>
        </p:txBody>
      </p:sp>
      <p:sp>
        <p:nvSpPr>
          <p:cNvPr id="5" name="Footer Placeholder 4"/>
          <p:cNvSpPr>
            <a:spLocks noGrp="1"/>
          </p:cNvSpPr>
          <p:nvPr>
            <p:ph type="ftr" sz="quarter" idx="11"/>
          </p:nvPr>
        </p:nvSpPr>
        <p:spPr/>
        <p:txBody>
          <a:bodyPr/>
          <a:lstStyle/>
          <a:p>
            <a:r>
              <a:rPr lang="en-US" smtClean="0"/>
              <a:t>Presented by Mengistu Abebe</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3775002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DSC03223"/>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228600" y="381000"/>
            <a:ext cx="11734800" cy="634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9" name="Text Box 5"/>
          <p:cNvSpPr txBox="1">
            <a:spLocks noChangeArrowheads="1"/>
          </p:cNvSpPr>
          <p:nvPr/>
        </p:nvSpPr>
        <p:spPr bwMode="auto">
          <a:xfrm>
            <a:off x="3810000" y="381000"/>
            <a:ext cx="5181600" cy="923330"/>
          </a:xfrm>
          <a:prstGeom prst="rect">
            <a:avLst/>
          </a:prstGeom>
          <a:noFill/>
          <a:ln w="9525" algn="ctr">
            <a:noFill/>
            <a:miter lim="800000"/>
            <a:headEnd/>
            <a:tailEnd/>
          </a:ln>
          <a:effectLst/>
        </p:spPr>
        <p:txBody>
          <a:bodyPr>
            <a:spAutoFit/>
          </a:bodyPr>
          <a:lstStyle/>
          <a:p>
            <a:pPr marL="342891" indent="-342891">
              <a:defRPr/>
            </a:pPr>
            <a:r>
              <a:rPr lang="en-US" sz="5400">
                <a:solidFill>
                  <a:schemeClr val="bg1"/>
                </a:solidFill>
                <a:effectLst>
                  <a:outerShdw blurRad="38100" dist="38100" dir="2700000" algn="tl">
                    <a:srgbClr val="000000"/>
                  </a:outerShdw>
                </a:effectLst>
                <a:latin typeface="Freestyle Script" pitchFamily="66" charset="0"/>
              </a:rPr>
              <a:t>Thanks for your attention!</a:t>
            </a:r>
          </a:p>
        </p:txBody>
      </p:sp>
      <p:sp>
        <p:nvSpPr>
          <p:cNvPr id="2" name="Date Placeholder 1">
            <a:extLst>
              <a:ext uri="{FF2B5EF4-FFF2-40B4-BE49-F238E27FC236}">
                <a16:creationId xmlns:a16="http://schemas.microsoft.com/office/drawing/2014/main" id="{7E98BD05-F3E3-4B5B-BFF5-D637507E0311}"/>
              </a:ext>
            </a:extLst>
          </p:cNvPr>
          <p:cNvSpPr>
            <a:spLocks noGrp="1"/>
          </p:cNvSpPr>
          <p:nvPr>
            <p:ph type="dt" sz="half" idx="10"/>
          </p:nvPr>
        </p:nvSpPr>
        <p:spPr/>
        <p:txBody>
          <a:bodyPr/>
          <a:lstStyle/>
          <a:p>
            <a:fld id="{AA2CC34A-3E1D-46B0-B392-785CA6E6146C}" type="datetime3">
              <a:rPr lang="en-US" smtClean="0"/>
              <a:t>11 April 2025</a:t>
            </a:fld>
            <a:endParaRPr lang="en-US"/>
          </a:p>
        </p:txBody>
      </p:sp>
      <p:sp>
        <p:nvSpPr>
          <p:cNvPr id="3" name="Footer Placeholder 2">
            <a:extLst>
              <a:ext uri="{FF2B5EF4-FFF2-40B4-BE49-F238E27FC236}">
                <a16:creationId xmlns:a16="http://schemas.microsoft.com/office/drawing/2014/main" id="{09C49EBD-C1AE-42D0-AB58-D1A1059A46E7}"/>
              </a:ext>
            </a:extLst>
          </p:cNvPr>
          <p:cNvSpPr>
            <a:spLocks noGrp="1"/>
          </p:cNvSpPr>
          <p:nvPr>
            <p:ph type="ftr" sz="quarter" idx="11"/>
          </p:nvPr>
        </p:nvSpPr>
        <p:spPr/>
        <p:txBody>
          <a:bodyPr/>
          <a:lstStyle/>
          <a:p>
            <a:r>
              <a:rPr lang="en-US" smtClean="0"/>
              <a:t>Presented by Mengistu Abebe</a:t>
            </a:r>
            <a:endParaRPr lang="en-US"/>
          </a:p>
        </p:txBody>
      </p:sp>
      <p:sp>
        <p:nvSpPr>
          <p:cNvPr id="4" name="Slide Number Placeholder 3">
            <a:extLst>
              <a:ext uri="{FF2B5EF4-FFF2-40B4-BE49-F238E27FC236}">
                <a16:creationId xmlns:a16="http://schemas.microsoft.com/office/drawing/2014/main" id="{0ACA598C-502A-4ACC-ABEA-A6B77303B2FA}"/>
              </a:ext>
            </a:extLst>
          </p:cNvPr>
          <p:cNvSpPr>
            <a:spLocks noGrp="1"/>
          </p:cNvSpPr>
          <p:nvPr>
            <p:ph type="sldNum" sz="quarter" idx="12"/>
          </p:nvPr>
        </p:nvSpPr>
        <p:spPr/>
        <p:txBody>
          <a:bodyPr/>
          <a:lstStyle/>
          <a:p>
            <a:fld id="{B6F15528-21DE-4FAA-801E-634DDDAF4B2B}" type="slidenum">
              <a:rPr lang="en-US" smtClean="0"/>
              <a:pPr/>
              <a:t>47</a:t>
            </a:fld>
            <a:endParaRPr lang="en-US"/>
          </a:p>
        </p:txBody>
      </p:sp>
    </p:spTree>
    <p:extLst>
      <p:ext uri="{BB962C8B-B14F-4D97-AF65-F5344CB8AC3E}">
        <p14:creationId xmlns:p14="http://schemas.microsoft.com/office/powerpoint/2010/main" val="2531755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399"/>
            <a:ext cx="8229600" cy="365125"/>
          </a:xfrm>
        </p:spPr>
        <p:txBody>
          <a:bodyPr>
            <a:noAutofit/>
          </a:bodyPr>
          <a:lstStyle/>
          <a:p>
            <a:r>
              <a:rPr lang="en-US" sz="3200" b="1" dirty="0" smtClean="0">
                <a:latin typeface="Times New Roman" pitchFamily="18" charset="0"/>
                <a:cs typeface="Times New Roman" pitchFamily="18" charset="0"/>
              </a:rPr>
              <a:t>Introduction(2/3)</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473076"/>
            <a:ext cx="11887200" cy="6248400"/>
          </a:xfrm>
        </p:spPr>
        <p:txBody>
          <a:bodyPr>
            <a:noAutofit/>
          </a:bodyPr>
          <a:lstStyle/>
          <a:p>
            <a:pPr marL="0" marR="0" algn="just">
              <a:lnSpc>
                <a:spcPct val="150000"/>
              </a:lnSpc>
              <a:spcBef>
                <a:spcPts val="0"/>
              </a:spcBef>
              <a:spcAft>
                <a:spcPts val="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Ambulance services include </a:t>
            </a:r>
            <a:endPar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800100" lvl="2" algn="just">
              <a:lnSpc>
                <a:spcPct val="150000"/>
              </a:lnSpc>
              <a:spcBef>
                <a:spcPts val="0"/>
              </a:spcBef>
            </a:pP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Providing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primary on-site emergency medical care, </a:t>
            </a:r>
            <a:endPar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800100" lvl="2" algn="just">
              <a:lnSpc>
                <a:spcPct val="150000"/>
              </a:lnSpc>
              <a:spcBef>
                <a:spcPts val="0"/>
              </a:spcBef>
            </a:pP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Ongoing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care during </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transportation,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a:t>
            </a:r>
            <a:endPar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800100" lvl="2" algn="just">
              <a:lnSpc>
                <a:spcPct val="150000"/>
              </a:lnSpc>
              <a:spcBef>
                <a:spcPts val="0"/>
              </a:spcBef>
            </a:pP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Transfer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 care </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 nearest health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facility (</a:t>
            </a:r>
            <a:r>
              <a:rPr lang="en-US" sz="2800"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ction="ppaction://hlinkfile" tooltip="Razzak, 2002 #181"/>
              </a:rPr>
              <a:t>Razzak</a:t>
            </a:r>
            <a:r>
              <a:rPr lang="en-US" sz="28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ction="ppaction://hlinkfile" tooltip="Razzak, 2002 #181"/>
              </a:rPr>
              <a:t> and </a:t>
            </a:r>
            <a:r>
              <a:rPr lang="en-US" sz="2800"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ction="ppaction://hlinkfile" tooltip="Razzak, 2002 #181"/>
              </a:rPr>
              <a:t>Kellermann</a:t>
            </a:r>
            <a:r>
              <a:rPr lang="en-US" sz="28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ction="ppaction://hlinkfile" tooltip="Razzak, 2002 #181"/>
              </a:rPr>
              <a:t>, 2002a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70000"/>
              </a:lnSpc>
            </a:pPr>
            <a:endParaRPr lang="en-US" sz="2800" dirty="0" smtClean="0">
              <a:solidFill>
                <a:srgbClr val="000000"/>
              </a:solidFill>
              <a:latin typeface="Times New Roman" panose="02020603050405020304" pitchFamily="18" charset="0"/>
              <a:ea typeface="Calibri" panose="020F0502020204030204" pitchFamily="34" charset="0"/>
            </a:endParaRPr>
          </a:p>
          <a:p>
            <a:pPr>
              <a:lnSpc>
                <a:spcPct val="170000"/>
              </a:lnSpc>
            </a:pPr>
            <a:r>
              <a:rPr lang="en-US" sz="2800" dirty="0" smtClean="0">
                <a:solidFill>
                  <a:srgbClr val="000000"/>
                </a:solidFill>
                <a:latin typeface="Times New Roman" panose="02020603050405020304" pitchFamily="18" charset="0"/>
                <a:ea typeface="Calibri" panose="020F0502020204030204" pitchFamily="34" charset="0"/>
              </a:rPr>
              <a:t>It can prevent </a:t>
            </a:r>
            <a:r>
              <a:rPr lang="en-US" sz="2800" dirty="0">
                <a:solidFill>
                  <a:srgbClr val="000000"/>
                </a:solidFill>
                <a:latin typeface="Times New Roman" panose="02020603050405020304" pitchFamily="18" charset="0"/>
                <a:ea typeface="Calibri" panose="020F0502020204030204" pitchFamily="34" charset="0"/>
              </a:rPr>
              <a:t>up to 45% of deaths and 35% of disability-adjusted life years (</a:t>
            </a:r>
            <a:r>
              <a:rPr lang="en-US" sz="2800" u="sng" dirty="0" err="1">
                <a:solidFill>
                  <a:srgbClr val="000000"/>
                </a:solidFill>
                <a:latin typeface="Times New Roman" panose="02020603050405020304" pitchFamily="18" charset="0"/>
                <a:ea typeface="Calibri" panose="020F0502020204030204" pitchFamily="34" charset="0"/>
                <a:hlinkClick r:id="rId3" action="ppaction://hlinkfile" tooltip="Kobusingye, 2006 #184"/>
              </a:rPr>
              <a:t>Kobusingye</a:t>
            </a:r>
            <a:r>
              <a:rPr lang="en-US" sz="2800" u="sng" dirty="0">
                <a:solidFill>
                  <a:srgbClr val="000000"/>
                </a:solidFill>
                <a:latin typeface="Times New Roman" panose="02020603050405020304" pitchFamily="18" charset="0"/>
                <a:ea typeface="Calibri" panose="020F0502020204030204" pitchFamily="34" charset="0"/>
                <a:hlinkClick r:id="rId3" action="ppaction://hlinkfile" tooltip="Kobusingye, 2006 #184"/>
              </a:rPr>
              <a:t> et al., 2006</a:t>
            </a:r>
            <a:r>
              <a:rPr lang="en-US" sz="2800" dirty="0">
                <a:solidFill>
                  <a:srgbClr val="000000"/>
                </a:solidFill>
                <a:latin typeface="Times New Roman" panose="02020603050405020304" pitchFamily="18" charset="0"/>
                <a:ea typeface="Calibri" panose="020F0502020204030204" pitchFamily="34" charset="0"/>
              </a:rPr>
              <a:t>, </a:t>
            </a:r>
            <a:r>
              <a:rPr lang="en-US" sz="2800" u="sng" dirty="0">
                <a:solidFill>
                  <a:srgbClr val="000000"/>
                </a:solidFill>
                <a:latin typeface="Times New Roman" panose="02020603050405020304" pitchFamily="18" charset="0"/>
                <a:ea typeface="Calibri" panose="020F0502020204030204" pitchFamily="34" charset="0"/>
                <a:hlinkClick r:id="rId4" action="ppaction://hlinkfile" tooltip="Stein, 2007 #192"/>
              </a:rPr>
              <a:t>Stein et al., 2007</a:t>
            </a:r>
            <a:r>
              <a:rPr lang="en-US" sz="2800" dirty="0" smtClean="0">
                <a:solidFill>
                  <a:srgbClr val="000000"/>
                </a:solidFill>
                <a:latin typeface="Times New Roman" panose="02020603050405020304" pitchFamily="18" charset="0"/>
                <a:ea typeface="Calibri" panose="020F0502020204030204" pitchFamily="34" charset="0"/>
              </a:rPr>
              <a:t>)</a:t>
            </a:r>
          </a:p>
        </p:txBody>
      </p:sp>
      <p:sp>
        <p:nvSpPr>
          <p:cNvPr id="4" name="Date Placeholder 3">
            <a:extLst>
              <a:ext uri="{FF2B5EF4-FFF2-40B4-BE49-F238E27FC236}">
                <a16:creationId xmlns:a16="http://schemas.microsoft.com/office/drawing/2014/main" id="{A77A1F4D-7EC0-486F-8109-9632E1A861F3}"/>
              </a:ext>
            </a:extLst>
          </p:cNvPr>
          <p:cNvSpPr>
            <a:spLocks noGrp="1"/>
          </p:cNvSpPr>
          <p:nvPr>
            <p:ph type="dt" sz="half" idx="10"/>
          </p:nvPr>
        </p:nvSpPr>
        <p:spPr/>
        <p:txBody>
          <a:bodyPr/>
          <a:lstStyle/>
          <a:p>
            <a:fld id="{17EC7322-B1BE-403C-8F78-6241FAE618CA}" type="datetime3">
              <a:rPr lang="en-US" smtClean="0"/>
              <a:t>11 April 2025</a:t>
            </a:fld>
            <a:endParaRPr lang="en-US"/>
          </a:p>
        </p:txBody>
      </p:sp>
      <p:sp>
        <p:nvSpPr>
          <p:cNvPr id="5" name="Footer Placeholder 4">
            <a:extLst>
              <a:ext uri="{FF2B5EF4-FFF2-40B4-BE49-F238E27FC236}">
                <a16:creationId xmlns:a16="http://schemas.microsoft.com/office/drawing/2014/main" id="{6535C957-D8F0-4EDC-A363-9E2494826026}"/>
              </a:ext>
            </a:extLst>
          </p:cNvPr>
          <p:cNvSpPr>
            <a:spLocks noGrp="1"/>
          </p:cNvSpPr>
          <p:nvPr>
            <p:ph type="ftr" sz="quarter" idx="11"/>
          </p:nvPr>
        </p:nvSpPr>
        <p:spPr/>
        <p:txBody>
          <a:bodyPr/>
          <a:lstStyle/>
          <a:p>
            <a:r>
              <a:rPr lang="en-US" smtClean="0"/>
              <a:t>Presented by Mengistu Abebe</a:t>
            </a:r>
            <a:endParaRPr lang="en-US"/>
          </a:p>
        </p:txBody>
      </p:sp>
      <p:sp>
        <p:nvSpPr>
          <p:cNvPr id="6" name="Slide Number Placeholder 5">
            <a:extLst>
              <a:ext uri="{FF2B5EF4-FFF2-40B4-BE49-F238E27FC236}">
                <a16:creationId xmlns:a16="http://schemas.microsoft.com/office/drawing/2014/main" id="{A85CD89E-1A17-465F-A877-311E8C8C3F5D}"/>
              </a:ext>
            </a:extLst>
          </p:cNvPr>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550202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5A54-CD29-44E8-AF64-A286E64F968C}"/>
              </a:ext>
            </a:extLst>
          </p:cNvPr>
          <p:cNvSpPr>
            <a:spLocks noGrp="1"/>
          </p:cNvSpPr>
          <p:nvPr>
            <p:ph type="title"/>
          </p:nvPr>
        </p:nvSpPr>
        <p:spPr>
          <a:xfrm>
            <a:off x="1981200" y="152400"/>
            <a:ext cx="8229600" cy="365124"/>
          </a:xfrm>
        </p:spPr>
        <p:txBody>
          <a:bodyPr>
            <a:normAutofit fontScale="90000"/>
          </a:bodyPr>
          <a:lstStyle/>
          <a:p>
            <a:r>
              <a:rPr lang="en-US" sz="3600" b="1" dirty="0">
                <a:latin typeface="Times New Roman" pitchFamily="18" charset="0"/>
                <a:cs typeface="Times New Roman" pitchFamily="18" charset="0"/>
              </a:rPr>
              <a:t>Introduction</a:t>
            </a:r>
            <a:r>
              <a:rPr lang="en-US" sz="4400" b="1" dirty="0">
                <a:latin typeface="Times New Roman" pitchFamily="18" charset="0"/>
                <a:cs typeface="Times New Roman" pitchFamily="18" charset="0"/>
              </a:rPr>
              <a:t> </a:t>
            </a:r>
            <a:r>
              <a:rPr lang="en-US" sz="3600" b="1" dirty="0" smtClean="0">
                <a:latin typeface="Times New Roman" panose="02020603050405020304" pitchFamily="18" charset="0"/>
                <a:cs typeface="Times New Roman" panose="02020603050405020304" pitchFamily="18" charset="0"/>
              </a:rPr>
              <a:t>(3/3)</a:t>
            </a:r>
            <a:endParaRPr lang="en-US" dirty="0"/>
          </a:p>
        </p:txBody>
      </p:sp>
      <p:sp>
        <p:nvSpPr>
          <p:cNvPr id="3" name="Content Placeholder 2">
            <a:extLst>
              <a:ext uri="{FF2B5EF4-FFF2-40B4-BE49-F238E27FC236}">
                <a16:creationId xmlns:a16="http://schemas.microsoft.com/office/drawing/2014/main" id="{C4008A69-8D64-4FF9-B501-E963FA82923A}"/>
              </a:ext>
            </a:extLst>
          </p:cNvPr>
          <p:cNvSpPr>
            <a:spLocks noGrp="1"/>
          </p:cNvSpPr>
          <p:nvPr>
            <p:ph idx="1"/>
          </p:nvPr>
        </p:nvSpPr>
        <p:spPr>
          <a:xfrm>
            <a:off x="228599" y="732314"/>
            <a:ext cx="11734801" cy="5718220"/>
          </a:xfrm>
        </p:spPr>
        <p:txBody>
          <a:bodyPr>
            <a:noAutofit/>
          </a:bodyPr>
          <a:lstStyle/>
          <a:p>
            <a:pPr marL="0" marR="0" algn="just">
              <a:lnSpc>
                <a:spcPct val="150000"/>
              </a:lnSpc>
              <a:spcBef>
                <a:spcPts val="0"/>
              </a:spcBef>
              <a:spcAft>
                <a:spcPts val="800"/>
              </a:spcAft>
            </a:pPr>
            <a:r>
              <a:rPr lang="en-US" sz="2800" dirty="0" smtClean="0">
                <a:latin typeface="Times New Roman" panose="02020603050405020304" pitchFamily="18" charset="0"/>
                <a:cs typeface="Times New Roman" panose="02020603050405020304" pitchFamily="18" charset="0"/>
              </a:rPr>
              <a:t>In Ethiopia</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people have </a:t>
            </a:r>
            <a:r>
              <a:rPr lang="en-US" sz="2800" dirty="0">
                <a:latin typeface="Times New Roman" panose="02020603050405020304" pitchFamily="18" charset="0"/>
                <a:cs typeface="Times New Roman" panose="02020603050405020304" pitchFamily="18" charset="0"/>
              </a:rPr>
              <a:t>been facing a </a:t>
            </a:r>
            <a:r>
              <a:rPr lang="en-US" sz="2800" dirty="0" smtClean="0">
                <a:latin typeface="Times New Roman" panose="02020603050405020304" pitchFamily="18" charset="0"/>
                <a:cs typeface="Times New Roman" panose="02020603050405020304" pitchFamily="18" charset="0"/>
              </a:rPr>
              <a:t>high </a:t>
            </a:r>
            <a:r>
              <a:rPr lang="en-US" sz="2800" dirty="0">
                <a:latin typeface="Times New Roman" panose="02020603050405020304" pitchFamily="18" charset="0"/>
                <a:cs typeface="Times New Roman" panose="02020603050405020304" pitchFamily="18" charset="0"/>
              </a:rPr>
              <a:t>burden of </a:t>
            </a:r>
            <a:r>
              <a:rPr lang="en-US" sz="2800" dirty="0" smtClean="0">
                <a:latin typeface="Times New Roman" panose="02020603050405020304" pitchFamily="18" charset="0"/>
                <a:cs typeface="Times New Roman" panose="02020603050405020304" pitchFamily="18" charset="0"/>
              </a:rPr>
              <a:t>RTA, </a:t>
            </a:r>
            <a:r>
              <a:rPr lang="en-US" sz="2800" dirty="0">
                <a:latin typeface="Times New Roman" panose="02020603050405020304" pitchFamily="18" charset="0"/>
                <a:cs typeface="Times New Roman" panose="02020603050405020304" pitchFamily="18" charset="0"/>
              </a:rPr>
              <a:t>acute illnesses, and injuries (</a:t>
            </a:r>
            <a:r>
              <a:rPr lang="en-US" sz="2800" u="sng" dirty="0" err="1">
                <a:latin typeface="Times New Roman" panose="02020603050405020304" pitchFamily="18" charset="0"/>
                <a:cs typeface="Times New Roman" panose="02020603050405020304" pitchFamily="18" charset="0"/>
                <a:hlinkClick r:id="rId2" action="ppaction://hlinkfile" tooltip="Germa, 2013 #172"/>
              </a:rPr>
              <a:t>Germa</a:t>
            </a:r>
            <a:r>
              <a:rPr lang="en-US" sz="2800" u="sng" dirty="0">
                <a:latin typeface="Times New Roman" panose="02020603050405020304" pitchFamily="18" charset="0"/>
                <a:cs typeface="Times New Roman" panose="02020603050405020304" pitchFamily="18" charset="0"/>
                <a:hlinkClick r:id="rId2" action="ppaction://hlinkfile" tooltip="Germa, 2013 #172"/>
              </a:rPr>
              <a:t> et al., 2013</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endParaRPr lang="en-US" sz="2800" dirty="0" smtClean="0">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However, different factors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hindered </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ambulance service </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utilization </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ction="ppaction://hlinkfile" tooltip="Mohammed, 2018 #166"/>
              </a:rPr>
              <a:t>Mohammed and </a:t>
            </a:r>
            <a:r>
              <a:rPr lang="en-US" sz="2800" u="sng"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ction="ppaction://hlinkfile" tooltip="Mohammed, 2018 #166"/>
              </a:rPr>
              <a:t>Tumebo</a:t>
            </a:r>
            <a:r>
              <a:rPr lang="en-US" sz="28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3" action="ppaction://hlinkfile" tooltip="Mohammed, 2018 #166"/>
              </a:rPr>
              <a:t>, 2018</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0" marR="0" algn="just">
              <a:lnSpc>
                <a:spcPct val="150000"/>
              </a:lnSpc>
              <a:spcBef>
                <a:spcPts val="0"/>
              </a:spcBef>
              <a:spcAft>
                <a:spcPts val="800"/>
              </a:spcAft>
            </a:pPr>
            <a:endPar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800" dirty="0">
                <a:solidFill>
                  <a:srgbClr val="000000"/>
                </a:solidFill>
                <a:latin typeface="Times New Roman" panose="02020603050405020304" pitchFamily="18" charset="0"/>
                <a:ea typeface="Calibri" panose="020F0502020204030204" pitchFamily="34" charset="0"/>
              </a:rPr>
              <a:t>To date the standard of ambulance service is limited to transportation only </a:t>
            </a:r>
            <a:r>
              <a:rPr lang="en-US" sz="2800" dirty="0" smtClean="0">
                <a:solidFill>
                  <a:srgbClr val="000000"/>
                </a:solidFill>
                <a:latin typeface="Times New Roman" panose="02020603050405020304" pitchFamily="18" charset="0"/>
                <a:ea typeface="Calibri" panose="020F0502020204030204" pitchFamily="34" charset="0"/>
              </a:rPr>
              <a:t>and an ambulance service utilization ranged from 5% to 39.3%(</a:t>
            </a:r>
            <a:r>
              <a:rPr lang="en-US" sz="2800" u="sng" dirty="0" err="1" smtClean="0">
                <a:solidFill>
                  <a:srgbClr val="000000"/>
                </a:solidFill>
                <a:latin typeface="Times New Roman" panose="02020603050405020304" pitchFamily="18" charset="0"/>
                <a:ea typeface="Calibri" panose="020F0502020204030204" pitchFamily="34" charset="0"/>
                <a:hlinkClick r:id="rId4" action="ppaction://hlinkfile" tooltip="Denu, 2021 #178"/>
              </a:rPr>
              <a:t>Denu</a:t>
            </a:r>
            <a:r>
              <a:rPr lang="en-US" sz="2800" u="sng" dirty="0" smtClean="0">
                <a:solidFill>
                  <a:srgbClr val="000000"/>
                </a:solidFill>
                <a:latin typeface="Times New Roman" panose="02020603050405020304" pitchFamily="18" charset="0"/>
                <a:ea typeface="Calibri" panose="020F0502020204030204" pitchFamily="34" charset="0"/>
                <a:hlinkClick r:id="rId4" action="ppaction://hlinkfile" tooltip="Denu, 2021 #178"/>
              </a:rPr>
              <a:t> et </a:t>
            </a:r>
            <a:r>
              <a:rPr lang="en-US" sz="2800" u="sng" dirty="0">
                <a:solidFill>
                  <a:srgbClr val="000000"/>
                </a:solidFill>
                <a:latin typeface="Times New Roman" panose="02020603050405020304" pitchFamily="18" charset="0"/>
                <a:ea typeface="Calibri" panose="020F0502020204030204" pitchFamily="34" charset="0"/>
                <a:hlinkClick r:id="rId4" action="ppaction://hlinkfile" tooltip="Denu, 2021 #178"/>
              </a:rPr>
              <a:t>al., </a:t>
            </a:r>
            <a:r>
              <a:rPr lang="en-US" sz="2800" u="sng" dirty="0" smtClean="0">
                <a:solidFill>
                  <a:srgbClr val="000000"/>
                </a:solidFill>
                <a:latin typeface="Times New Roman" panose="02020603050405020304" pitchFamily="18" charset="0"/>
                <a:ea typeface="Calibri" panose="020F0502020204030204" pitchFamily="34" charset="0"/>
                <a:hlinkClick r:id="rId4" action="ppaction://hlinkfile" tooltip="Denu, 2021 #178"/>
              </a:rPr>
              <a:t>2021</a:t>
            </a:r>
            <a:r>
              <a:rPr lang="en-US" sz="2800" dirty="0">
                <a:solidFill>
                  <a:srgbClr val="000000"/>
                </a:solidFill>
                <a:latin typeface="Times New Roman" panose="02020603050405020304" pitchFamily="18" charset="0"/>
                <a:ea typeface="Calibri" panose="020F0502020204030204" pitchFamily="34" charset="0"/>
              </a:rPr>
              <a:t>)</a:t>
            </a:r>
            <a:r>
              <a:rPr lang="en-US" sz="2800" dirty="0" smtClean="0">
                <a:solidFill>
                  <a:srgbClr val="000000"/>
                </a:solidFill>
                <a:latin typeface="Times New Roman" panose="02020603050405020304" pitchFamily="18" charset="0"/>
                <a:ea typeface="Calibri" panose="020F0502020204030204" pitchFamily="34"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60000"/>
              </a:lnSpc>
            </a:pPr>
            <a:endParaRPr lang="en-US" sz="2600" dirty="0" smtClean="0">
              <a:solidFill>
                <a:srgbClr val="0033CC"/>
              </a:solidFill>
            </a:endParaRPr>
          </a:p>
        </p:txBody>
      </p:sp>
      <p:sp>
        <p:nvSpPr>
          <p:cNvPr id="4" name="Date Placeholder 3">
            <a:extLst>
              <a:ext uri="{FF2B5EF4-FFF2-40B4-BE49-F238E27FC236}">
                <a16:creationId xmlns:a16="http://schemas.microsoft.com/office/drawing/2014/main" id="{5A5054F2-DEE9-4ADD-BFA9-920DB565AB4A}"/>
              </a:ext>
            </a:extLst>
          </p:cNvPr>
          <p:cNvSpPr>
            <a:spLocks noGrp="1"/>
          </p:cNvSpPr>
          <p:nvPr>
            <p:ph type="dt" sz="half" idx="10"/>
          </p:nvPr>
        </p:nvSpPr>
        <p:spPr/>
        <p:txBody>
          <a:bodyPr/>
          <a:lstStyle/>
          <a:p>
            <a:fld id="{FF83CB4A-9B0F-4771-A10C-F64D1E0117D0}" type="datetime3">
              <a:rPr lang="en-US" smtClean="0"/>
              <a:t>11 April 2025</a:t>
            </a:fld>
            <a:endParaRPr lang="en-US"/>
          </a:p>
        </p:txBody>
      </p:sp>
      <p:sp>
        <p:nvSpPr>
          <p:cNvPr id="5" name="Footer Placeholder 4">
            <a:extLst>
              <a:ext uri="{FF2B5EF4-FFF2-40B4-BE49-F238E27FC236}">
                <a16:creationId xmlns:a16="http://schemas.microsoft.com/office/drawing/2014/main" id="{84E7CA18-28B5-4E07-ABCA-27E97CEBC6BB}"/>
              </a:ext>
            </a:extLst>
          </p:cNvPr>
          <p:cNvSpPr>
            <a:spLocks noGrp="1"/>
          </p:cNvSpPr>
          <p:nvPr>
            <p:ph type="ftr" sz="quarter" idx="11"/>
          </p:nvPr>
        </p:nvSpPr>
        <p:spPr/>
        <p:txBody>
          <a:bodyPr/>
          <a:lstStyle/>
          <a:p>
            <a:r>
              <a:rPr lang="en-US" smtClean="0"/>
              <a:t>Presented by Mengistu Abebe</a:t>
            </a:r>
            <a:endParaRPr lang="en-US"/>
          </a:p>
        </p:txBody>
      </p:sp>
      <p:sp>
        <p:nvSpPr>
          <p:cNvPr id="6" name="Slide Number Placeholder 5">
            <a:extLst>
              <a:ext uri="{FF2B5EF4-FFF2-40B4-BE49-F238E27FC236}">
                <a16:creationId xmlns:a16="http://schemas.microsoft.com/office/drawing/2014/main" id="{6A5457D4-D60A-4D7D-9517-9239AB0F7C77}"/>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751600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1"/>
            <a:ext cx="8229600" cy="457200"/>
          </a:xfrm>
        </p:spPr>
        <p:txBody>
          <a:bodyPr>
            <a:noAutofit/>
          </a:bodyPr>
          <a:lstStyle/>
          <a:p>
            <a:r>
              <a:rPr lang="en-US" sz="3200" b="1" dirty="0">
                <a:latin typeface="Times New Roman" panose="02020603050405020304" pitchFamily="18" charset="0"/>
                <a:cs typeface="Times New Roman" panose="02020603050405020304" pitchFamily="18" charset="0"/>
              </a:rPr>
              <a:t>Justification of the </a:t>
            </a:r>
            <a:r>
              <a:rPr lang="en-US" sz="3200" b="1" dirty="0" smtClean="0">
                <a:latin typeface="Times New Roman" panose="02020603050405020304" pitchFamily="18" charset="0"/>
                <a:cs typeface="Times New Roman" panose="02020603050405020304" pitchFamily="18" charset="0"/>
              </a:rPr>
              <a:t>study</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990600"/>
            <a:ext cx="11582400" cy="5730875"/>
          </a:xfrm>
        </p:spPr>
        <p:txBody>
          <a:bodyPr>
            <a:noAutofit/>
          </a:bodyPr>
          <a:lstStyle/>
          <a:p>
            <a:pPr algn="just">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Despite growing government concerns and interventional efforts in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Ethiopia, </a:t>
            </a:r>
            <a:r>
              <a:rPr lang="en-US" sz="2400" dirty="0">
                <a:latin typeface="Times New Roman" panose="02020603050405020304" pitchFamily="18" charset="0"/>
                <a:ea typeface="Calibri" panose="020F0502020204030204" pitchFamily="34" charset="0"/>
                <a:cs typeface="Times New Roman" panose="02020603050405020304" pitchFamily="18" charset="0"/>
              </a:rPr>
              <a:t>still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ambulance service is </a:t>
            </a:r>
            <a:r>
              <a:rPr lang="en-US" sz="2400" dirty="0">
                <a:latin typeface="Times New Roman" panose="02020603050405020304" pitchFamily="18" charset="0"/>
                <a:ea typeface="Calibri" panose="020F0502020204030204" pitchFamily="34" charset="0"/>
                <a:cs typeface="Times New Roman" panose="02020603050405020304" pitchFamily="18" charset="0"/>
              </a:rPr>
              <a:t>unmet need of the community. </a:t>
            </a: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endParaRPr lang="en-US" sz="24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Due to the continued armed conflicts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in </a:t>
            </a:r>
            <a:r>
              <a:rPr lang="en-US" sz="2400" dirty="0">
                <a:latin typeface="Times New Roman" panose="02020603050405020304" pitchFamily="18" charset="0"/>
                <a:ea typeface="Calibri" panose="020F0502020204030204" pitchFamily="34" charset="0"/>
                <a:cs typeface="Times New Roman" panose="02020603050405020304" pitchFamily="18" charset="0"/>
              </a:rPr>
              <a:t>the Amhara region, the burden of accidental injuries and interruption of transportation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may </a:t>
            </a:r>
            <a:r>
              <a:rPr lang="en-US" sz="2400" dirty="0">
                <a:latin typeface="Times New Roman" panose="02020603050405020304" pitchFamily="18" charset="0"/>
                <a:ea typeface="Calibri" panose="020F0502020204030204" pitchFamily="34" charset="0"/>
                <a:cs typeface="Times New Roman" panose="02020603050405020304" pitchFamily="18" charset="0"/>
              </a:rPr>
              <a:t>doubled the need for ambulance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services</a:t>
            </a:r>
          </a:p>
          <a:p>
            <a:pPr algn="just">
              <a:lnSpc>
                <a:spcPct val="150000"/>
              </a:lnSpc>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However, </a:t>
            </a:r>
          </a:p>
          <a:p>
            <a:pPr lvl="2" algn="just">
              <a:lnSpc>
                <a:spcPct val="150000"/>
              </a:lnSpc>
            </a:pPr>
            <a:r>
              <a:rPr lang="en-US" dirty="0" smtClean="0">
                <a:latin typeface="Times New Roman" panose="02020603050405020304" pitchFamily="18" charset="0"/>
                <a:ea typeface="Calibri" panose="020F0502020204030204" pitchFamily="34" charset="0"/>
                <a:cs typeface="Times New Roman" panose="02020603050405020304" pitchFamily="18" charset="0"/>
              </a:rPr>
              <a:t>There is a scarcity of research</a:t>
            </a:r>
          </a:p>
          <a:p>
            <a:pPr lvl="2" algn="just">
              <a:lnSpc>
                <a:spcPct val="150000"/>
              </a:lnSpc>
            </a:pPr>
            <a:r>
              <a:rPr lang="en-US" dirty="0" smtClean="0">
                <a:latin typeface="Times New Roman" panose="02020603050405020304" pitchFamily="18" charset="0"/>
                <a:cs typeface="Times New Roman" panose="02020603050405020304" pitchFamily="18" charset="0"/>
              </a:rPr>
              <a:t>Previous </a:t>
            </a:r>
            <a:r>
              <a:rPr lang="en-US" dirty="0">
                <a:latin typeface="Times New Roman" panose="02020603050405020304" pitchFamily="18" charset="0"/>
                <a:cs typeface="Times New Roman" panose="02020603050405020304" pitchFamily="18" charset="0"/>
              </a:rPr>
              <a:t>studies </a:t>
            </a:r>
            <a:r>
              <a:rPr lang="en-US" dirty="0" smtClean="0">
                <a:latin typeface="Times New Roman" panose="02020603050405020304" pitchFamily="18" charset="0"/>
                <a:cs typeface="Times New Roman" panose="02020603050405020304" pitchFamily="18" charset="0"/>
              </a:rPr>
              <a:t>couldn’t explore the barriers and perceived solutions</a:t>
            </a:r>
          </a:p>
          <a:p>
            <a:pPr lvl="2" algn="just">
              <a:lnSpc>
                <a:spcPct val="150000"/>
              </a:lnSpc>
            </a:pPr>
            <a:r>
              <a:rPr lang="en-US" dirty="0" smtClean="0">
                <a:solidFill>
                  <a:srgbClr val="000000"/>
                </a:solidFill>
                <a:latin typeface="Times New Roman" panose="02020603050405020304" pitchFamily="18" charset="0"/>
                <a:cs typeface="Times New Roman" panose="02020603050405020304" pitchFamily="18" charset="0"/>
              </a:rPr>
              <a:t>As </a:t>
            </a:r>
            <a:r>
              <a:rPr lang="en-US" dirty="0">
                <a:solidFill>
                  <a:srgbClr val="000000"/>
                </a:solidFill>
                <a:latin typeface="Times New Roman" panose="02020603050405020304" pitchFamily="18" charset="0"/>
                <a:cs typeface="Times New Roman" panose="02020603050405020304" pitchFamily="18" charset="0"/>
              </a:rPr>
              <a:t>to the researcher’s knowledge there is no </a:t>
            </a:r>
            <a:r>
              <a:rPr lang="en-US" dirty="0" smtClean="0">
                <a:solidFill>
                  <a:srgbClr val="000000"/>
                </a:solidFill>
                <a:latin typeface="Times New Roman" panose="02020603050405020304" pitchFamily="18" charset="0"/>
                <a:cs typeface="Times New Roman" panose="02020603050405020304" pitchFamily="18" charset="0"/>
              </a:rPr>
              <a:t>specific study in study area </a:t>
            </a:r>
          </a:p>
          <a:p>
            <a:pPr marL="914400" lvl="2" indent="0" algn="just">
              <a:lnSpc>
                <a:spcPct val="150000"/>
              </a:lnSpc>
              <a:buNone/>
            </a:pPr>
            <a:endParaRPr lang="en-US" sz="40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endParaRPr lang="en-US" sz="2600" dirty="0">
              <a:latin typeface="Times New Roman" panose="02020603050405020304" pitchFamily="18" charset="0"/>
              <a:cs typeface="Times New Roman" panose="02020603050405020304" pitchFamily="18" charset="0"/>
            </a:endParaRPr>
          </a:p>
          <a:p>
            <a:pPr algn="just">
              <a:lnSpc>
                <a:spcPct val="150000"/>
              </a:lnSpc>
            </a:pPr>
            <a:endParaRPr lang="en-US" sz="2400" dirty="0">
              <a:solidFill>
                <a:srgbClr val="000000"/>
              </a:solidFill>
              <a:latin typeface="Times New Roman" panose="02020603050405020304" pitchFamily="18" charset="0"/>
              <a:cs typeface="Times New Roman" panose="02020603050405020304" pitchFamily="18" charset="0"/>
            </a:endParaRPr>
          </a:p>
          <a:p>
            <a:pPr marL="0" indent="0" algn="just">
              <a:lnSpc>
                <a:spcPct val="150000"/>
              </a:lnSpc>
              <a:buNone/>
            </a:pP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800" dirty="0"/>
              <a:t/>
            </a:r>
            <a:br>
              <a:rPr lang="en-US" sz="800" dirty="0"/>
            </a:br>
            <a:r>
              <a:rPr lang="en-US" sz="1000" dirty="0"/>
              <a:t/>
            </a:r>
            <a:br>
              <a:rPr lang="en-US" sz="1000" dirty="0"/>
            </a:br>
            <a:r>
              <a:rPr lang="en-US" sz="1400" dirty="0"/>
              <a:t/>
            </a:r>
            <a:br>
              <a:rPr lang="en-US" sz="1400" dirty="0"/>
            </a:br>
            <a:endParaRPr lang="en-US" sz="2800" dirty="0">
              <a:latin typeface="Times New Roman" pitchFamily="18" charset="0"/>
              <a:cs typeface="Times New Roman" pitchFamily="18" charset="0"/>
            </a:endParaRPr>
          </a:p>
        </p:txBody>
      </p:sp>
      <p:sp>
        <p:nvSpPr>
          <p:cNvPr id="4" name="Date Placeholder 3">
            <a:extLst>
              <a:ext uri="{FF2B5EF4-FFF2-40B4-BE49-F238E27FC236}">
                <a16:creationId xmlns:a16="http://schemas.microsoft.com/office/drawing/2014/main" id="{B7A316E1-955F-4727-989B-9D02CC070C5C}"/>
              </a:ext>
            </a:extLst>
          </p:cNvPr>
          <p:cNvSpPr>
            <a:spLocks noGrp="1"/>
          </p:cNvSpPr>
          <p:nvPr>
            <p:ph type="dt" sz="half" idx="10"/>
          </p:nvPr>
        </p:nvSpPr>
        <p:spPr/>
        <p:txBody>
          <a:bodyPr/>
          <a:lstStyle/>
          <a:p>
            <a:fld id="{98CBF703-CC36-45F4-B77C-B7DA73B2CA4D}" type="datetime3">
              <a:rPr lang="en-US" smtClean="0"/>
              <a:t>11 April 2025</a:t>
            </a:fld>
            <a:endParaRPr lang="en-US" dirty="0"/>
          </a:p>
        </p:txBody>
      </p:sp>
      <p:sp>
        <p:nvSpPr>
          <p:cNvPr id="5" name="Footer Placeholder 4">
            <a:extLst>
              <a:ext uri="{FF2B5EF4-FFF2-40B4-BE49-F238E27FC236}">
                <a16:creationId xmlns:a16="http://schemas.microsoft.com/office/drawing/2014/main" id="{007B1F6F-6449-4B25-BA21-8D59F1DB1318}"/>
              </a:ext>
            </a:extLst>
          </p:cNvPr>
          <p:cNvSpPr>
            <a:spLocks noGrp="1"/>
          </p:cNvSpPr>
          <p:nvPr>
            <p:ph type="ftr" sz="quarter" idx="11"/>
          </p:nvPr>
        </p:nvSpPr>
        <p:spPr/>
        <p:txBody>
          <a:bodyPr/>
          <a:lstStyle/>
          <a:p>
            <a:r>
              <a:rPr lang="en-US" smtClean="0"/>
              <a:t>Presented by Mengistu Abebe</a:t>
            </a:r>
            <a:endParaRPr lang="en-US" dirty="0" smtClean="0"/>
          </a:p>
        </p:txBody>
      </p:sp>
      <p:sp>
        <p:nvSpPr>
          <p:cNvPr id="6" name="Slide Number Placeholder 5">
            <a:extLst>
              <a:ext uri="{FF2B5EF4-FFF2-40B4-BE49-F238E27FC236}">
                <a16:creationId xmlns:a16="http://schemas.microsoft.com/office/drawing/2014/main" id="{B1C98B12-F23A-4EE1-A990-D5F9D7E81EB8}"/>
              </a:ext>
            </a:extLst>
          </p:cNvPr>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2288442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598C6-9B00-4BC5-A5CA-AD2F3146BEA3}"/>
              </a:ext>
            </a:extLst>
          </p:cNvPr>
          <p:cNvSpPr>
            <a:spLocks noGrp="1"/>
          </p:cNvSpPr>
          <p:nvPr>
            <p:ph type="title"/>
          </p:nvPr>
        </p:nvSpPr>
        <p:spPr>
          <a:xfrm>
            <a:off x="609600" y="319088"/>
            <a:ext cx="10972800" cy="458787"/>
          </a:xfrm>
        </p:spPr>
        <p:txBody>
          <a:bodyPr>
            <a:noAutofit/>
          </a:bodyPr>
          <a:lstStyle/>
          <a:p>
            <a:r>
              <a:rPr lang="en-US" sz="3200" b="1" dirty="0" smtClean="0">
                <a:latin typeface="Times New Roman" panose="02020603050405020304" pitchFamily="18" charset="0"/>
                <a:cs typeface="Times New Roman" panose="02020603050405020304" pitchFamily="18" charset="0"/>
              </a:rPr>
              <a:t>Significance of the study</a:t>
            </a:r>
            <a:endParaRPr lang="en-US"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9885F83-1B63-465E-B2C5-E680B88F2A60}"/>
              </a:ext>
            </a:extLst>
          </p:cNvPr>
          <p:cNvSpPr>
            <a:spLocks noGrp="1"/>
          </p:cNvSpPr>
          <p:nvPr>
            <p:ph idx="1"/>
          </p:nvPr>
        </p:nvSpPr>
        <p:spPr>
          <a:xfrm>
            <a:off x="323850" y="1123088"/>
            <a:ext cx="11544300" cy="5441951"/>
          </a:xfrm>
        </p:spPr>
        <p:txBody>
          <a:bodyPr>
            <a:noAutofit/>
          </a:bodyPr>
          <a:lstStyle/>
          <a:p>
            <a:pPr algn="just">
              <a:lnSpc>
                <a:spcPct val="150000"/>
              </a:lnSpc>
            </a:pPr>
            <a:r>
              <a:rPr lang="en-US" sz="2600" dirty="0" smtClean="0">
                <a:solidFill>
                  <a:srgbClr val="000000"/>
                </a:solidFill>
                <a:latin typeface="Times New Roman" panose="02020603050405020304" pitchFamily="18" charset="0"/>
                <a:cs typeface="Times New Roman" panose="02020603050405020304" pitchFamily="18" charset="0"/>
              </a:rPr>
              <a:t>The </a:t>
            </a:r>
            <a:r>
              <a:rPr lang="en-US" sz="2600" dirty="0">
                <a:solidFill>
                  <a:srgbClr val="000000"/>
                </a:solidFill>
                <a:latin typeface="Times New Roman" panose="02020603050405020304" pitchFamily="18" charset="0"/>
                <a:cs typeface="Times New Roman" panose="02020603050405020304" pitchFamily="18" charset="0"/>
              </a:rPr>
              <a:t>result of this study will help to:</a:t>
            </a:r>
            <a:endParaRPr lang="en-US" sz="2600" dirty="0">
              <a:latin typeface="Times New Roman" panose="02020603050405020304" pitchFamily="18" charset="0"/>
              <a:cs typeface="Times New Roman" panose="02020603050405020304" pitchFamily="18" charset="0"/>
            </a:endParaRPr>
          </a:p>
          <a:p>
            <a:pPr lvl="1" algn="just">
              <a:lnSpc>
                <a:spcPct val="150000"/>
              </a:lnSpc>
              <a:buFont typeface="Wingdings" panose="05000000000000000000" pitchFamily="2" charset="2"/>
              <a:buChar char="ü"/>
            </a:pPr>
            <a:r>
              <a:rPr lang="en-US" sz="2600" dirty="0" smtClean="0">
                <a:latin typeface="Times New Roman" panose="02020603050405020304" pitchFamily="18" charset="0"/>
                <a:cs typeface="Times New Roman" panose="02020603050405020304" pitchFamily="18" charset="0"/>
              </a:rPr>
              <a:t>To identify barriers and explore perceived </a:t>
            </a:r>
            <a:r>
              <a:rPr lang="en-US" sz="2600" dirty="0">
                <a:latin typeface="Times New Roman" panose="02020603050405020304" pitchFamily="18" charset="0"/>
                <a:cs typeface="Times New Roman" panose="02020603050405020304" pitchFamily="18" charset="0"/>
              </a:rPr>
              <a:t>solutions of ambulance </a:t>
            </a:r>
            <a:r>
              <a:rPr lang="en-US" sz="2600" dirty="0" smtClean="0">
                <a:latin typeface="Times New Roman" panose="02020603050405020304" pitchFamily="18" charset="0"/>
                <a:cs typeface="Times New Roman" panose="02020603050405020304" pitchFamily="18" charset="0"/>
              </a:rPr>
              <a:t>utilization</a:t>
            </a:r>
          </a:p>
          <a:p>
            <a:pPr lvl="1" algn="just">
              <a:lnSpc>
                <a:spcPct val="150000"/>
              </a:lnSpc>
              <a:buFont typeface="Wingdings" panose="05000000000000000000" pitchFamily="2" charset="2"/>
              <a:buChar char="ü"/>
            </a:pPr>
            <a:r>
              <a:rPr lang="en-US" sz="2600" dirty="0" smtClean="0">
                <a:solidFill>
                  <a:srgbClr val="000000"/>
                </a:solidFill>
                <a:latin typeface="Times New Roman" panose="02020603050405020304" pitchFamily="18" charset="0"/>
                <a:cs typeface="Times New Roman" panose="02020603050405020304" pitchFamily="18" charset="0"/>
              </a:rPr>
              <a:t>Improve </a:t>
            </a:r>
            <a:r>
              <a:rPr lang="en-US" sz="2600" dirty="0">
                <a:solidFill>
                  <a:srgbClr val="000000"/>
                </a:solidFill>
                <a:latin typeface="Times New Roman" panose="02020603050405020304" pitchFamily="18" charset="0"/>
                <a:cs typeface="Times New Roman" panose="02020603050405020304" pitchFamily="18" charset="0"/>
              </a:rPr>
              <a:t>the quality of care and </a:t>
            </a:r>
            <a:r>
              <a:rPr lang="en-US" sz="2600" dirty="0" smtClean="0">
                <a:solidFill>
                  <a:srgbClr val="000000"/>
                </a:solidFill>
                <a:latin typeface="Times New Roman" panose="02020603050405020304" pitchFamily="18" charset="0"/>
                <a:cs typeface="Times New Roman" panose="02020603050405020304" pitchFamily="18" charset="0"/>
              </a:rPr>
              <a:t>reduce preventable death</a:t>
            </a:r>
            <a:endParaRPr lang="en-US" sz="2600" dirty="0">
              <a:latin typeface="Times New Roman" panose="02020603050405020304" pitchFamily="18" charset="0"/>
              <a:cs typeface="Times New Roman" panose="02020603050405020304" pitchFamily="18" charset="0"/>
            </a:endParaRPr>
          </a:p>
          <a:p>
            <a:pPr lvl="1" algn="just">
              <a:lnSpc>
                <a:spcPct val="150000"/>
              </a:lnSpc>
              <a:buFont typeface="Wingdings" panose="05000000000000000000" pitchFamily="2" charset="2"/>
              <a:buChar char="ü"/>
            </a:pPr>
            <a:r>
              <a:rPr lang="en-US" sz="2600" dirty="0" smtClean="0">
                <a:solidFill>
                  <a:srgbClr val="000000"/>
                </a:solidFill>
                <a:latin typeface="Times New Roman" panose="02020603050405020304" pitchFamily="18" charset="0"/>
                <a:cs typeface="Times New Roman" panose="02020603050405020304" pitchFamily="18" charset="0"/>
              </a:rPr>
              <a:t>To </a:t>
            </a:r>
            <a:r>
              <a:rPr lang="en-US" sz="2600" dirty="0">
                <a:solidFill>
                  <a:srgbClr val="000000"/>
                </a:solidFill>
                <a:latin typeface="Times New Roman" panose="02020603050405020304" pitchFamily="18" charset="0"/>
                <a:cs typeface="Times New Roman" panose="02020603050405020304" pitchFamily="18" charset="0"/>
              </a:rPr>
              <a:t>develop </a:t>
            </a:r>
            <a:r>
              <a:rPr lang="en-US" sz="2600" dirty="0" smtClean="0">
                <a:solidFill>
                  <a:srgbClr val="000000"/>
                </a:solidFill>
                <a:latin typeface="Times New Roman" panose="02020603050405020304" pitchFamily="18" charset="0"/>
                <a:cs typeface="Times New Roman" panose="02020603050405020304" pitchFamily="18" charset="0"/>
              </a:rPr>
              <a:t>quality </a:t>
            </a:r>
            <a:r>
              <a:rPr lang="en-US" sz="2600" dirty="0">
                <a:solidFill>
                  <a:srgbClr val="000000"/>
                </a:solidFill>
                <a:latin typeface="Times New Roman" panose="02020603050405020304" pitchFamily="18" charset="0"/>
                <a:cs typeface="Times New Roman" panose="02020603050405020304" pitchFamily="18" charset="0"/>
              </a:rPr>
              <a:t>improvement </a:t>
            </a:r>
            <a:r>
              <a:rPr lang="en-US" sz="2600" dirty="0" smtClean="0">
                <a:solidFill>
                  <a:srgbClr val="000000"/>
                </a:solidFill>
                <a:latin typeface="Times New Roman" panose="02020603050405020304" pitchFamily="18" charset="0"/>
                <a:cs typeface="Times New Roman" panose="02020603050405020304" pitchFamily="18" charset="0"/>
              </a:rPr>
              <a:t>projects </a:t>
            </a:r>
          </a:p>
          <a:p>
            <a:pPr lvl="1" algn="just">
              <a:lnSpc>
                <a:spcPct val="150000"/>
              </a:lnSpc>
              <a:buFont typeface="Wingdings" panose="05000000000000000000" pitchFamily="2" charset="2"/>
              <a:buChar char="ü"/>
            </a:pPr>
            <a:r>
              <a:rPr lang="en-US" sz="2600" dirty="0" smtClean="0">
                <a:solidFill>
                  <a:srgbClr val="000000"/>
                </a:solidFill>
                <a:latin typeface="Times New Roman" panose="02020603050405020304" pitchFamily="18" charset="0"/>
                <a:cs typeface="Times New Roman" panose="02020603050405020304" pitchFamily="18" charset="0"/>
              </a:rPr>
              <a:t>Managers </a:t>
            </a:r>
            <a:r>
              <a:rPr lang="en-US" sz="2600" dirty="0">
                <a:solidFill>
                  <a:srgbClr val="000000"/>
                </a:solidFill>
                <a:latin typeface="Times New Roman" panose="02020603050405020304" pitchFamily="18" charset="0"/>
                <a:cs typeface="Times New Roman" panose="02020603050405020304" pitchFamily="18" charset="0"/>
              </a:rPr>
              <a:t>to monitor health service program and allocate </a:t>
            </a:r>
            <a:r>
              <a:rPr lang="en-US" sz="2600" dirty="0" smtClean="0">
                <a:solidFill>
                  <a:srgbClr val="000000"/>
                </a:solidFill>
                <a:latin typeface="Times New Roman" panose="02020603050405020304" pitchFamily="18" charset="0"/>
                <a:cs typeface="Times New Roman" panose="02020603050405020304" pitchFamily="18" charset="0"/>
              </a:rPr>
              <a:t>resources</a:t>
            </a:r>
          </a:p>
          <a:p>
            <a:pPr lvl="1" algn="just">
              <a:lnSpc>
                <a:spcPct val="150000"/>
              </a:lnSpc>
              <a:buFont typeface="Wingdings" panose="05000000000000000000" pitchFamily="2" charset="2"/>
              <a:buChar char="ü"/>
            </a:pPr>
            <a:r>
              <a:rPr lang="en-US" sz="2600" dirty="0" smtClean="0">
                <a:solidFill>
                  <a:srgbClr val="000000"/>
                </a:solidFill>
                <a:latin typeface="Times New Roman" panose="02020603050405020304" pitchFamily="18" charset="0"/>
                <a:cs typeface="Times New Roman" panose="02020603050405020304" pitchFamily="18" charset="0"/>
              </a:rPr>
              <a:t>Researchers </a:t>
            </a:r>
            <a:r>
              <a:rPr lang="en-US" sz="2600" dirty="0">
                <a:solidFill>
                  <a:srgbClr val="000000"/>
                </a:solidFill>
                <a:latin typeface="Times New Roman" panose="02020603050405020304" pitchFamily="18" charset="0"/>
                <a:cs typeface="Times New Roman" panose="02020603050405020304" pitchFamily="18" charset="0"/>
              </a:rPr>
              <a:t>as a starting point for future study</a:t>
            </a:r>
          </a:p>
        </p:txBody>
      </p:sp>
      <p:sp>
        <p:nvSpPr>
          <p:cNvPr id="4" name="Date Placeholder 3">
            <a:extLst>
              <a:ext uri="{FF2B5EF4-FFF2-40B4-BE49-F238E27FC236}">
                <a16:creationId xmlns:a16="http://schemas.microsoft.com/office/drawing/2014/main" id="{8DBB8529-9B6B-4349-A10B-BCEA651F92AB}"/>
              </a:ext>
            </a:extLst>
          </p:cNvPr>
          <p:cNvSpPr>
            <a:spLocks noGrp="1"/>
          </p:cNvSpPr>
          <p:nvPr>
            <p:ph type="dt" sz="half" idx="10"/>
          </p:nvPr>
        </p:nvSpPr>
        <p:spPr/>
        <p:txBody>
          <a:bodyPr/>
          <a:lstStyle/>
          <a:p>
            <a:fld id="{443C5C2F-30B2-454B-BB80-EEBC8A2E656E}" type="datetime3">
              <a:rPr lang="en-US" smtClean="0"/>
              <a:t>11 April 2025</a:t>
            </a:fld>
            <a:endParaRPr lang="en-US"/>
          </a:p>
        </p:txBody>
      </p:sp>
      <p:sp>
        <p:nvSpPr>
          <p:cNvPr id="5" name="Footer Placeholder 4">
            <a:extLst>
              <a:ext uri="{FF2B5EF4-FFF2-40B4-BE49-F238E27FC236}">
                <a16:creationId xmlns:a16="http://schemas.microsoft.com/office/drawing/2014/main" id="{B6F3E91A-30AE-41D8-86B9-AD33A2DA03B0}"/>
              </a:ext>
            </a:extLst>
          </p:cNvPr>
          <p:cNvSpPr>
            <a:spLocks noGrp="1"/>
          </p:cNvSpPr>
          <p:nvPr>
            <p:ph type="ftr" sz="quarter" idx="11"/>
          </p:nvPr>
        </p:nvSpPr>
        <p:spPr/>
        <p:txBody>
          <a:bodyPr/>
          <a:lstStyle/>
          <a:p>
            <a:r>
              <a:rPr lang="en-US" smtClean="0"/>
              <a:t>Presented by Mengistu Abebe</a:t>
            </a:r>
            <a:endParaRPr lang="en-US"/>
          </a:p>
        </p:txBody>
      </p:sp>
      <p:sp>
        <p:nvSpPr>
          <p:cNvPr id="6" name="Slide Number Placeholder 5">
            <a:extLst>
              <a:ext uri="{FF2B5EF4-FFF2-40B4-BE49-F238E27FC236}">
                <a16:creationId xmlns:a16="http://schemas.microsoft.com/office/drawing/2014/main" id="{68D0531B-908D-4A9E-A51B-0EBFE4C2B4A9}"/>
              </a:ext>
            </a:extLst>
          </p:cNvPr>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561173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9823"/>
            <a:ext cx="8229600" cy="329733"/>
          </a:xfrm>
        </p:spPr>
        <p:txBody>
          <a:bodyPr>
            <a:normAutofit fontScale="90000"/>
          </a:bodyPr>
          <a:lstStyle/>
          <a:p>
            <a:r>
              <a:rPr lang="en-US" sz="3273" b="1" dirty="0">
                <a:latin typeface="Times New Roman" panose="02020603050405020304" pitchFamily="18" charset="0"/>
                <a:cs typeface="Times New Roman" panose="02020603050405020304" pitchFamily="18" charset="0"/>
              </a:rPr>
              <a:t>Conceptual framework</a:t>
            </a:r>
          </a:p>
        </p:txBody>
      </p:sp>
      <p:sp>
        <p:nvSpPr>
          <p:cNvPr id="3" name="Slide Number Placeholder 2"/>
          <p:cNvSpPr>
            <a:spLocks noGrp="1"/>
          </p:cNvSpPr>
          <p:nvPr>
            <p:ph type="sldNum" sz="quarter" idx="12"/>
          </p:nvPr>
        </p:nvSpPr>
        <p:spPr/>
        <p:txBody>
          <a:bodyPr/>
          <a:lstStyle/>
          <a:p>
            <a:fld id="{B6F15528-21DE-4FAA-801E-634DDDAF4B2B}" type="slidenum">
              <a:rPr lang="en-US" smtClean="0"/>
              <a:t>9</a:t>
            </a:fld>
            <a:endParaRPr lang="en-US" dirty="0"/>
          </a:p>
        </p:txBody>
      </p:sp>
      <p:sp>
        <p:nvSpPr>
          <p:cNvPr id="4" name="Rectangle 3"/>
          <p:cNvSpPr/>
          <p:nvPr/>
        </p:nvSpPr>
        <p:spPr>
          <a:xfrm rot="10800000" flipH="1" flipV="1">
            <a:off x="4842263" y="730014"/>
            <a:ext cx="3524365" cy="3418347"/>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algn="just">
              <a:lnSpc>
                <a:spcPct val="150000"/>
              </a:lnSpc>
              <a:spcAft>
                <a:spcPts val="800"/>
              </a:spcAft>
            </a:pPr>
            <a:r>
              <a:rPr lang="en-US" sz="2000" b="1" u="sng" dirty="0" smtClean="0">
                <a:latin typeface="Times New Roman" panose="02020603050405020304" pitchFamily="18" charset="0"/>
                <a:ea typeface="Calibri" panose="020F0502020204030204" pitchFamily="34" charset="0"/>
                <a:cs typeface="Times New Roman" panose="02020603050405020304" pitchFamily="18" charset="0"/>
              </a:rPr>
              <a:t>Personal-related </a:t>
            </a:r>
            <a:r>
              <a:rPr lang="en-US" sz="2000" b="1" u="sng" dirty="0" err="1" smtClean="0">
                <a:latin typeface="Times New Roman" panose="02020603050405020304" pitchFamily="18" charset="0"/>
                <a:ea typeface="Calibri" panose="020F0502020204030204" pitchFamily="34" charset="0"/>
                <a:cs typeface="Times New Roman" panose="02020603050405020304" pitchFamily="18" charset="0"/>
              </a:rPr>
              <a:t>chxr’s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1000"/>
              </a:spcAft>
              <a:buFont typeface="Wingdings" panose="05000000000000000000" pitchFamily="2" charset="2"/>
              <a:buChar char=""/>
              <a:tabLst>
                <a:tab pos="228600" algn="l"/>
              </a:tabLst>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Information </a:t>
            </a:r>
            <a:r>
              <a:rPr lang="en-US" sz="1400" dirty="0">
                <a:latin typeface="Times New Roman" panose="02020603050405020304" pitchFamily="18" charset="0"/>
                <a:ea typeface="Calibri" panose="020F0502020204030204" pitchFamily="34" charset="0"/>
                <a:cs typeface="Times New Roman" panose="02020603050405020304" pitchFamily="18" charset="0"/>
              </a:rPr>
              <a:t>about free ambulance service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1000"/>
              </a:spcAft>
              <a:buFont typeface="Wingdings" panose="05000000000000000000" pitchFamily="2" charset="2"/>
              <a:buChar char=""/>
              <a:tabLst>
                <a:tab pos="228600" algn="l"/>
              </a:tabLst>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Recalling </a:t>
            </a:r>
            <a:r>
              <a:rPr lang="en-US" sz="1400" dirty="0">
                <a:latin typeface="Times New Roman" panose="02020603050405020304" pitchFamily="18" charset="0"/>
                <a:ea typeface="Calibri" panose="020F0502020204030204" pitchFamily="34" charset="0"/>
                <a:cs typeface="Times New Roman" panose="02020603050405020304" pitchFamily="18" charset="0"/>
              </a:rPr>
              <a:t>call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number</a:t>
            </a:r>
          </a:p>
          <a:p>
            <a:pPr marL="342900" marR="0" lvl="0" indent="-342900" algn="just">
              <a:spcBef>
                <a:spcPts val="0"/>
              </a:spcBef>
              <a:spcAft>
                <a:spcPts val="1000"/>
              </a:spcAft>
              <a:buFont typeface="Wingdings" panose="05000000000000000000" pitchFamily="2" charset="2"/>
              <a:buChar char=""/>
              <a:tabLst>
                <a:tab pos="228600" algn="l"/>
              </a:tabLst>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Source of referral</a:t>
            </a:r>
          </a:p>
          <a:p>
            <a:pPr marL="342900" marR="0" lvl="0" indent="-342900" algn="just">
              <a:lnSpc>
                <a:spcPct val="115000"/>
              </a:lnSpc>
              <a:spcBef>
                <a:spcPts val="0"/>
              </a:spcBef>
              <a:spcAft>
                <a:spcPts val="1000"/>
              </a:spcAft>
              <a:buFont typeface="Wingdings" panose="05000000000000000000" pitchFamily="2" charset="2"/>
              <a:buChar char=""/>
              <a:tabLst>
                <a:tab pos="228600" algn="l"/>
              </a:tabLst>
            </a:pPr>
            <a:r>
              <a:rPr lang="en-US" sz="1400" dirty="0">
                <a:latin typeface="Times New Roman" panose="02020603050405020304" pitchFamily="18" charset="0"/>
                <a:ea typeface="Calibri" panose="020F0502020204030204" pitchFamily="34" charset="0"/>
                <a:cs typeface="Times New Roman" panose="02020603050405020304" pitchFamily="18" charset="0"/>
              </a:rPr>
              <a:t>Type of emergency</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Wingdings" panose="05000000000000000000" pitchFamily="2" charset="2"/>
              <a:buChar char=""/>
              <a:tabLst>
                <a:tab pos="228600" algn="l"/>
              </a:tabLst>
            </a:pPr>
            <a:r>
              <a:rPr lang="en-US" sz="1400" dirty="0">
                <a:latin typeface="Times New Roman" panose="02020603050405020304" pitchFamily="18" charset="0"/>
                <a:ea typeface="Calibri" panose="020F0502020204030204" pitchFamily="34" charset="0"/>
                <a:cs typeface="Times New Roman" panose="02020603050405020304" pitchFamily="18" charset="0"/>
              </a:rPr>
              <a:t>Triage category</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Wingdings" panose="05000000000000000000" pitchFamily="2" charset="2"/>
              <a:buChar char=""/>
              <a:tabLst>
                <a:tab pos="228600" algn="l"/>
              </a:tabLst>
            </a:pPr>
            <a:r>
              <a:rPr lang="en-US" sz="1400" dirty="0">
                <a:latin typeface="Times New Roman" panose="02020603050405020304" pitchFamily="18" charset="0"/>
                <a:ea typeface="Calibri" panose="020F0502020204030204" pitchFamily="34" charset="0"/>
                <a:cs typeface="Times New Roman" panose="02020603050405020304" pitchFamily="18" charset="0"/>
              </a:rPr>
              <a:t>Time of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illness</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Wingdings" panose="05000000000000000000" pitchFamily="2" charset="2"/>
              <a:buChar char=""/>
              <a:tabLst>
                <a:tab pos="228600" algn="l"/>
              </a:tabLst>
            </a:pPr>
            <a:r>
              <a:rPr lang="en-US" sz="1400" dirty="0" smtClean="0">
                <a:latin typeface="Times New Roman" panose="02020603050405020304" pitchFamily="18" charset="0"/>
                <a:ea typeface="Calibri" panose="020F0502020204030204" pitchFamily="34" charset="0"/>
              </a:rPr>
              <a:t>Car </a:t>
            </a:r>
            <a:r>
              <a:rPr lang="en-US" sz="1400" dirty="0">
                <a:latin typeface="Times New Roman" panose="02020603050405020304" pitchFamily="18" charset="0"/>
                <a:ea typeface="Calibri" panose="020F0502020204030204" pitchFamily="34" charset="0"/>
              </a:rPr>
              <a:t>ownership</a:t>
            </a:r>
            <a:endParaRPr lang="en-US" sz="1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1000"/>
              </a:spcAft>
              <a:buFont typeface="Wingdings" panose="05000000000000000000" pitchFamily="2" charset="2"/>
              <a:buChar char=""/>
              <a:tabLst>
                <a:tab pos="228600" algn="l"/>
              </a:tabLst>
            </a:pP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Wingdings" panose="05000000000000000000" pitchFamily="2" charset="2"/>
              <a:buChar char=""/>
              <a:tabLst>
                <a:tab pos="22860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flipH="1">
            <a:off x="1293174" y="479556"/>
            <a:ext cx="2951017" cy="2949444"/>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a:lnSpc>
                <a:spcPct val="115000"/>
              </a:lnSpc>
              <a:spcAft>
                <a:spcPts val="1000"/>
              </a:spcAft>
            </a:pPr>
            <a:r>
              <a:rPr lang="en-US" sz="2000" b="1" u="sng" dirty="0">
                <a:latin typeface="Times New Roman" panose="02020603050405020304" pitchFamily="18" charset="0"/>
                <a:ea typeface="Calibri" panose="020F0502020204030204" pitchFamily="34" charset="0"/>
                <a:cs typeface="Times New Roman" panose="02020603050405020304" pitchFamily="18" charset="0"/>
              </a:rPr>
              <a:t>Socio-demographic characteristics </a:t>
            </a:r>
            <a:endParaRPr lang="en-US" sz="2000" b="1"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Age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Gender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Residence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Distance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pPr>
            <a:r>
              <a:rPr lang="en-US" sz="1600" dirty="0">
                <a:latin typeface="Times New Roman" panose="02020603050405020304" pitchFamily="18" charset="0"/>
                <a:ea typeface="Calibri" panose="020F0502020204030204" pitchFamily="34" charset="0"/>
                <a:cs typeface="Times New Roman" panose="02020603050405020304" pitchFamily="18" charset="0"/>
              </a:rPr>
              <a:t>Educational status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800"/>
              </a:spcAft>
              <a:buFont typeface="Wingdings" panose="05000000000000000000" pitchFamily="2" charset="2"/>
              <a:buChar char=""/>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Occupation</a:t>
            </a:r>
          </a:p>
          <a:p>
            <a:pPr marL="342900" marR="0" lvl="0" indent="-342900">
              <a:spcBef>
                <a:spcPts val="0"/>
              </a:spcBef>
              <a:spcAft>
                <a:spcPts val="800"/>
              </a:spcAft>
              <a:buFont typeface="Wingdings" panose="05000000000000000000" pitchFamily="2" charset="2"/>
              <a:buChar char=""/>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Income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Oval 5"/>
          <p:cNvSpPr/>
          <p:nvPr/>
        </p:nvSpPr>
        <p:spPr>
          <a:xfrm rot="10800000" flipV="1">
            <a:off x="5637888" y="4456074"/>
            <a:ext cx="2058311" cy="1520684"/>
          </a:xfrm>
          <a:prstGeom prst="ellipse">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000" b="1" dirty="0">
                <a:latin typeface="Times New Roman" panose="02020603050405020304" pitchFamily="18" charset="0"/>
                <a:cs typeface="Times New Roman" panose="02020603050405020304" pitchFamily="18" charset="0"/>
              </a:rPr>
              <a:t>Ambulance utilization</a:t>
            </a:r>
          </a:p>
        </p:txBody>
      </p:sp>
      <p:sp>
        <p:nvSpPr>
          <p:cNvPr id="7" name="Rectangle 6"/>
          <p:cNvSpPr/>
          <p:nvPr/>
        </p:nvSpPr>
        <p:spPr>
          <a:xfrm>
            <a:off x="8409380" y="2479839"/>
            <a:ext cx="3395625" cy="3736378"/>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a:lnSpc>
                <a:spcPct val="107000"/>
              </a:lnSpc>
              <a:spcAft>
                <a:spcPts val="800"/>
              </a:spcAft>
            </a:pPr>
            <a:r>
              <a:rPr lang="en-US" sz="2000" b="1" u="sng"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Infrastructure-related </a:t>
            </a:r>
            <a:r>
              <a:rPr lang="en-US" sz="20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characteristics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Availability of road infrastructure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Availability of standards and protocols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Presence of network problems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Wingdings" panose="05000000000000000000" pitchFamily="2" charset="2"/>
              <a:buChar cha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Scene of </a:t>
            </a:r>
            <a:r>
              <a:rPr lang="en-US"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emergenc</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Down Arrow 8"/>
          <p:cNvSpPr/>
          <p:nvPr/>
        </p:nvSpPr>
        <p:spPr>
          <a:xfrm>
            <a:off x="6466983" y="4169234"/>
            <a:ext cx="131371" cy="28684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p>
        </p:txBody>
      </p:sp>
      <p:sp>
        <p:nvSpPr>
          <p:cNvPr id="11" name="Right Arrow 10"/>
          <p:cNvSpPr/>
          <p:nvPr/>
        </p:nvSpPr>
        <p:spPr>
          <a:xfrm rot="2732172" flipV="1">
            <a:off x="3722704" y="4213569"/>
            <a:ext cx="2324618" cy="7274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p>
        </p:txBody>
      </p:sp>
      <p:sp>
        <p:nvSpPr>
          <p:cNvPr id="12" name="Left Arrow 11"/>
          <p:cNvSpPr/>
          <p:nvPr/>
        </p:nvSpPr>
        <p:spPr>
          <a:xfrm rot="20215930" flipV="1">
            <a:off x="7495811" y="4596461"/>
            <a:ext cx="928096" cy="11524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solidFill>
                <a:schemeClr val="tx1"/>
              </a:solidFill>
            </a:endParaRPr>
          </a:p>
        </p:txBody>
      </p:sp>
      <p:sp>
        <p:nvSpPr>
          <p:cNvPr id="13" name="Date Placeholder 12">
            <a:extLst>
              <a:ext uri="{FF2B5EF4-FFF2-40B4-BE49-F238E27FC236}">
                <a16:creationId xmlns:a16="http://schemas.microsoft.com/office/drawing/2014/main" id="{5978DF21-BF78-46D9-A58D-403353E57ECA}"/>
              </a:ext>
            </a:extLst>
          </p:cNvPr>
          <p:cNvSpPr>
            <a:spLocks noGrp="1"/>
          </p:cNvSpPr>
          <p:nvPr>
            <p:ph type="dt" sz="half" idx="10"/>
          </p:nvPr>
        </p:nvSpPr>
        <p:spPr/>
        <p:txBody>
          <a:bodyPr/>
          <a:lstStyle/>
          <a:p>
            <a:fld id="{D086F70D-1DBF-4A33-B421-2D0B5CD53F32}" type="datetime3">
              <a:rPr lang="en-US" smtClean="0"/>
              <a:t>11 April 2025</a:t>
            </a:fld>
            <a:endParaRPr lang="en-US" dirty="0"/>
          </a:p>
        </p:txBody>
      </p:sp>
      <p:sp>
        <p:nvSpPr>
          <p:cNvPr id="14" name="Footer Placeholder 13">
            <a:extLst>
              <a:ext uri="{FF2B5EF4-FFF2-40B4-BE49-F238E27FC236}">
                <a16:creationId xmlns:a16="http://schemas.microsoft.com/office/drawing/2014/main" id="{18BE4DF7-A329-49B5-BB48-6E510DCEB500}"/>
              </a:ext>
            </a:extLst>
          </p:cNvPr>
          <p:cNvSpPr>
            <a:spLocks noGrp="1"/>
          </p:cNvSpPr>
          <p:nvPr>
            <p:ph type="ftr" sz="quarter" idx="11"/>
          </p:nvPr>
        </p:nvSpPr>
        <p:spPr/>
        <p:txBody>
          <a:bodyPr/>
          <a:lstStyle/>
          <a:p>
            <a:r>
              <a:rPr lang="en-US" smtClean="0"/>
              <a:t>Presented by Mengistu Abebe</a:t>
            </a:r>
            <a:endParaRPr lang="en-US" dirty="0"/>
          </a:p>
        </p:txBody>
      </p:sp>
      <p:sp>
        <p:nvSpPr>
          <p:cNvPr id="15" name="Rectangle 14">
            <a:extLst>
              <a:ext uri="{FF2B5EF4-FFF2-40B4-BE49-F238E27FC236}">
                <a16:creationId xmlns:a16="http://schemas.microsoft.com/office/drawing/2014/main" id="{E0C3F8A8-D853-465F-8882-C256BA3109AC}"/>
              </a:ext>
            </a:extLst>
          </p:cNvPr>
          <p:cNvSpPr/>
          <p:nvPr/>
        </p:nvSpPr>
        <p:spPr>
          <a:xfrm flipH="1">
            <a:off x="1250423" y="3643291"/>
            <a:ext cx="2951017" cy="2737978"/>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t"/>
          <a:lstStyle/>
          <a:p>
            <a:pPr algn="ctr">
              <a:lnSpc>
                <a:spcPct val="107000"/>
              </a:lnSpc>
              <a:spcAft>
                <a:spcPts val="800"/>
              </a:spcAft>
            </a:pPr>
            <a:r>
              <a:rPr lang="en-US" sz="1600" b="1" u="sng" dirty="0">
                <a:latin typeface="Times New Roman" panose="02020603050405020304" pitchFamily="18" charset="0"/>
                <a:ea typeface="Calibri" panose="020F0502020204030204" pitchFamily="34" charset="0"/>
                <a:cs typeface="Times New Roman" panose="02020603050405020304" pitchFamily="18" charset="0"/>
              </a:rPr>
              <a:t>Ambulance service-related factors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228600" algn="l"/>
              </a:tabLst>
            </a:pPr>
            <a:r>
              <a:rPr lang="en-US" sz="1600" dirty="0">
                <a:latin typeface="Times New Roman" panose="02020603050405020304" pitchFamily="18" charset="0"/>
                <a:ea typeface="Calibri" panose="020F0502020204030204" pitchFamily="34" charset="0"/>
                <a:cs typeface="Times New Roman" panose="02020603050405020304" pitchFamily="18" charset="0"/>
              </a:rPr>
              <a:t>Accessibility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228600" algn="l"/>
              </a:tabLst>
            </a:pPr>
            <a:r>
              <a:rPr lang="en-US" sz="1600" dirty="0">
                <a:latin typeface="Times New Roman" panose="02020603050405020304" pitchFamily="18" charset="0"/>
                <a:ea typeface="Calibri" panose="020F0502020204030204" pitchFamily="34" charset="0"/>
                <a:cs typeface="Times New Roman" panose="02020603050405020304" pitchFamily="18" charset="0"/>
              </a:rPr>
              <a:t>Availability of functional ambulance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228600" algn="l"/>
              </a:tabLst>
            </a:pPr>
            <a:r>
              <a:rPr lang="en-US" sz="1600" dirty="0">
                <a:latin typeface="Times New Roman" panose="02020603050405020304" pitchFamily="18" charset="0"/>
                <a:ea typeface="Calibri" panose="020F0502020204030204" pitchFamily="34" charset="0"/>
                <a:cs typeface="Times New Roman" panose="02020603050405020304" pitchFamily="18" charset="0"/>
              </a:rPr>
              <a:t>Availability of trained health personnel in the ambulance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Wingdings" panose="05000000000000000000" pitchFamily="2" charset="2"/>
              <a:buChar char=""/>
              <a:tabLst>
                <a:tab pos="228600" algn="l"/>
              </a:tabLst>
            </a:pPr>
            <a:r>
              <a:rPr lang="en-US" sz="1600" dirty="0">
                <a:latin typeface="Times New Roman" panose="02020603050405020304" pitchFamily="18" charset="0"/>
                <a:ea typeface="Calibri" panose="020F0502020204030204" pitchFamily="34" charset="0"/>
                <a:cs typeface="Times New Roman" panose="02020603050405020304" pitchFamily="18" charset="0"/>
              </a:rPr>
              <a:t>Availability of medical equipment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Down Arrow 8">
            <a:extLst>
              <a:ext uri="{FF2B5EF4-FFF2-40B4-BE49-F238E27FC236}">
                <a16:creationId xmlns:a16="http://schemas.microsoft.com/office/drawing/2014/main" id="{3E5E2550-D80B-4E73-B8EB-D8696C9B02F3}"/>
              </a:ext>
            </a:extLst>
          </p:cNvPr>
          <p:cNvSpPr/>
          <p:nvPr/>
        </p:nvSpPr>
        <p:spPr>
          <a:xfrm rot="15448917">
            <a:off x="4911972" y="4866831"/>
            <a:ext cx="70379" cy="1448529"/>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6"/>
          </a:p>
        </p:txBody>
      </p:sp>
      <p:sp>
        <p:nvSpPr>
          <p:cNvPr id="17" name="Rectangle 3">
            <a:extLst>
              <a:ext uri="{FF2B5EF4-FFF2-40B4-BE49-F238E27FC236}">
                <a16:creationId xmlns:a16="http://schemas.microsoft.com/office/drawing/2014/main" id="{BE2A4BA5-8AD4-4626-BDEC-113DD1E54BC9}"/>
              </a:ext>
            </a:extLst>
          </p:cNvPr>
          <p:cNvSpPr>
            <a:spLocks noChangeArrowheads="1"/>
          </p:cNvSpPr>
          <p:nvPr/>
        </p:nvSpPr>
        <p:spPr bwMode="auto">
          <a:xfrm>
            <a:off x="1807925" y="6168569"/>
            <a:ext cx="330731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kumimoji="0" lang="en-US" sz="1400" b="0" i="0" u="none" strike="noStrike" cap="none" normalizeH="0" baseline="0" dirty="0" bmk="_Toc66083969">
                <a:ln>
                  <a:noFill/>
                </a:ln>
                <a:solidFill>
                  <a:schemeClr val="tx1"/>
                </a:solidFill>
                <a:effectLst/>
                <a:latin typeface="Times New Roman" pitchFamily="18" charset="0"/>
                <a:ea typeface="Calibri" pitchFamily="34" charset="0"/>
                <a:cs typeface="Times New Roman" pitchFamily="18" charset="0"/>
              </a:rPr>
              <a:t>        </a:t>
            </a:r>
          </a:p>
          <a:p>
            <a:pPr fontAlgn="base">
              <a:spcBef>
                <a:spcPct val="0"/>
              </a:spcBef>
              <a:spcAft>
                <a:spcPct val="0"/>
              </a:spcAft>
            </a:pPr>
            <a:r>
              <a:rPr kumimoji="0" lang="en-US" sz="1400" b="0" i="0" u="none" strike="noStrike" cap="none" normalizeH="0" baseline="0" dirty="0" bmk="_Toc66083969">
                <a:ln>
                  <a:noFill/>
                </a:ln>
                <a:solidFill>
                  <a:schemeClr val="tx1"/>
                </a:solidFill>
                <a:effectLst/>
                <a:latin typeface="Times New Roman" pitchFamily="18" charset="0"/>
                <a:ea typeface="Calibri" pitchFamily="34" charset="0"/>
                <a:cs typeface="Times New Roman" pitchFamily="18" charset="0"/>
              </a:rPr>
              <a:t> </a:t>
            </a:r>
            <a:r>
              <a:rPr kumimoji="0" lang="en-US" b="0" i="0" u="none" strike="noStrike" cap="none" normalizeH="0" baseline="0" dirty="0" bmk="_Toc66083969">
                <a:ln>
                  <a:noFill/>
                </a:ln>
                <a:solidFill>
                  <a:schemeClr val="tx1"/>
                </a:solidFill>
                <a:effectLst/>
                <a:latin typeface="Times New Roman" pitchFamily="18" charset="0"/>
                <a:ea typeface="Calibri" pitchFamily="34" charset="0"/>
                <a:cs typeface="Times New Roman" pitchFamily="18" charset="0"/>
              </a:rPr>
              <a:t>Figure 1:  </a:t>
            </a:r>
            <a:r>
              <a:rPr lang="en-US" dirty="0" bmk="_Toc66083969">
                <a:latin typeface="Times New Roman" pitchFamily="18" charset="0"/>
                <a:ea typeface="Calibri" pitchFamily="34" charset="0"/>
                <a:cs typeface="Times New Roman" pitchFamily="18" charset="0"/>
              </a:rPr>
              <a:t>Conceptual </a:t>
            </a:r>
            <a:r>
              <a:rPr lang="en-US" dirty="0" smtClean="0" bmk="_Toc66083969">
                <a:latin typeface="Times New Roman" pitchFamily="18" charset="0"/>
                <a:ea typeface="Calibri" pitchFamily="34" charset="0"/>
                <a:cs typeface="Times New Roman" pitchFamily="18" charset="0"/>
              </a:rPr>
              <a:t>framework</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Organic</Template>
  <TotalTime>6969</TotalTime>
  <Words>3383</Words>
  <Application>Microsoft Office PowerPoint</Application>
  <PresentationFormat>Widescreen</PresentationFormat>
  <Paragraphs>490</Paragraphs>
  <Slides>47</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47</vt:i4>
      </vt:variant>
    </vt:vector>
  </HeadingPairs>
  <TitlesOfParts>
    <vt:vector size="57" baseType="lpstr">
      <vt:lpstr>Arial</vt:lpstr>
      <vt:lpstr>Calibri</vt:lpstr>
      <vt:lpstr>Calibri Light</vt:lpstr>
      <vt:lpstr>Cambria Math</vt:lpstr>
      <vt:lpstr>Courier New</vt:lpstr>
      <vt:lpstr>Freestyle Script</vt:lpstr>
      <vt:lpstr>Times New Roman</vt:lpstr>
      <vt:lpstr>Wingdings</vt:lpstr>
      <vt:lpstr>Office Theme</vt:lpstr>
      <vt:lpstr>1_Office Theme</vt:lpstr>
      <vt:lpstr>PowerPoint Presentation</vt:lpstr>
      <vt:lpstr>Investigators </vt:lpstr>
      <vt:lpstr>Presentation outlines </vt:lpstr>
      <vt:lpstr>Introduction(1/3) </vt:lpstr>
      <vt:lpstr>Introduction(2/3)</vt:lpstr>
      <vt:lpstr>Introduction (3/3)</vt:lpstr>
      <vt:lpstr>Justification of the study</vt:lpstr>
      <vt:lpstr>Significance of the study</vt:lpstr>
      <vt:lpstr>Conceptual framework</vt:lpstr>
      <vt:lpstr>Objectives</vt:lpstr>
      <vt:lpstr>Methods and materials </vt:lpstr>
      <vt:lpstr>Sample size determination</vt:lpstr>
      <vt:lpstr>Sampling technique and procedure</vt:lpstr>
      <vt:lpstr>Sampling technique and procedure</vt:lpstr>
      <vt:lpstr>Variables of the study</vt:lpstr>
      <vt:lpstr>Operational definitions (1/1)</vt:lpstr>
      <vt:lpstr>Data collection tools &amp; procedures </vt:lpstr>
      <vt:lpstr>Data quality assurance</vt:lpstr>
      <vt:lpstr>Data quality assurance</vt:lpstr>
      <vt:lpstr>Data processing and analysis</vt:lpstr>
      <vt:lpstr>Data processing and analysis cont…</vt:lpstr>
      <vt:lpstr>Data processing and analysis cont…</vt:lpstr>
      <vt:lpstr>Ethical consideration</vt:lpstr>
      <vt:lpstr>Plan for dissemination </vt:lpstr>
      <vt:lpstr>Results and discussion </vt:lpstr>
      <vt:lpstr>Results and discussion </vt:lpstr>
      <vt:lpstr>Results and discussion </vt:lpstr>
      <vt:lpstr>Results and discussion </vt:lpstr>
      <vt:lpstr>Results and discussion </vt:lpstr>
      <vt:lpstr>Results and discussion </vt:lpstr>
      <vt:lpstr>Results and discussion </vt:lpstr>
      <vt:lpstr>Barriers for ambulance utilization </vt:lpstr>
      <vt:lpstr>Barriers for ambulance utilization </vt:lpstr>
      <vt:lpstr>Barriers for ambulance utilization </vt:lpstr>
      <vt:lpstr>Perceived solutions </vt:lpstr>
      <vt:lpstr>Results and discussion </vt:lpstr>
      <vt:lpstr>Results and discussion </vt:lpstr>
      <vt:lpstr>Results and discussion </vt:lpstr>
      <vt:lpstr>Results and discussion </vt:lpstr>
      <vt:lpstr>Limitations of the study </vt:lpstr>
      <vt:lpstr>Conclusion </vt:lpstr>
      <vt:lpstr>Conclusion </vt:lpstr>
      <vt:lpstr>Recommendations </vt:lpstr>
      <vt:lpstr>Recommendations</vt:lpstr>
      <vt:lpstr>References </vt:lpstr>
      <vt:lpstr>Acknowledgment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Yonathan</dc:creator>
  <cp:lastModifiedBy>user</cp:lastModifiedBy>
  <cp:revision>369</cp:revision>
  <dcterms:created xsi:type="dcterms:W3CDTF">2006-08-16T00:00:00Z</dcterms:created>
  <dcterms:modified xsi:type="dcterms:W3CDTF">2025-04-11T06:47:20Z</dcterms:modified>
</cp:coreProperties>
</file>