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147376742" r:id="rId2"/>
    <p:sldId id="1107" r:id="rId3"/>
    <p:sldId id="607" r:id="rId4"/>
    <p:sldId id="502" r:id="rId5"/>
    <p:sldId id="588" r:id="rId6"/>
    <p:sldId id="506" r:id="rId7"/>
    <p:sldId id="430" r:id="rId8"/>
    <p:sldId id="589" r:id="rId9"/>
    <p:sldId id="591" r:id="rId10"/>
    <p:sldId id="593" r:id="rId11"/>
    <p:sldId id="594" r:id="rId12"/>
    <p:sldId id="608" r:id="rId13"/>
    <p:sldId id="534" r:id="rId14"/>
    <p:sldId id="2147474460" r:id="rId15"/>
    <p:sldId id="611" r:id="rId16"/>
    <p:sldId id="604" r:id="rId17"/>
    <p:sldId id="612" r:id="rId18"/>
    <p:sldId id="586" r:id="rId19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F2631-4ECB-44D6-B3EF-E59E93369406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2980C0-2FC6-424F-8E09-333087516E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To identify level of  BPG adherence and associated factors among RHD patients</a:t>
          </a:r>
        </a:p>
      </dgm:t>
    </dgm:pt>
    <dgm:pt modelId="{5CEC08D1-C8CA-4BED-B7F2-2B04A5FA622F}" type="parTrans" cxnId="{59D9C14A-6A6A-4501-AE57-6D2ABA427715}">
      <dgm:prSet/>
      <dgm:spPr/>
      <dgm:t>
        <a:bodyPr/>
        <a:lstStyle/>
        <a:p>
          <a:endParaRPr lang="en-US"/>
        </a:p>
      </dgm:t>
    </dgm:pt>
    <dgm:pt modelId="{5D18059F-4B5B-4137-B7F8-228C1294BBD5}" type="sibTrans" cxnId="{59D9C14A-6A6A-4501-AE57-6D2ABA4277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69DFD0-8C9E-4322-BD30-5C8D340F9C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To explore lived experience of RHD patients on BPG </a:t>
          </a:r>
        </a:p>
      </dgm:t>
    </dgm:pt>
    <dgm:pt modelId="{DF4C214B-DAD2-497E-868E-766089BCD80C}" type="parTrans" cxnId="{82E20B97-6442-40A4-A0C8-2298DAB8E0F7}">
      <dgm:prSet/>
      <dgm:spPr/>
      <dgm:t>
        <a:bodyPr/>
        <a:lstStyle/>
        <a:p>
          <a:endParaRPr lang="en-US"/>
        </a:p>
      </dgm:t>
    </dgm:pt>
    <dgm:pt modelId="{6F2F1C0B-E3EC-4EA0-A041-6B20B72D3B2C}" type="sibTrans" cxnId="{82E20B97-6442-40A4-A0C8-2298DAB8E0F7}">
      <dgm:prSet/>
      <dgm:spPr/>
      <dgm:t>
        <a:bodyPr/>
        <a:lstStyle/>
        <a:p>
          <a:endParaRPr lang="en-US"/>
        </a:p>
      </dgm:t>
    </dgm:pt>
    <dgm:pt modelId="{36C34DF0-C046-4122-9E07-D6B51E0E25ED}" type="pres">
      <dgm:prSet presAssocID="{F15F2631-4ECB-44D6-B3EF-E59E93369406}" presName="root" presStyleCnt="0">
        <dgm:presLayoutVars>
          <dgm:dir/>
          <dgm:resizeHandles val="exact"/>
        </dgm:presLayoutVars>
      </dgm:prSet>
      <dgm:spPr/>
    </dgm:pt>
    <dgm:pt modelId="{0AA7F197-DF2E-4432-92ED-8B0ABD99FC6B}" type="pres">
      <dgm:prSet presAssocID="{F15F2631-4ECB-44D6-B3EF-E59E93369406}" presName="container" presStyleCnt="0">
        <dgm:presLayoutVars>
          <dgm:dir/>
          <dgm:resizeHandles val="exact"/>
        </dgm:presLayoutVars>
      </dgm:prSet>
      <dgm:spPr/>
    </dgm:pt>
    <dgm:pt modelId="{1B990706-429A-4DD6-AD95-76C183F20F9D}" type="pres">
      <dgm:prSet presAssocID="{232980C0-2FC6-424F-8E09-333087516E4B}" presName="compNode" presStyleCnt="0"/>
      <dgm:spPr/>
    </dgm:pt>
    <dgm:pt modelId="{118EAEAC-FBB7-42C1-A67F-CE8D9A02DE72}" type="pres">
      <dgm:prSet presAssocID="{232980C0-2FC6-424F-8E09-333087516E4B}" presName="iconBgRect" presStyleLbl="bgShp" presStyleIdx="0" presStyleCnt="2" custLinFactNeighborX="-46649" custLinFactNeighborY="-2044"/>
      <dgm:spPr/>
    </dgm:pt>
    <dgm:pt modelId="{A0A5DEC6-BC0D-4D18-BAB7-0C842679DF7B}" type="pres">
      <dgm:prSet presAssocID="{232980C0-2FC6-424F-8E09-333087516E4B}" presName="iconRect" presStyleLbl="node1" presStyleIdx="0" presStyleCnt="2" custLinFactNeighborX="-70355" custLinFactNeighborY="-35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E4CB12C3-0BB6-4441-9DE0-276397E4E51E}" type="pres">
      <dgm:prSet presAssocID="{232980C0-2FC6-424F-8E09-333087516E4B}" presName="spaceRect" presStyleCnt="0"/>
      <dgm:spPr/>
    </dgm:pt>
    <dgm:pt modelId="{59B50965-6D0B-4218-9D90-DEAD0546FA75}" type="pres">
      <dgm:prSet presAssocID="{232980C0-2FC6-424F-8E09-333087516E4B}" presName="textRect" presStyleLbl="revTx" presStyleIdx="0" presStyleCnt="2" custScaleX="144472" custScaleY="153728">
        <dgm:presLayoutVars>
          <dgm:chMax val="1"/>
          <dgm:chPref val="1"/>
        </dgm:presLayoutVars>
      </dgm:prSet>
      <dgm:spPr/>
    </dgm:pt>
    <dgm:pt modelId="{ABA014F4-DAA4-49BE-88A2-67A428E1A40B}" type="pres">
      <dgm:prSet presAssocID="{5D18059F-4B5B-4137-B7F8-228C1294BBD5}" presName="sibTrans" presStyleLbl="sibTrans2D1" presStyleIdx="0" presStyleCnt="0"/>
      <dgm:spPr/>
    </dgm:pt>
    <dgm:pt modelId="{E9947B02-7B26-40F6-B280-5F1F34984AAA}" type="pres">
      <dgm:prSet presAssocID="{EF69DFD0-8C9E-4322-BD30-5C8D340F9C04}" presName="compNode" presStyleCnt="0"/>
      <dgm:spPr/>
    </dgm:pt>
    <dgm:pt modelId="{7762FFB1-5CCD-4391-B800-EA339FABFC77}" type="pres">
      <dgm:prSet presAssocID="{EF69DFD0-8C9E-4322-BD30-5C8D340F9C04}" presName="iconBgRect" presStyleLbl="bgShp" presStyleIdx="1" presStyleCnt="2" custLinFactNeighborX="-46263" custLinFactNeighborY="-29927"/>
      <dgm:spPr/>
    </dgm:pt>
    <dgm:pt modelId="{D8019F4D-7819-4A65-B10F-8B990414A4CA}" type="pres">
      <dgm:prSet presAssocID="{EF69DFD0-8C9E-4322-BD30-5C8D340F9C0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5916FA5-8B01-41EE-8B7C-4EB0B80991E7}" type="pres">
      <dgm:prSet presAssocID="{EF69DFD0-8C9E-4322-BD30-5C8D340F9C04}" presName="spaceRect" presStyleCnt="0"/>
      <dgm:spPr/>
    </dgm:pt>
    <dgm:pt modelId="{E50DFCF1-AFD7-41C8-95B5-F674E5861982}" type="pres">
      <dgm:prSet presAssocID="{EF69DFD0-8C9E-4322-BD30-5C8D340F9C04}" presName="textRect" presStyleLbl="revTx" presStyleIdx="1" presStyleCnt="2" custScaleX="145634" custScaleY="166109" custLinFactNeighborX="15308" custLinFactNeighborY="-2083">
        <dgm:presLayoutVars>
          <dgm:chMax val="1"/>
          <dgm:chPref val="1"/>
        </dgm:presLayoutVars>
      </dgm:prSet>
      <dgm:spPr/>
    </dgm:pt>
  </dgm:ptLst>
  <dgm:cxnLst>
    <dgm:cxn modelId="{07A2590B-61B1-44FB-944E-BB4005006382}" type="presOf" srcId="{232980C0-2FC6-424F-8E09-333087516E4B}" destId="{59B50965-6D0B-4218-9D90-DEAD0546FA75}" srcOrd="0" destOrd="0" presId="urn:microsoft.com/office/officeart/2018/2/layout/IconCircleList"/>
    <dgm:cxn modelId="{B32CAA0F-BC40-4337-A6E4-DD676D6BF056}" type="presOf" srcId="{EF69DFD0-8C9E-4322-BD30-5C8D340F9C04}" destId="{E50DFCF1-AFD7-41C8-95B5-F674E5861982}" srcOrd="0" destOrd="0" presId="urn:microsoft.com/office/officeart/2018/2/layout/IconCircleList"/>
    <dgm:cxn modelId="{59D9C14A-6A6A-4501-AE57-6D2ABA427715}" srcId="{F15F2631-4ECB-44D6-B3EF-E59E93369406}" destId="{232980C0-2FC6-424F-8E09-333087516E4B}" srcOrd="0" destOrd="0" parTransId="{5CEC08D1-C8CA-4BED-B7F2-2B04A5FA622F}" sibTransId="{5D18059F-4B5B-4137-B7F8-228C1294BBD5}"/>
    <dgm:cxn modelId="{82E20B97-6442-40A4-A0C8-2298DAB8E0F7}" srcId="{F15F2631-4ECB-44D6-B3EF-E59E93369406}" destId="{EF69DFD0-8C9E-4322-BD30-5C8D340F9C04}" srcOrd="1" destOrd="0" parTransId="{DF4C214B-DAD2-497E-868E-766089BCD80C}" sibTransId="{6F2F1C0B-E3EC-4EA0-A041-6B20B72D3B2C}"/>
    <dgm:cxn modelId="{7F9432F6-853B-4454-8BB5-F8C350158EA1}" type="presOf" srcId="{5D18059F-4B5B-4137-B7F8-228C1294BBD5}" destId="{ABA014F4-DAA4-49BE-88A2-67A428E1A40B}" srcOrd="0" destOrd="0" presId="urn:microsoft.com/office/officeart/2018/2/layout/IconCircleList"/>
    <dgm:cxn modelId="{D6D61DFD-00D4-4526-9236-2F5F0F372928}" type="presOf" srcId="{F15F2631-4ECB-44D6-B3EF-E59E93369406}" destId="{36C34DF0-C046-4122-9E07-D6B51E0E25ED}" srcOrd="0" destOrd="0" presId="urn:microsoft.com/office/officeart/2018/2/layout/IconCircleList"/>
    <dgm:cxn modelId="{06F86DFF-34F7-4F1D-AD8B-66154173816F}" type="presParOf" srcId="{36C34DF0-C046-4122-9E07-D6B51E0E25ED}" destId="{0AA7F197-DF2E-4432-92ED-8B0ABD99FC6B}" srcOrd="0" destOrd="0" presId="urn:microsoft.com/office/officeart/2018/2/layout/IconCircleList"/>
    <dgm:cxn modelId="{C96D540D-F8DA-49B9-A432-66F74AD56183}" type="presParOf" srcId="{0AA7F197-DF2E-4432-92ED-8B0ABD99FC6B}" destId="{1B990706-429A-4DD6-AD95-76C183F20F9D}" srcOrd="0" destOrd="0" presId="urn:microsoft.com/office/officeart/2018/2/layout/IconCircleList"/>
    <dgm:cxn modelId="{9BBA8475-C4C1-4FD6-86EF-83C83B2E9D96}" type="presParOf" srcId="{1B990706-429A-4DD6-AD95-76C183F20F9D}" destId="{118EAEAC-FBB7-42C1-A67F-CE8D9A02DE72}" srcOrd="0" destOrd="0" presId="urn:microsoft.com/office/officeart/2018/2/layout/IconCircleList"/>
    <dgm:cxn modelId="{15B188E6-203B-4B35-B437-B3DB77022DC3}" type="presParOf" srcId="{1B990706-429A-4DD6-AD95-76C183F20F9D}" destId="{A0A5DEC6-BC0D-4D18-BAB7-0C842679DF7B}" srcOrd="1" destOrd="0" presId="urn:microsoft.com/office/officeart/2018/2/layout/IconCircleList"/>
    <dgm:cxn modelId="{E5E8B53A-A990-49A6-A013-96C7C31281A4}" type="presParOf" srcId="{1B990706-429A-4DD6-AD95-76C183F20F9D}" destId="{E4CB12C3-0BB6-4441-9DE0-276397E4E51E}" srcOrd="2" destOrd="0" presId="urn:microsoft.com/office/officeart/2018/2/layout/IconCircleList"/>
    <dgm:cxn modelId="{8E9C02B2-EE19-46B5-B030-5B636A138203}" type="presParOf" srcId="{1B990706-429A-4DD6-AD95-76C183F20F9D}" destId="{59B50965-6D0B-4218-9D90-DEAD0546FA75}" srcOrd="3" destOrd="0" presId="urn:microsoft.com/office/officeart/2018/2/layout/IconCircleList"/>
    <dgm:cxn modelId="{80CCBCA6-9675-4CF9-9574-3F5BFD00742A}" type="presParOf" srcId="{0AA7F197-DF2E-4432-92ED-8B0ABD99FC6B}" destId="{ABA014F4-DAA4-49BE-88A2-67A428E1A40B}" srcOrd="1" destOrd="0" presId="urn:microsoft.com/office/officeart/2018/2/layout/IconCircleList"/>
    <dgm:cxn modelId="{C086A0A4-05F0-476E-89B4-81828896BDA5}" type="presParOf" srcId="{0AA7F197-DF2E-4432-92ED-8B0ABD99FC6B}" destId="{E9947B02-7B26-40F6-B280-5F1F34984AAA}" srcOrd="2" destOrd="0" presId="urn:microsoft.com/office/officeart/2018/2/layout/IconCircleList"/>
    <dgm:cxn modelId="{4FAC2362-A4C8-48D4-8C82-C85BB5B1AC43}" type="presParOf" srcId="{E9947B02-7B26-40F6-B280-5F1F34984AAA}" destId="{7762FFB1-5CCD-4391-B800-EA339FABFC77}" srcOrd="0" destOrd="0" presId="urn:microsoft.com/office/officeart/2018/2/layout/IconCircleList"/>
    <dgm:cxn modelId="{39F48FA2-1E41-49F3-89EA-0AA7370986CA}" type="presParOf" srcId="{E9947B02-7B26-40F6-B280-5F1F34984AAA}" destId="{D8019F4D-7819-4A65-B10F-8B990414A4CA}" srcOrd="1" destOrd="0" presId="urn:microsoft.com/office/officeart/2018/2/layout/IconCircleList"/>
    <dgm:cxn modelId="{BA9D32B1-867C-4AA4-8E6F-DEE79AD1102E}" type="presParOf" srcId="{E9947B02-7B26-40F6-B280-5F1F34984AAA}" destId="{C5916FA5-8B01-41EE-8B7C-4EB0B80991E7}" srcOrd="2" destOrd="0" presId="urn:microsoft.com/office/officeart/2018/2/layout/IconCircleList"/>
    <dgm:cxn modelId="{379F03E0-E441-40EC-B4AA-8C038BBC22ED}" type="presParOf" srcId="{E9947B02-7B26-40F6-B280-5F1F34984AAA}" destId="{E50DFCF1-AFD7-41C8-95B5-F674E586198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AEAC-FBB7-42C1-A67F-CE8D9A02DE72}">
      <dsp:nvSpPr>
        <dsp:cNvPr id="0" name=""/>
        <dsp:cNvSpPr/>
      </dsp:nvSpPr>
      <dsp:spPr>
        <a:xfrm>
          <a:off x="0" y="1958008"/>
          <a:ext cx="1212225" cy="12122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5DEC6-BC0D-4D18-BAB7-0C842679DF7B}">
      <dsp:nvSpPr>
        <dsp:cNvPr id="0" name=""/>
        <dsp:cNvSpPr/>
      </dsp:nvSpPr>
      <dsp:spPr>
        <a:xfrm>
          <a:off x="0" y="2212570"/>
          <a:ext cx="703090" cy="703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50965-6D0B-4218-9D90-DEAD0546FA75}">
      <dsp:nvSpPr>
        <dsp:cNvPr id="0" name=""/>
        <dsp:cNvSpPr/>
      </dsp:nvSpPr>
      <dsp:spPr>
        <a:xfrm>
          <a:off x="1033386" y="1657134"/>
          <a:ext cx="4128125" cy="1863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 identify level of  BPG adherence and associated factors among RHD patients</a:t>
          </a:r>
        </a:p>
      </dsp:txBody>
      <dsp:txXfrm>
        <a:off x="1033386" y="1657134"/>
        <a:ext cx="4128125" cy="1863529"/>
      </dsp:txXfrm>
    </dsp:sp>
    <dsp:sp modelId="{7762FFB1-5CCD-4391-B800-EA339FABFC77}">
      <dsp:nvSpPr>
        <dsp:cNvPr id="0" name=""/>
        <dsp:cNvSpPr/>
      </dsp:nvSpPr>
      <dsp:spPr>
        <a:xfrm>
          <a:off x="5098578" y="1620004"/>
          <a:ext cx="1212225" cy="12122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19F4D-7819-4A65-B10F-8B990414A4CA}">
      <dsp:nvSpPr>
        <dsp:cNvPr id="0" name=""/>
        <dsp:cNvSpPr/>
      </dsp:nvSpPr>
      <dsp:spPr>
        <a:xfrm>
          <a:off x="5913957" y="2237354"/>
          <a:ext cx="703090" cy="703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DFCF1-AFD7-41C8-95B5-F674E5861982}">
      <dsp:nvSpPr>
        <dsp:cNvPr id="0" name=""/>
        <dsp:cNvSpPr/>
      </dsp:nvSpPr>
      <dsp:spPr>
        <a:xfrm>
          <a:off x="6676175" y="1556841"/>
          <a:ext cx="4161328" cy="201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 explore lived experience of RHD patients on BPG </a:t>
          </a:r>
        </a:p>
      </dsp:txBody>
      <dsp:txXfrm>
        <a:off x="6676175" y="1556841"/>
        <a:ext cx="4161328" cy="201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143000"/>
            <a:ext cx="5083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Capability(C):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refers to the individual’s psychological and physical capability; encompasses knowledge and skills required to perform a desired behavior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(e.g., knowledge of BPG prophylaxis etc.).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Opportunity(O):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physical environment and social influences such as resources, healthcare access, and social support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(e.g., BPG supply etc.).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Motivation(M)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[reflective and automatic responses] is all the cognitive/brain process that motivates and directs a behavior, such as emotional responding and analytical decision making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(e.g.,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trust in healthcare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belief)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(Michie et al., 2011)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COM-B stands for Capability Opportunity Motivation 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. The COM-B model is the starting point used by the BCW for understanding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 in the context in which it occurs. The central tenet of the model is that for any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 to occur: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1. there must be the ‘capability’ to do it: the person or people concerned must have the physical strength, knowledge, skills, stamina etc. to perform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2. there must be the ‘opportunity’ for the behavior to occur in terms of a conducive physical and social environment: e.g. it must be physically accessible,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affordable, socially acceptable and there must be sufficient time;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3. there must be sufficient strong ‘motivation’: i.e. they must be more highly motivated to do the behavior at the relevant time than not to do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, or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engage in a competing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erif-Regular"/>
                <a:ea typeface="+mn-ea"/>
                <a:cs typeface="+mn-cs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6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143000"/>
            <a:ext cx="5083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AdvTTb20e5d60"/>
              </a:rPr>
              <a:t>The final findings of both data sets will be triangulated for the better understanding of the study findings and will be presented in joint display under COM-B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0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143000"/>
            <a:ext cx="5083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2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143000"/>
            <a:ext cx="5083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2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07" y="1718441"/>
            <a:ext cx="12438993" cy="19783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/>
              <a:t>Barriers and facilitators to Benzathine Penicillin G adherence in TASH: A mixed methods study of Rheumatic Heart Disease patients using the COM-B model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87645" y="3448217"/>
            <a:ext cx="6998819" cy="8759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Habtamu Abera, RN, PhD &amp; Dr Henok Tadele, MD Cardiologist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CHS, AAU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Translating Research into Action: Strengthening Public Health Systems in Crisis-Affected Settings </a:t>
            </a:r>
          </a:p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8A0E-5BE8-0604-9DC5-1002FAF8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07" y="247031"/>
            <a:ext cx="9679543" cy="638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20" dirty="0">
                <a:solidFill>
                  <a:schemeClr val="bg1"/>
                </a:solidFill>
                <a:latin typeface="Calibri Light" panose="020F0302020204030204"/>
                <a:cs typeface="+mj-cs"/>
              </a:rPr>
              <a:t>Findings </a:t>
            </a:r>
            <a:r>
              <a:rPr lang="en-US" b="1" dirty="0">
                <a:solidFill>
                  <a:schemeClr val="bg1"/>
                </a:solidFill>
                <a:latin typeface="Calibri Light" panose="020F0302020204030204"/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AFBF-FC3A-302C-3670-F0271D45C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276" y="1204117"/>
            <a:ext cx="5343403" cy="63805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940" dirty="0"/>
              <a:t>Quantitative…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9F40E-77FD-AAA2-0F06-B63A04C7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2082205"/>
            <a:ext cx="6108269" cy="526109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40"/>
              </a:spcAft>
              <a:defRPr/>
            </a:pPr>
            <a:r>
              <a:rPr lang="en-US" sz="9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The median monthly transportation cost was </a:t>
            </a:r>
            <a:r>
              <a:rPr lang="en-US" sz="96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65 ETB </a:t>
            </a:r>
            <a:r>
              <a:rPr lang="en-US" sz="9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(IQR: 10-250).</a:t>
            </a:r>
          </a:p>
          <a:p>
            <a:pPr algn="just">
              <a:lnSpc>
                <a:spcPct val="120000"/>
              </a:lnSpc>
              <a:spcAft>
                <a:spcPts val="840"/>
              </a:spcAft>
              <a:defRPr/>
            </a:pPr>
            <a:r>
              <a:rPr lang="en-US" sz="9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Low level of adherence: (</a:t>
            </a:r>
            <a:r>
              <a:rPr lang="en-US" sz="96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72.3% Vs 80%</a:t>
            </a:r>
            <a:r>
              <a:rPr lang="en-US" sz="9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20000"/>
              </a:lnSpc>
              <a:spcAft>
                <a:spcPts val="840"/>
              </a:spcAft>
              <a:defRPr/>
            </a:pPr>
            <a:r>
              <a:rPr lang="en-US" sz="96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15.6% </a:t>
            </a:r>
            <a:r>
              <a:rPr lang="en-US" sz="9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knowingly avoided BPG injections. </a:t>
            </a:r>
          </a:p>
          <a:p>
            <a:pPr algn="just">
              <a:lnSpc>
                <a:spcPct val="120000"/>
              </a:lnSpc>
              <a:spcAft>
                <a:spcPts val="840"/>
              </a:spcAft>
              <a:defRPr/>
            </a:pPr>
            <a:r>
              <a:rPr lang="en-US" sz="96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49.7%</a:t>
            </a:r>
            <a:r>
              <a:rPr lang="en-US" sz="9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missed a regular BPG injections in the last year </a:t>
            </a:r>
          </a:p>
          <a:p>
            <a:pPr lvl="1" algn="just">
              <a:lnSpc>
                <a:spcPct val="120000"/>
              </a:lnSpc>
              <a:spcAft>
                <a:spcPts val="840"/>
              </a:spcAft>
              <a:buFont typeface="Calibri" panose="020F0502020204030204" pitchFamily="34" charset="0"/>
              <a:buChar char="–"/>
              <a:defRPr/>
            </a:pPr>
            <a:r>
              <a:rPr lang="en-US" sz="80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Distance</a:t>
            </a:r>
            <a:r>
              <a:rPr lang="en-US" sz="80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80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inability to afford and </a:t>
            </a:r>
            <a:r>
              <a:rPr lang="en-US" sz="80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painful BPG injection</a:t>
            </a:r>
            <a:r>
              <a:rPr lang="en-US" sz="80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were the main reasons for missed BPG injections</a:t>
            </a:r>
          </a:p>
          <a:p>
            <a:pPr algn="just">
              <a:lnSpc>
                <a:spcPct val="120000"/>
              </a:lnSpc>
              <a:spcAft>
                <a:spcPts val="840"/>
              </a:spcAft>
              <a:defRPr/>
            </a:pPr>
            <a:endParaRPr lang="en-US" sz="10080" kern="100" dirty="0">
              <a:solidFill>
                <a:prstClr val="black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AD801-9BA0-8F95-612D-F0E3EC7C5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1204118"/>
            <a:ext cx="5840514" cy="63805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940" dirty="0"/>
              <a:t>Qualitative….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74BEC-665B-5933-9846-9F1127AB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1842176"/>
            <a:ext cx="6108268" cy="52610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40"/>
              </a:spcAft>
              <a:buNone/>
              <a:defRPr/>
            </a:pPr>
            <a:r>
              <a:rPr lang="en-US" sz="9600" b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Financial constraints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9600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“It is difficult to strictly attend follow-up schedules due to various reasons like lack of money for transportation, daily expenses, and medical treatments and so on.” (R10).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buNone/>
              <a:defRPr/>
            </a:pPr>
            <a:r>
              <a:rPr lang="en-US" sz="9600" b="1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Distance: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9600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35-year-old female RHD patient stated that she opted to pay over </a:t>
            </a:r>
            <a:r>
              <a:rPr lang="en-US" sz="9600" i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10,000ETB </a:t>
            </a:r>
            <a:r>
              <a:rPr lang="en-US" sz="9600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for travel, treatment and other expenses because it took her two days to get here(R14).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defRPr/>
            </a:pPr>
            <a:endParaRPr lang="en-US" sz="5250" i="1" kern="100" dirty="0">
              <a:solidFill>
                <a:prstClr val="black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40"/>
              </a:spcAft>
              <a:buNone/>
              <a:defRPr/>
            </a:pPr>
            <a:endParaRPr lang="en-US" sz="3990" b="1" kern="1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5A389-3EA5-2A4C-B653-61E32F0A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7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100A-7674-E1C7-6670-682FBDAD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44" y="285750"/>
            <a:ext cx="7397290" cy="63466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Findings…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4F07C-C914-BD24-562D-8365AE46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30" y="1164258"/>
            <a:ext cx="3733865" cy="63466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940" dirty="0"/>
              <a:t>Quantitative…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29D7F-46FD-F124-AA22-7F87CF63B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670" y="2042766"/>
            <a:ext cx="4113906" cy="43349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FF0000"/>
                </a:solidFill>
                <a:ea typeface="Aptos" panose="020B0004020202020204" pitchFamily="34" charset="0"/>
              </a:rPr>
              <a:t>80.6%</a:t>
            </a:r>
            <a:r>
              <a:rPr lang="en-US" sz="2800" dirty="0">
                <a:solidFill>
                  <a:prstClr val="black"/>
                </a:solidFill>
                <a:ea typeface="Aptos" panose="020B0004020202020204" pitchFamily="34" charset="0"/>
              </a:rPr>
              <a:t> of RHD patients trusts the healthcare provider for BPG injections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FF0000"/>
                </a:solidFill>
                <a:ea typeface="Aptos" panose="020B0004020202020204" pitchFamily="34" charset="0"/>
              </a:rPr>
              <a:t>81.5% </a:t>
            </a:r>
            <a:r>
              <a:rPr lang="en-US" sz="2800" dirty="0">
                <a:solidFill>
                  <a:prstClr val="black"/>
                </a:solidFill>
                <a:ea typeface="Aptos" panose="020B0004020202020204" pitchFamily="34" charset="0"/>
              </a:rPr>
              <a:t>have perception of BPG effectiveness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FF0000"/>
                </a:solidFill>
                <a:ea typeface="Aptos" panose="020B0004020202020204" pitchFamily="34" charset="0"/>
              </a:rPr>
              <a:t>30 minutes </a:t>
            </a:r>
            <a:r>
              <a:rPr lang="en-US" sz="2800" dirty="0">
                <a:solidFill>
                  <a:prstClr val="black"/>
                </a:solidFill>
                <a:ea typeface="Aptos" panose="020B0004020202020204" pitchFamily="34" charset="0"/>
              </a:rPr>
              <a:t>was the median wait time (IQR: 15–60) for a BPG injection.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903EE-74DC-7C5C-91BC-9023FB5C2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121" y="1217649"/>
            <a:ext cx="7074026" cy="539369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940" dirty="0"/>
              <a:t>Qualitative….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CE2EC-3BB1-5CFD-B0AE-5A0EE395F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3837" y="2042767"/>
            <a:ext cx="8030093" cy="544388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b="1" dirty="0"/>
              <a:t>Lack of trust in HCPs</a:t>
            </a:r>
          </a:p>
          <a:p>
            <a:pPr>
              <a:lnSpc>
                <a:spcPct val="120000"/>
              </a:lnSpc>
            </a:pPr>
            <a:r>
              <a:rPr lang="en-US" sz="3100" i="1" dirty="0"/>
              <a:t>“I have doubts about healthcare providers, and I don’t trust all of them. They always look unhappy about the drug (BPG). They  are in fear, and I don’t want them to give me the medication.” (R9).</a:t>
            </a:r>
            <a:endParaRPr lang="en-US" sz="31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100" b="1" dirty="0"/>
              <a:t>waiting time</a:t>
            </a:r>
          </a:p>
          <a:p>
            <a:pPr>
              <a:lnSpc>
                <a:spcPct val="120000"/>
              </a:lnSpc>
            </a:pPr>
            <a:r>
              <a:rPr lang="en-US" sz="3100" i="1" dirty="0">
                <a:solidFill>
                  <a:srgbClr val="FF0000"/>
                </a:solidFill>
              </a:rPr>
              <a:t>“There was a time when they left me waiting there for a long time and leave me there/tell me to return in the afternoon when I go there in the morning. There is always a hustle. That is why I skipped the days.” (R12).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D4728-2915-1222-793F-DA7A31B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2E65-1D7D-BD3B-1760-9F267FBB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26" y="317804"/>
            <a:ext cx="10091022" cy="70265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Findings:  Qualitative…. 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D24C5-2BD4-0566-9305-EAB4EA714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442" y="1292773"/>
            <a:ext cx="11812799" cy="5810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Unwillingness of Healthcare providers to provide injection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sz="2600" i="1" dirty="0"/>
              <a:t>“I have tried many private clinics and health centers and none of them were welcoming to treat me as any other patients. That was why I decided to stop my injection again for six months and came today to try another healthcare facility near me” [R13].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sz="2600" i="1" dirty="0"/>
              <a:t>“Benzathine injection providers are not welcoming.” [R2].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Attitude towards medication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sz="2600" i="1" dirty="0"/>
              <a:t>“I have some frustrations ………the healthcare providers always say if you die here, who is responsible? Then, for a period of time, I stopped the medication” [R10].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C0931-70BB-49CB-77CB-4CCECF1B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4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9B32ED-0645-6266-5B5D-22D921BE475A}"/>
              </a:ext>
            </a:extLst>
          </p:cNvPr>
          <p:cNvSpPr txBox="1"/>
          <p:nvPr/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6012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Mixed study findings: Data integration and mapping findings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1ADC8-B37B-0066-59BF-72813D340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0" y="1059400"/>
            <a:ext cx="9711559" cy="599688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BA4F-1570-3773-818D-A3F66EDB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848D7C0-EF86-4549-BF06-FAB50D30C98D}" type="slidenum">
              <a:rPr lang="en-US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058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24F851-45D3-5CB8-9A48-11CFA9B16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782" y="1170971"/>
            <a:ext cx="10615203" cy="610374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3249-5C7E-EE43-4476-0F108E07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832C571-E1E9-4272-8FFF-6D7AE6E41910}" type="slidenum">
              <a:rPr lang="en-US" sz="12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030F1-FE73-9760-5E97-152C1C92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</p:spPr>
        <p:txBody>
          <a:bodyPr anchor="ctr">
            <a:normAutofit fontScale="90000"/>
          </a:bodyPr>
          <a:lstStyle/>
          <a:p>
            <a:br>
              <a:rPr lang="en-US" sz="2000" dirty="0"/>
            </a:br>
            <a:r>
              <a:rPr lang="en-US" dirty="0">
                <a:solidFill>
                  <a:schemeClr val="bg1"/>
                </a:solidFill>
              </a:rPr>
              <a:t>Mixed study findings: Data integration and mapping findings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77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5687-ED97-5187-B4E0-B13E7ACE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236483"/>
            <a:ext cx="11041380" cy="85133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Discussion and interventions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2D0461-8BC5-80A7-E9EF-425E66521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471" y="1567132"/>
            <a:ext cx="10084019" cy="5722681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1311D-1A4A-056F-F0F4-0662CD57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30" y="6959919"/>
            <a:ext cx="2880360" cy="383381"/>
          </a:xfrm>
        </p:spPr>
        <p:txBody>
          <a:bodyPr anchor="ctr">
            <a:normAutofit/>
          </a:bodyPr>
          <a:lstStyle/>
          <a:p>
            <a:pPr>
              <a:spcAft>
                <a:spcPts val="630"/>
              </a:spcAft>
            </a:pPr>
            <a:fld id="{D848D7C0-EF86-4549-BF06-FAB50D30C98D}" type="slidenum">
              <a:rPr lang="en-US" smtClean="0"/>
              <a:pPr>
                <a:spcAft>
                  <a:spcPts val="63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8FC1-D36D-1A2E-194E-B4CF6408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12480"/>
            <a:ext cx="11041380" cy="94381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Discussion and interventions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DAE6-B34A-D517-1B4F-14863055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13945"/>
            <a:ext cx="12312869" cy="60538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FF0000"/>
                </a:solidFill>
              </a:rPr>
              <a:t>A sub-optimal </a:t>
            </a:r>
            <a:r>
              <a:rPr lang="en-US" sz="2200" dirty="0"/>
              <a:t>level of BPG adherence is documented. 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Distances</a:t>
            </a:r>
            <a:r>
              <a:rPr lang="en-US" sz="2200" dirty="0"/>
              <a:t> from BPG injection centers remain barrier, the finding corroborate prior studies </a:t>
            </a:r>
            <a:r>
              <a:rPr lang="en-US" sz="1200" b="1" i="1" dirty="0"/>
              <a:t>(Adal et al., 2022; Adem et al., 2020; Mekonen et al., 2020; Mohammed et al., 2019; Zewde and Mekonnen, 2021).</a:t>
            </a:r>
            <a:r>
              <a:rPr lang="en-US" sz="1200" i="1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en-US" sz="2200" b="1" i="1" dirty="0"/>
              <a:t>BCW interventions functions</a:t>
            </a:r>
            <a:r>
              <a:rPr lang="en-US" sz="2200" i="1" dirty="0"/>
              <a:t>: Environmental restructuring such as </a:t>
            </a:r>
            <a:r>
              <a:rPr lang="en-US" sz="2200" b="1" i="1" dirty="0"/>
              <a:t>decentralization of the BPG prophylaxis </a:t>
            </a:r>
            <a:r>
              <a:rPr lang="en-US" sz="2200" i="1" dirty="0"/>
              <a:t>program making it available at community level health facilities to improve BPG adherence </a:t>
            </a:r>
            <a:r>
              <a:rPr lang="en-US" sz="1200" b="1" i="1" dirty="0"/>
              <a:t>(Areri et al., 2024; Chamberlain-Salaun et al., 2016; Longenecker et al., 2017; Palafox et al., 2017)</a:t>
            </a:r>
          </a:p>
          <a:p>
            <a:pPr lvl="0">
              <a:lnSpc>
                <a:spcPct val="100000"/>
              </a:lnSpc>
            </a:pPr>
            <a:r>
              <a:rPr lang="en-US" sz="2200" b="1" dirty="0">
                <a:solidFill>
                  <a:prstClr val="black"/>
                </a:solidFill>
              </a:rPr>
              <a:t>Support[family, network] </a:t>
            </a:r>
            <a:r>
              <a:rPr lang="en-US" sz="2200" dirty="0">
                <a:solidFill>
                  <a:prstClr val="black"/>
                </a:solidFill>
              </a:rPr>
              <a:t>showed a positive association with BPG adherence, which is also documented in other studies </a:t>
            </a:r>
            <a:r>
              <a:rPr lang="en-US" sz="1200" b="1" i="1" dirty="0">
                <a:solidFill>
                  <a:schemeClr val="tx1"/>
                </a:solidFill>
              </a:rPr>
              <a:t>(Areri et al., 2024, </a:t>
            </a:r>
            <a:r>
              <a:rPr lang="en-US" sz="1200" b="1" i="1" dirty="0" err="1">
                <a:solidFill>
                  <a:schemeClr val="tx1"/>
                </a:solidFill>
              </a:rPr>
              <a:t>Lutfian</a:t>
            </a:r>
            <a:r>
              <a:rPr lang="en-US" sz="1200" b="1" i="1" dirty="0">
                <a:solidFill>
                  <a:schemeClr val="tx1"/>
                </a:solidFill>
              </a:rPr>
              <a:t> et al., 2025; Shahin et al., 2021)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"/>
            </a:pPr>
            <a:r>
              <a:rPr lang="en-US" sz="2200" b="1" dirty="0">
                <a:solidFill>
                  <a:prstClr val="black"/>
                </a:solidFill>
              </a:rPr>
              <a:t>Interventions</a:t>
            </a:r>
            <a:r>
              <a:rPr lang="en-US" sz="2200" dirty="0">
                <a:solidFill>
                  <a:prstClr val="black"/>
                </a:solidFill>
              </a:rPr>
              <a:t>: </a:t>
            </a:r>
            <a:r>
              <a:rPr lang="en-US" sz="2200" i="1" dirty="0">
                <a:solidFill>
                  <a:prstClr val="black"/>
                </a:solidFill>
              </a:rPr>
              <a:t>Persuasion and enablement intervention functions should be utilized. </a:t>
            </a:r>
          </a:p>
          <a:p>
            <a:pPr marL="240030" marR="0" lvl="0" indent="-240030" algn="l" defTabSz="96012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Health insurance coverage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also showed a positive association with BPG adherence in this study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(Areri et al., 2024; Edwards et al., 2021b)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1040130" lvl="1" indent="-342900">
              <a:lnSpc>
                <a:spcPct val="100000"/>
              </a:lnSpc>
              <a:spcBef>
                <a:spcPts val="1050"/>
              </a:spcBef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F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restructuring: HI. In line with intervention recommendation, the current health insurance schemes in Ethiopia need to be expanded to address among RHD patients.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(Argaw et al., 2023;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Merga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2022)</a:t>
            </a:r>
          </a:p>
          <a:p>
            <a:pPr>
              <a:lnSpc>
                <a:spcPct val="100000"/>
              </a:lnSpc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perceived benefit of BPG prophylaxis: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it could be linked to the absence of physical RHD symptoms, hospital admission and understanding the effect of missed BPG prophylaxis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(Areri et al., 2024, Eshete et al., 2023; G et al., 2023).</a:t>
            </a:r>
          </a:p>
          <a:p>
            <a:pPr marL="1040130" lvl="1" indent="-342900">
              <a:lnSpc>
                <a:spcPct val="100000"/>
              </a:lnSpc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F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Interventions: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enablement and education of RHD patients could include the benefit of BPG on RHD progression and overall health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(Michie, 2014). 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0030" marR="0" lvl="0" indent="-240030" algn="l" defTabSz="96012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52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40130" lvl="1" indent="-342900">
              <a:lnSpc>
                <a:spcPct val="100000"/>
              </a:lnSpc>
              <a:spcBef>
                <a:spcPts val="1050"/>
              </a:spcBef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F"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en-US" sz="2200" i="1" dirty="0">
              <a:solidFill>
                <a:prstClr val="black"/>
              </a:solidFill>
            </a:endParaRPr>
          </a:p>
          <a:p>
            <a:pPr marL="480060" lvl="1" indent="0">
              <a:lnSpc>
                <a:spcPct val="100000"/>
              </a:lnSpc>
              <a:buNone/>
            </a:pPr>
            <a:endParaRPr lang="en-US" sz="21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1DB3A-8867-A984-7F86-E26D747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4223C7-74B1-7C9F-A284-8848DDD82671}"/>
              </a:ext>
            </a:extLst>
          </p:cNvPr>
          <p:cNvSpPr txBox="1">
            <a:spLocks/>
          </p:cNvSpPr>
          <p:nvPr/>
        </p:nvSpPr>
        <p:spPr>
          <a:xfrm>
            <a:off x="576074" y="2542008"/>
            <a:ext cx="11696007" cy="5508264"/>
          </a:xfrm>
          <a:prstGeom prst="rect">
            <a:avLst/>
          </a:prstGeom>
        </p:spPr>
        <p:txBody>
          <a:bodyPr vert="horz" lIns="96012" tIns="48006" rIns="96012" bIns="48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10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3983C7-DD5A-9D35-1785-5AFD62920F65}"/>
              </a:ext>
            </a:extLst>
          </p:cNvPr>
          <p:cNvSpPr txBox="1">
            <a:spLocks/>
          </p:cNvSpPr>
          <p:nvPr/>
        </p:nvSpPr>
        <p:spPr>
          <a:xfrm>
            <a:off x="529519" y="504651"/>
            <a:ext cx="11696007" cy="5508264"/>
          </a:xfrm>
          <a:prstGeom prst="rect">
            <a:avLst/>
          </a:prstGeom>
        </p:spPr>
        <p:txBody>
          <a:bodyPr vert="horz" lIns="96012" tIns="48006" rIns="96012" bIns="48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347790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F13A-B05C-1A02-A689-BD9F953B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C568-1005-E55F-B0E9-BBE42CA1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2" y="1387366"/>
            <a:ext cx="12076385" cy="5384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 implementation strategy that considers: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sz="2400" dirty="0"/>
              <a:t>enhancing awareness of prophylaxis: education, persuasion  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sz="2400" dirty="0"/>
              <a:t>Distance: environmental restructuring., e.g., decentralized service 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sz="2400" dirty="0"/>
              <a:t>ensured BPG access: environmental restructuring; e.g., HI, BPG supply 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sz="2400" dirty="0"/>
              <a:t>ensured support and networking should be considered to improve BPG adherence among RHD patients.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Context specific implementation strategy is designed and looking for Fund to start piloting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B2E44-740E-1A8D-1675-7CACE7FA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7F39-39A8-DC18-CD37-0F145147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5284-F8D8-3526-4BA8-D163C3DE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89" y="1860331"/>
            <a:ext cx="11489565" cy="45437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Funding: NIH[1D43TW012459-01]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College of Health Sciences, AAU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Rollins School of Public Health, Emory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Nell Hodgson Woodruff School of Nursing, Emory University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APHI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BF2A4-231E-9537-E284-F52DE1E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6828" y="6941896"/>
            <a:ext cx="2880360" cy="383381"/>
          </a:xfrm>
        </p:spPr>
        <p:txBody>
          <a:bodyPr/>
          <a:lstStyle/>
          <a:p>
            <a:pPr defTabSz="960120">
              <a:defRPr/>
            </a:pPr>
            <a:fld id="{D848D7C0-EF86-4549-BF06-FAB50D30C98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60120"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98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173421"/>
            <a:ext cx="11817661" cy="8037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Presentation outlines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Significance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Aims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Approach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Findings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Discussion and intervention recommendations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A7A6-D88C-4959-0A08-9E26DCC6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375557"/>
            <a:ext cx="10615204" cy="748654"/>
          </a:xfrm>
        </p:spPr>
        <p:txBody>
          <a:bodyPr>
            <a:noAutofit/>
          </a:bodyPr>
          <a:lstStyle/>
          <a:p>
            <a:pPr algn="ctr"/>
            <a:r>
              <a:rPr lang="en-US" sz="4000" kern="1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Significance </a:t>
            </a:r>
            <a:br>
              <a:rPr lang="en-US" sz="4000" kern="1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</a:br>
            <a:endParaRPr lang="en-US" dirty="0">
              <a:solidFill>
                <a:schemeClr val="bg1"/>
              </a:solidFill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D644-5000-F9D6-6FFA-416BAB605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2" y="1124211"/>
            <a:ext cx="11981793" cy="627263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kumimoji="0" lang="en-US" sz="3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</a:rPr>
              <a:t>Rheumatic Heart Disease (RHD) Burden in Ethiopia:</a:t>
            </a:r>
            <a:endParaRPr lang="en-US" sz="3000" b="1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2520" dirty="0">
                <a:latin typeface="+mn-lt"/>
              </a:rPr>
              <a:t>RHD endemic country with a prevalence of </a:t>
            </a:r>
            <a:r>
              <a:rPr lang="en-US" sz="2520" dirty="0">
                <a:solidFill>
                  <a:srgbClr val="FF0000"/>
                </a:solidFill>
                <a:latin typeface="+mn-lt"/>
              </a:rPr>
              <a:t>17%</a:t>
            </a:r>
            <a:r>
              <a:rPr lang="en-US" sz="2520" dirty="0">
                <a:latin typeface="+mn-lt"/>
              </a:rPr>
              <a:t> in school and </a:t>
            </a:r>
            <a:r>
              <a:rPr lang="en-US" sz="2520" dirty="0">
                <a:solidFill>
                  <a:srgbClr val="FF0000"/>
                </a:solidFill>
                <a:latin typeface="+mn-lt"/>
              </a:rPr>
              <a:t>37.5% </a:t>
            </a:r>
            <a:r>
              <a:rPr lang="en-US" sz="2520" dirty="0">
                <a:solidFill>
                  <a:schemeClr val="tx1"/>
                </a:solidFill>
                <a:latin typeface="+mn-lt"/>
              </a:rPr>
              <a:t>in</a:t>
            </a:r>
            <a:r>
              <a:rPr lang="en-US" sz="252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20" dirty="0">
                <a:latin typeface="+mn-lt"/>
              </a:rPr>
              <a:t>community-based studies among 4-25 years of age 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1300" b="1" i="1" dirty="0" err="1">
                <a:solidFill>
                  <a:schemeClr val="accent2"/>
                </a:solidFill>
                <a:latin typeface="+mn-lt"/>
              </a:rPr>
              <a:t>Memirie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 et al., 2022)</a:t>
            </a:r>
            <a:endParaRPr lang="en-US" sz="1300" b="1" dirty="0">
              <a:solidFill>
                <a:schemeClr val="accent2"/>
              </a:solidFill>
              <a:latin typeface="+mn-lt"/>
            </a:endParaRPr>
          </a:p>
          <a:p>
            <a:pPr lvl="0"/>
            <a:r>
              <a:rPr lang="en-US" sz="2520" dirty="0">
                <a:latin typeface="+mn-lt"/>
              </a:rPr>
              <a:t>RHD remains the most common acquired heart disease in Ethiopia 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1300" b="1" i="1" dirty="0" err="1">
                <a:solidFill>
                  <a:schemeClr val="accent2"/>
                </a:solidFill>
                <a:latin typeface="+mn-lt"/>
              </a:rPr>
              <a:t>Yadeta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 et al., 2017; Berhanu et al., 2023; </a:t>
            </a:r>
            <a:r>
              <a:rPr lang="en-US" sz="1300" b="1" i="1" dirty="0" err="1">
                <a:solidFill>
                  <a:schemeClr val="accent2"/>
                </a:solidFill>
                <a:latin typeface="+mn-lt"/>
              </a:rPr>
              <a:t>Mebrahtom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 et al., 2023)</a:t>
            </a:r>
          </a:p>
          <a:p>
            <a:pPr marL="0" indent="0">
              <a:buNone/>
            </a:pPr>
            <a:r>
              <a:rPr kumimoji="0" lang="en-US" sz="3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Prevention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 and Control Strategies: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Provision of antibiotics, mostly Benzathine Penicillin G [BPG].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BPG injection reduces rheumatic recurrence by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55%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1300" b="1" i="1" dirty="0" err="1">
                <a:solidFill>
                  <a:schemeClr val="accent2"/>
                </a:solidFill>
                <a:latin typeface="+mn-lt"/>
              </a:rPr>
              <a:t>Manyemba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, 2002 )</a:t>
            </a:r>
            <a:r>
              <a:rPr lang="en-US" sz="13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stops RHD progression </a:t>
            </a:r>
            <a:r>
              <a:rPr lang="en-US" sz="1300" b="1" i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Kumar et al., 2020; </a:t>
            </a:r>
            <a:r>
              <a:rPr lang="en-US" sz="1300" b="1" i="1" dirty="0" err="1">
                <a:solidFill>
                  <a:schemeClr val="accent2"/>
                </a:solidFill>
                <a:latin typeface="+mn-lt"/>
              </a:rPr>
              <a:t>Manyemba</a:t>
            </a:r>
            <a:r>
              <a:rPr lang="en-US" sz="1300" b="1" i="1" dirty="0">
                <a:solidFill>
                  <a:schemeClr val="accent2"/>
                </a:solidFill>
                <a:latin typeface="+mn-lt"/>
              </a:rPr>
              <a:t>, 2002 )</a:t>
            </a:r>
            <a:r>
              <a:rPr lang="en-US" sz="13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BPG adherence of ≥80% is required to get  maximum protection </a:t>
            </a:r>
            <a:r>
              <a:rPr lang="en-US" sz="1200" b="1" i="1" dirty="0">
                <a:solidFill>
                  <a:schemeClr val="tx1"/>
                </a:solidFill>
                <a:latin typeface="+mn-lt"/>
              </a:rPr>
              <a:t>(WHO 2022, Adem et al., 2020; Kumar et al., 2020)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However, BPG administration and maintaining optimal adherence level are key for RHD progression control.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Suboptimal adherence result in: </a:t>
            </a:r>
          </a:p>
          <a:p>
            <a:pPr lvl="1">
              <a:buFont typeface="Abel" panose="02000506030000020004" pitchFamily="2" charset="0"/>
              <a:buChar char="–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4-fold odds of rheumatic recurrence and doubled odds of all-cause mortality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(De Dassel et al., 2018)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1">
              <a:buFont typeface="Abel" panose="02000506030000020004" pitchFamily="2" charset="0"/>
              <a:buChar char="–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Severe valvular lesions will ultimately require a heart valve repair or replacement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(Otto et al., 2021).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37091-08E5-BEB6-2D93-F923D222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3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8791-2935-ED0C-79DB-97BED2AA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918" y="172345"/>
            <a:ext cx="8481850" cy="660216"/>
          </a:xfrm>
        </p:spPr>
        <p:txBody>
          <a:bodyPr>
            <a:normAutofit fontScale="90000"/>
          </a:bodyPr>
          <a:lstStyle/>
          <a:p>
            <a:r>
              <a:rPr lang="en-US" sz="4200" kern="100" dirty="0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Significance: </a:t>
            </a:r>
            <a:r>
              <a:rPr lang="en-US" sz="4200" dirty="0">
                <a:solidFill>
                  <a:schemeClr val="bg1"/>
                </a:solidFill>
                <a:latin typeface="Calibri" panose="020F0502020204030204"/>
              </a:rPr>
              <a:t>Gap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3B042-E843-5CCD-7DE7-EFB7E2F6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52646C-A0C9-5662-88E7-2803DC5F65D6}"/>
              </a:ext>
            </a:extLst>
          </p:cNvPr>
          <p:cNvGrpSpPr/>
          <p:nvPr/>
        </p:nvGrpSpPr>
        <p:grpSpPr>
          <a:xfrm>
            <a:off x="728814" y="1069086"/>
            <a:ext cx="11359972" cy="5570881"/>
            <a:chOff x="1499097" y="1190344"/>
            <a:chExt cx="9657898" cy="403573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62B4C6-CB08-362B-68CF-8EAB741D8D86}"/>
                </a:ext>
              </a:extLst>
            </p:cNvPr>
            <p:cNvGrpSpPr/>
            <p:nvPr/>
          </p:nvGrpSpPr>
          <p:grpSpPr>
            <a:xfrm>
              <a:off x="1512711" y="1190344"/>
              <a:ext cx="9644284" cy="3011705"/>
              <a:chOff x="1512711" y="1190344"/>
              <a:chExt cx="9644284" cy="301170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22BEC5F-25B3-E4AB-748F-247ADC2D11A6}"/>
                  </a:ext>
                </a:extLst>
              </p:cNvPr>
              <p:cNvSpPr/>
              <p:nvPr/>
            </p:nvSpPr>
            <p:spPr>
              <a:xfrm>
                <a:off x="1512711" y="1726657"/>
                <a:ext cx="2844799" cy="2475392"/>
              </a:xfrm>
              <a:prstGeom prst="rect">
                <a:avLst/>
              </a:prstGeom>
              <a:noFill/>
              <a:ln w="12700" cap="flat" cmpd="sng" algn="ctr">
                <a:solidFill>
                  <a:srgbClr val="E54F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endParaRPr lang="en-IN" sz="189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B3E60C-3DEF-72DF-DCC6-32E8D2296665}"/>
                  </a:ext>
                </a:extLst>
              </p:cNvPr>
              <p:cNvSpPr/>
              <p:nvPr/>
            </p:nvSpPr>
            <p:spPr>
              <a:xfrm>
                <a:off x="6206509" y="1190344"/>
                <a:ext cx="4950486" cy="444249"/>
              </a:xfrm>
              <a:prstGeom prst="rect">
                <a:avLst/>
              </a:prstGeom>
              <a:solidFill>
                <a:srgbClr val="E54F47"/>
              </a:solidFill>
              <a:ln w="12700" cap="flat" cmpd="sng" algn="ctr">
                <a:solidFill>
                  <a:srgbClr val="E54F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r>
                  <a:rPr lang="en-US" sz="2520" b="1" kern="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Current practice </a:t>
                </a:r>
                <a:endParaRPr lang="en-IN" sz="2520" b="1" kern="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B25A29-15A7-32DF-6A1F-6A1725E0BADE}"/>
                </a:ext>
              </a:extLst>
            </p:cNvPr>
            <p:cNvGrpSpPr/>
            <p:nvPr/>
          </p:nvGrpSpPr>
          <p:grpSpPr>
            <a:xfrm>
              <a:off x="1512710" y="1282320"/>
              <a:ext cx="9630683" cy="2610822"/>
              <a:chOff x="-5181602" y="1282320"/>
              <a:chExt cx="9630683" cy="261082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BE7808B-216D-ECE2-446A-16E3B9DE8686}"/>
                  </a:ext>
                </a:extLst>
              </p:cNvPr>
              <p:cNvSpPr/>
              <p:nvPr/>
            </p:nvSpPr>
            <p:spPr>
              <a:xfrm>
                <a:off x="-484807" y="1666397"/>
                <a:ext cx="4933888" cy="2226745"/>
              </a:xfrm>
              <a:prstGeom prst="rect">
                <a:avLst/>
              </a:prstGeom>
              <a:noFill/>
              <a:ln w="12700" cap="flat" cmpd="sng" algn="ctr">
                <a:solidFill>
                  <a:srgbClr val="FB942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endParaRPr lang="en-IN" sz="189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3DFD45-D363-7FAF-DE05-15190309BDB9}"/>
                  </a:ext>
                </a:extLst>
              </p:cNvPr>
              <p:cNvSpPr/>
              <p:nvPr/>
            </p:nvSpPr>
            <p:spPr>
              <a:xfrm>
                <a:off x="-5181602" y="1282320"/>
                <a:ext cx="2844798" cy="40248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B942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r>
                  <a:rPr lang="en-US" sz="252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EBP</a:t>
                </a:r>
                <a:r>
                  <a:rPr lang="en-US" sz="252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IN" sz="252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FEF26D-A600-CE73-C566-0D125569F3A1}"/>
                </a:ext>
              </a:extLst>
            </p:cNvPr>
            <p:cNvSpPr/>
            <p:nvPr/>
          </p:nvSpPr>
          <p:spPr>
            <a:xfrm>
              <a:off x="6248667" y="1684802"/>
              <a:ext cx="4894725" cy="3478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960120">
                <a:defRPr/>
              </a:pPr>
              <a:r>
                <a:rPr lang="en-IN" sz="252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cs typeface="Arial" panose="020B0604020202020204" pitchFamily="34" charset="0"/>
                </a:rPr>
                <a:t>Low BPG adherence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740174-FA62-8CEB-6BDA-9510F3237063}"/>
                </a:ext>
              </a:extLst>
            </p:cNvPr>
            <p:cNvSpPr/>
            <p:nvPr/>
          </p:nvSpPr>
          <p:spPr>
            <a:xfrm>
              <a:off x="1499100" y="3434021"/>
              <a:ext cx="2844800" cy="207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60120">
                <a:defRPr/>
              </a:pPr>
              <a:endParaRPr lang="en-IN" sz="126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8E60F-1607-67E5-7BED-D0A9F75F8DDD}"/>
                </a:ext>
              </a:extLst>
            </p:cNvPr>
            <p:cNvSpPr/>
            <p:nvPr/>
          </p:nvSpPr>
          <p:spPr>
            <a:xfrm>
              <a:off x="1499097" y="1757687"/>
              <a:ext cx="2858409" cy="170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45" indent="-360045" defTabSz="960120">
                <a:buFont typeface="Symbol" panose="05050102010706020507" pitchFamily="18" charset="2"/>
                <a:buChar char=""/>
                <a:defRPr/>
              </a:pPr>
              <a:r>
                <a:rPr lang="en-US" sz="2100" kern="0" dirty="0">
                  <a:solidFill>
                    <a:prstClr val="black"/>
                  </a:solidFill>
                </a:rPr>
                <a:t>BPG adherence over 80% is effective in prevention recurrences and RHD progression. </a:t>
              </a:r>
              <a:endParaRPr lang="da-DK" sz="2100" strike="sngStrike" kern="0" dirty="0">
                <a:solidFill>
                  <a:prstClr val="black"/>
                </a:solidFill>
                <a:highlight>
                  <a:srgbClr val="FFFF00"/>
                </a:highlight>
              </a:endParaRPr>
            </a:p>
            <a:p>
              <a:pPr defTabSz="960120">
                <a:defRPr/>
              </a:pPr>
              <a:endParaRPr lang="da-DK" sz="2100" kern="0" dirty="0">
                <a:solidFill>
                  <a:prstClr val="black"/>
                </a:solidFill>
              </a:endParaRPr>
            </a:p>
            <a:p>
              <a:pPr defTabSz="960120">
                <a:defRPr/>
              </a:pPr>
              <a:r>
                <a:rPr lang="da-DK" sz="2100" i="1" kern="0" dirty="0">
                  <a:solidFill>
                    <a:prstClr val="black"/>
                  </a:solidFill>
                </a:rPr>
                <a:t>(WHO 2022, MOH 2017; Kumar et al., 2020). </a:t>
              </a:r>
              <a:r>
                <a:rPr lang="en-US" sz="2100" i="1" kern="0" dirty="0">
                  <a:solidFill>
                    <a:prstClr val="black"/>
                  </a:solidFill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31A4F03-AE93-CC53-6E4A-0DF1A9559B85}"/>
                </a:ext>
              </a:extLst>
            </p:cNvPr>
            <p:cNvGrpSpPr/>
            <p:nvPr/>
          </p:nvGrpSpPr>
          <p:grpSpPr>
            <a:xfrm>
              <a:off x="5768340" y="4135967"/>
              <a:ext cx="967739" cy="1090110"/>
              <a:chOff x="5768340" y="3931920"/>
              <a:chExt cx="967740" cy="109011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C7E07AC-E5ED-0EA1-AC16-E2E5DECA4A88}"/>
                  </a:ext>
                </a:extLst>
              </p:cNvPr>
              <p:cNvSpPr/>
              <p:nvPr/>
            </p:nvSpPr>
            <p:spPr>
              <a:xfrm>
                <a:off x="5768340" y="3931920"/>
                <a:ext cx="967740" cy="685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endParaRPr lang="en-IN" sz="189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02720C-495C-C9A9-3115-B7FA8C51DB49}"/>
                  </a:ext>
                </a:extLst>
              </p:cNvPr>
              <p:cNvSpPr/>
              <p:nvPr/>
            </p:nvSpPr>
            <p:spPr>
              <a:xfrm>
                <a:off x="5768340" y="4136226"/>
                <a:ext cx="967740" cy="685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endParaRPr lang="en-IN" sz="189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3D9F445-53FC-F32A-8A6C-E209E38A36B3}"/>
                  </a:ext>
                </a:extLst>
              </p:cNvPr>
              <p:cNvSpPr/>
              <p:nvPr/>
            </p:nvSpPr>
            <p:spPr>
              <a:xfrm>
                <a:off x="5768340" y="4749144"/>
                <a:ext cx="967740" cy="685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endParaRPr lang="en-IN" sz="189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00BBFE-952C-5ECE-8C98-F2D47B5448AA}"/>
                  </a:ext>
                </a:extLst>
              </p:cNvPr>
              <p:cNvSpPr/>
              <p:nvPr/>
            </p:nvSpPr>
            <p:spPr>
              <a:xfrm>
                <a:off x="5768340" y="4953450"/>
                <a:ext cx="967740" cy="685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0120">
                  <a:defRPr/>
                </a:pPr>
                <a:endParaRPr lang="en-IN" sz="189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9C03C1C2-0774-9058-7842-A026EC92FDFC}"/>
                </a:ext>
              </a:extLst>
            </p:cNvPr>
            <p:cNvSpPr/>
            <p:nvPr/>
          </p:nvSpPr>
          <p:spPr>
            <a:xfrm>
              <a:off x="4480943" y="1986587"/>
              <a:ext cx="1617687" cy="772569"/>
            </a:xfrm>
            <a:prstGeom prst="rightArrow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r>
                <a:rPr lang="en-US" sz="189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Know-do</a:t>
              </a:r>
              <a:endParaRPr lang="en-IN" sz="189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22E396F-BA74-F14B-AEB6-DB661E503723}"/>
              </a:ext>
            </a:extLst>
          </p:cNvPr>
          <p:cNvSpPr txBox="1"/>
          <p:nvPr/>
        </p:nvSpPr>
        <p:spPr>
          <a:xfrm>
            <a:off x="6256782" y="2265170"/>
            <a:ext cx="579999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360045" defTabSz="960120">
              <a:buFont typeface="Symbol" panose="05050102010706020507" pitchFamily="18" charset="2"/>
              <a:buChar char=""/>
              <a:defRPr/>
            </a:pPr>
            <a:r>
              <a:rPr lang="da-DK" sz="2520" b="1" kern="0" dirty="0">
                <a:solidFill>
                  <a:srgbClr val="FF0000"/>
                </a:solidFill>
              </a:rPr>
              <a:t>55.2 to 77.9% </a:t>
            </a:r>
            <a:r>
              <a:rPr lang="da-DK" sz="1400" b="1" i="1" kern="0" dirty="0">
                <a:solidFill>
                  <a:prstClr val="black"/>
                </a:solidFill>
              </a:rPr>
              <a:t>(Mohammed et al., 2019; Adem et al., 2020; Mekonen et al., 2020; Zewde et al., 2021; Adal et al., 2022)</a:t>
            </a:r>
            <a:r>
              <a:rPr lang="da-DK" sz="1400" b="1" kern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55B61-4386-C683-F51A-5CD271F93C8A}"/>
              </a:ext>
            </a:extLst>
          </p:cNvPr>
          <p:cNvSpPr txBox="1"/>
          <p:nvPr/>
        </p:nvSpPr>
        <p:spPr>
          <a:xfrm>
            <a:off x="6315430" y="3482153"/>
            <a:ext cx="5741349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0045" indent="-360045">
              <a:buFont typeface="Symbol" panose="05050102010706020507" pitchFamily="18" charset="2"/>
              <a:buChar char=""/>
              <a:defRPr/>
            </a:pPr>
            <a:r>
              <a:rPr lang="en-US" sz="2100" kern="0" dirty="0">
                <a:solidFill>
                  <a:prstClr val="black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↑ </a:t>
            </a:r>
            <a:r>
              <a:rPr lang="en-US" sz="2100" kern="0" dirty="0">
                <a:solidFill>
                  <a:prstClr val="black"/>
                </a:solidFill>
                <a:ea typeface="Calibri" panose="020F0502020204030204" pitchFamily="34" charset="0"/>
              </a:rPr>
              <a:t>RHD progression</a:t>
            </a:r>
            <a:endParaRPr lang="en-US" sz="2100" kern="0" dirty="0">
              <a:solidFill>
                <a:prstClr val="black"/>
              </a:solidFill>
              <a:ea typeface="Calibri" panose="020F0502020204030204" pitchFamily="34" charset="0"/>
              <a:sym typeface="Symbol" panose="05050102010706020507" pitchFamily="18" charset="2"/>
            </a:endParaRPr>
          </a:p>
          <a:p>
            <a:pPr marL="360045" indent="-360045">
              <a:buFont typeface="Symbol" panose="05050102010706020507" pitchFamily="18" charset="2"/>
              <a:buChar char=""/>
              <a:defRPr/>
            </a:pPr>
            <a:r>
              <a:rPr lang="en-US" sz="2100" kern="0" dirty="0">
                <a:solidFill>
                  <a:prstClr val="black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↑ intervention demand  ↑ lengthy waiting time with limited access</a:t>
            </a:r>
            <a:endParaRPr lang="en-US" sz="21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632F6-8265-E8A6-990F-2B1465BB3AD7}"/>
              </a:ext>
            </a:extLst>
          </p:cNvPr>
          <p:cNvSpPr txBox="1"/>
          <p:nvPr/>
        </p:nvSpPr>
        <p:spPr>
          <a:xfrm>
            <a:off x="4818282" y="4955127"/>
            <a:ext cx="727050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2100" b="1" kern="0" dirty="0">
                <a:solidFill>
                  <a:prstClr val="black"/>
                </a:solidFill>
              </a:rPr>
              <a:t>Limited research</a:t>
            </a:r>
          </a:p>
          <a:p>
            <a:pPr marL="360045" indent="-360045" defTabSz="960120">
              <a:buFont typeface="Symbol" panose="05050102010706020507" pitchFamily="18" charset="2"/>
              <a:buChar char=""/>
              <a:defRPr/>
            </a:pPr>
            <a:r>
              <a:rPr lang="en-US" sz="2100" kern="0" dirty="0">
                <a:solidFill>
                  <a:prstClr val="black"/>
                </a:solidFill>
              </a:rPr>
              <a:t>Barriers and facilitators to BPG adherence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CF516F-24DB-E054-9628-A2798486BB79}"/>
              </a:ext>
            </a:extLst>
          </p:cNvPr>
          <p:cNvSpPr txBox="1"/>
          <p:nvPr/>
        </p:nvSpPr>
        <p:spPr>
          <a:xfrm>
            <a:off x="1233605" y="6243352"/>
            <a:ext cx="10823171" cy="48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0045" indent="-360045">
              <a:buFont typeface="Wingdings" panose="05000000000000000000" pitchFamily="2" charset="2"/>
              <a:buChar char="v"/>
            </a:pPr>
            <a:r>
              <a:rPr lang="en-US" sz="2520" dirty="0"/>
              <a:t>Addressing barriers and capitalizing facilitators for BPG adherence are crucial</a:t>
            </a:r>
          </a:p>
        </p:txBody>
      </p:sp>
    </p:spTree>
    <p:extLst>
      <p:ext uri="{BB962C8B-B14F-4D97-AF65-F5344CB8AC3E}">
        <p14:creationId xmlns:p14="http://schemas.microsoft.com/office/powerpoint/2010/main" val="127488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70E3-C2BA-3E03-0EB5-DB6EA63F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3" y="189186"/>
            <a:ext cx="10837504" cy="673791"/>
          </a:xfrm>
        </p:spPr>
        <p:txBody>
          <a:bodyPr anchor="b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AIM: Identify barriers and facilitators of BPG adherence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48742E-4FE0-76BF-0AA4-9CEFAAB3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274" y="1511555"/>
            <a:ext cx="4459980" cy="1074332"/>
          </a:xfrm>
        </p:spPr>
        <p:txBody>
          <a:bodyPr>
            <a:normAutofit/>
          </a:bodyPr>
          <a:lstStyle/>
          <a:p>
            <a:r>
              <a:rPr lang="en-US" sz="2940" b="1" dirty="0"/>
              <a:t>Specific objectives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0A573-3EDF-7C7C-BBDD-F919AB92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30" y="6959920"/>
            <a:ext cx="2880360" cy="383381"/>
          </a:xfrm>
        </p:spPr>
        <p:txBody>
          <a:bodyPr anchor="ctr">
            <a:normAutofit/>
          </a:bodyPr>
          <a:lstStyle/>
          <a:p>
            <a:pPr>
              <a:spcAft>
                <a:spcPts val="630"/>
              </a:spcAft>
            </a:pPr>
            <a:fld id="{D848D7C0-EF86-4549-BF06-FAB50D30C98D}" type="slidenum">
              <a:rPr lang="en-US" smtClean="0"/>
              <a:pPr>
                <a:spcAft>
                  <a:spcPts val="63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2F9FC4A-0114-4409-B549-18247EAB1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12530"/>
              </p:ext>
            </p:extLst>
          </p:nvPr>
        </p:nvGraphicFramePr>
        <p:xfrm>
          <a:off x="1231574" y="1322549"/>
          <a:ext cx="10837504" cy="517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902E54-B87C-1F6B-2247-80BE0A6E0475}"/>
              </a:ext>
            </a:extLst>
          </p:cNvPr>
          <p:cNvSpPr/>
          <p:nvPr/>
        </p:nvSpPr>
        <p:spPr>
          <a:xfrm>
            <a:off x="880113" y="5723679"/>
            <a:ext cx="11043048" cy="77666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940" dirty="0"/>
              <a:t>To triangulate the findings for better understanding of BPG adherence </a:t>
            </a:r>
          </a:p>
        </p:txBody>
      </p:sp>
    </p:spTree>
    <p:extLst>
      <p:ext uri="{BB962C8B-B14F-4D97-AF65-F5344CB8AC3E}">
        <p14:creationId xmlns:p14="http://schemas.microsoft.com/office/powerpoint/2010/main" val="89590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D584-F886-9461-703F-D15166D1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29" y="135852"/>
            <a:ext cx="8940481" cy="1016355"/>
          </a:xfrm>
        </p:spPr>
        <p:txBody>
          <a:bodyPr>
            <a:normAutofit/>
          </a:bodyPr>
          <a:lstStyle/>
          <a:p>
            <a:r>
              <a:rPr lang="en-US" sz="4620" dirty="0">
                <a:solidFill>
                  <a:schemeClr val="bg1"/>
                </a:solidFill>
                <a:latin typeface="Calibri Light" panose="020F0302020204030204"/>
                <a:cs typeface="+mj-cs"/>
              </a:rPr>
              <a:t>Approach</a:t>
            </a:r>
            <a:r>
              <a:rPr lang="en-US" sz="462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: </a:t>
            </a:r>
            <a:r>
              <a:rPr lang="en-US" sz="4620" dirty="0">
                <a:solidFill>
                  <a:schemeClr val="bg1"/>
                </a:solidFill>
                <a:latin typeface="Calibri Light" panose="020F0302020204030204"/>
                <a:cs typeface="+mj-cs"/>
              </a:rPr>
              <a:t>Theoretical</a:t>
            </a:r>
            <a:r>
              <a:rPr lang="en-US" sz="462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 </a:t>
            </a:r>
            <a:r>
              <a:rPr lang="en-US" sz="4620" dirty="0">
                <a:solidFill>
                  <a:schemeClr val="bg1"/>
                </a:solidFill>
                <a:latin typeface="Calibri Light" panose="020F0302020204030204"/>
                <a:cs typeface="+mj-cs"/>
              </a:rPr>
              <a:t>Framework</a:t>
            </a:r>
            <a:r>
              <a:rPr lang="en-US" sz="462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 </a:t>
            </a:r>
            <a:endParaRPr lang="en-US" sz="42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0C9EE2-B938-5760-10F5-F34775E46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9111" y="1178551"/>
            <a:ext cx="4800598" cy="46616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35E60-7F4C-6C1C-818E-890CC60F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>
              <a:defRPr/>
            </a:pPr>
            <a:fld id="{D848D7C0-EF86-4549-BF06-FAB50D30C98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967B22-A95A-42F3-22A4-19AA819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1" y="1850010"/>
            <a:ext cx="4916978" cy="29899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8FF2C3-CB44-3B17-302E-BC6DE938CBAA}"/>
              </a:ext>
            </a:extLst>
          </p:cNvPr>
          <p:cNvSpPr txBox="1">
            <a:spLocks/>
          </p:cNvSpPr>
          <p:nvPr/>
        </p:nvSpPr>
        <p:spPr>
          <a:xfrm>
            <a:off x="3" y="6559492"/>
            <a:ext cx="6154234" cy="448589"/>
          </a:xfrm>
          <a:prstGeom prst="rect">
            <a:avLst/>
          </a:prstGeom>
          <a:noFill/>
        </p:spPr>
        <p:txBody>
          <a:bodyPr vert="horz" lIns="96012" tIns="48006" rIns="96012" bIns="4800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rgbClr val="2163AB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520" b="1" dirty="0">
                <a:solidFill>
                  <a:prstClr val="black"/>
                </a:solidFill>
                <a:latin typeface="Calibri Light" panose="020F0302020204030204"/>
              </a:rPr>
              <a:t>Figures 1: COM-B &amp; BCW </a:t>
            </a:r>
            <a:r>
              <a:rPr lang="en-US" sz="2520" b="1" i="1" dirty="0">
                <a:solidFill>
                  <a:prstClr val="black"/>
                </a:solidFill>
                <a:latin typeface="Calibri Light" panose="020F0302020204030204"/>
              </a:rPr>
              <a:t>(Michie et al., 2014)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F136F-C7F6-B86F-98D3-B2E4690B9EEB}"/>
              </a:ext>
            </a:extLst>
          </p:cNvPr>
          <p:cNvSpPr txBox="1"/>
          <p:nvPr/>
        </p:nvSpPr>
        <p:spPr>
          <a:xfrm>
            <a:off x="130544" y="5219259"/>
            <a:ext cx="6911876" cy="10117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40030" indent="-240030" defTabSz="960120">
              <a:lnSpc>
                <a:spcPct val="15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</a:rPr>
              <a:t>COM-B suggests: Capability(C), Opportunity (O) and Motivation(M) are essential to </a:t>
            </a:r>
            <a:r>
              <a:rPr lang="en-US" sz="2100" b="1" dirty="0">
                <a:solidFill>
                  <a:prstClr val="black"/>
                </a:solidFill>
              </a:rPr>
              <a:t>any Behavior(B) to change</a:t>
            </a:r>
            <a:endParaRPr lang="en-US" sz="21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8F19A4-48E6-725B-377B-BF7443F43B6B}"/>
              </a:ext>
            </a:extLst>
          </p:cNvPr>
          <p:cNvSpPr txBox="1">
            <a:spLocks/>
          </p:cNvSpPr>
          <p:nvPr/>
        </p:nvSpPr>
        <p:spPr>
          <a:xfrm>
            <a:off x="7419111" y="5856364"/>
            <a:ext cx="5052679" cy="1406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6012" tIns="48006" rIns="96012" bIns="48006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/>
              <a:buChar char="•"/>
              <a:defRPr/>
            </a:pPr>
            <a:r>
              <a:rPr lang="en-US" sz="3045" dirty="0">
                <a:solidFill>
                  <a:prstClr val="black"/>
                </a:solidFill>
              </a:rPr>
              <a:t>COM-B/BCW framework includes not only </a:t>
            </a:r>
            <a:r>
              <a:rPr lang="en-US" sz="3045" b="1" dirty="0"/>
              <a:t>behavior sources </a:t>
            </a:r>
            <a:r>
              <a:rPr lang="en-US" sz="3045" dirty="0">
                <a:solidFill>
                  <a:prstClr val="black"/>
                </a:solidFill>
              </a:rPr>
              <a:t>but also </a:t>
            </a:r>
            <a:r>
              <a:rPr lang="en-US" sz="3045" b="1" dirty="0">
                <a:solidFill>
                  <a:prstClr val="black"/>
                </a:solidFill>
              </a:rPr>
              <a:t>intervention functions and policy categories. </a:t>
            </a:r>
          </a:p>
          <a:p>
            <a:pPr>
              <a:lnSpc>
                <a:spcPct val="150000"/>
              </a:lnSpc>
              <a:spcBef>
                <a:spcPts val="525"/>
              </a:spcBef>
              <a:buFont typeface="Symbol" panose="05050102010706020507" pitchFamily="18" charset="2"/>
              <a:buChar char="®"/>
              <a:defRPr/>
            </a:pPr>
            <a:endParaRPr lang="en-US" sz="2940" dirty="0"/>
          </a:p>
        </p:txBody>
      </p:sp>
    </p:spTree>
    <p:extLst>
      <p:ext uri="{BB962C8B-B14F-4D97-AF65-F5344CB8AC3E}">
        <p14:creationId xmlns:p14="http://schemas.microsoft.com/office/powerpoint/2010/main" val="229511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6F7F-742C-E80E-EFD5-F08DB1A8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60" y="1590441"/>
            <a:ext cx="11554841" cy="57528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endParaRPr lang="en-US" sz="2100" dirty="0">
              <a:ea typeface="Calibri" panose="020F0502020204030204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24EEAE8-C35E-C5FD-E117-2D924A289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60" y="1851332"/>
            <a:ext cx="193968" cy="4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012" tIns="48006" rIns="96012" bIns="4800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9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FFFD6A-44B1-DD40-0859-83A8C00BB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40" y="3277292"/>
            <a:ext cx="3762103" cy="224988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EA89217-1774-8447-9209-1AB607C1EE8D}"/>
              </a:ext>
            </a:extLst>
          </p:cNvPr>
          <p:cNvSpPr/>
          <p:nvPr/>
        </p:nvSpPr>
        <p:spPr>
          <a:xfrm>
            <a:off x="8369129" y="429101"/>
            <a:ext cx="4195875" cy="2770257"/>
          </a:xfrm>
          <a:prstGeom prst="cloudCallout">
            <a:avLst>
              <a:gd name="adj1" fmla="val -59290"/>
              <a:gd name="adj2" fmla="val -42345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90" dirty="0"/>
          </a:p>
          <a:p>
            <a:pPr algn="ctr"/>
            <a:r>
              <a:rPr lang="en-US" sz="2100" dirty="0"/>
              <a:t>To date, the reason why BPG adherence is low and varies across settings and population group is unknown</a:t>
            </a:r>
          </a:p>
          <a:p>
            <a:pPr algn="ctr"/>
            <a:endParaRPr lang="en-US" sz="189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EADA5C-A34E-E77A-8794-38ADAB85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6" y="100072"/>
            <a:ext cx="10534124" cy="921310"/>
          </a:xfrm>
        </p:spPr>
        <p:txBody>
          <a:bodyPr>
            <a:normAutofit fontScale="90000"/>
          </a:bodyPr>
          <a:lstStyle/>
          <a:p>
            <a:pPr>
              <a:spcBef>
                <a:spcPts val="1050"/>
              </a:spcBef>
              <a:defRPr/>
            </a:pPr>
            <a:br>
              <a:rPr lang="en-US" sz="294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+mn-cs"/>
              </a:rPr>
            </a:br>
            <a:r>
              <a:rPr lang="en-US" sz="3780" dirty="0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+mn-cs"/>
              </a:rPr>
              <a:t>Design: Convergent mixed methods</a:t>
            </a:r>
            <a:br>
              <a:rPr lang="en-US" sz="294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+mn-cs"/>
              </a:rPr>
            </a:br>
            <a:endParaRPr lang="en-US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681F8C3-5CE6-2652-5542-B04B0D8D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64" y="2123017"/>
            <a:ext cx="193968" cy="4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012" tIns="48006" rIns="96012" bIns="4800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90"/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DD94F962-7FEC-C78E-2DDF-4CA4D90488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633" y="1526984"/>
            <a:ext cx="7909844" cy="5273563"/>
            <a:chOff x="2523" y="2463"/>
            <a:chExt cx="7425" cy="4738"/>
          </a:xfrm>
        </p:grpSpPr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CE0B5136-9EB7-F7E7-3EA2-F6029D8405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23" y="2463"/>
              <a:ext cx="7425" cy="4738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US" sz="1890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707F036B-E1C0-314C-6A33-6B8F952F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" y="2463"/>
              <a:ext cx="3262" cy="424"/>
            </a:xfrm>
            <a:prstGeom prst="rect">
              <a:avLst/>
            </a:prstGeom>
            <a:solidFill>
              <a:srgbClr val="C5E0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2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Quantitative study </a:t>
              </a:r>
              <a:endParaRPr lang="en-US" altLang="en-US" sz="2520" dirty="0">
                <a:latin typeface="Arial" panose="020B0604020202020204" pitchFamily="34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937F7C2E-834B-3389-893F-DE460C1CE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0" y="2463"/>
              <a:ext cx="3728" cy="452"/>
            </a:xfrm>
            <a:prstGeom prst="rect">
              <a:avLst/>
            </a:prstGeom>
            <a:solidFill>
              <a:srgbClr val="C5E0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2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Qualitative study</a:t>
              </a:r>
              <a:endParaRPr lang="en-US" altLang="en-US" sz="252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E65F0AE8-248C-B7A3-6A70-C58AAD928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" y="3216"/>
              <a:ext cx="3235" cy="1337"/>
            </a:xfrm>
            <a:prstGeom prst="rect">
              <a:avLst/>
            </a:prstGeom>
            <a:solidFill>
              <a:srgbClr val="FFF2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Survey</a:t>
              </a: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altLang="en-US" sz="21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(Age: 12-40, n=</a:t>
              </a:r>
              <a:r>
                <a:rPr lang="en-US" altLang="en-US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346</a:t>
              </a: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RHD patients on BPG:1 year, SRS</a:t>
              </a:r>
              <a:r>
                <a:rPr lang="en-US" altLang="en-US" sz="2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altLang="en-US" sz="2100" dirty="0">
                <a:latin typeface="Arial" panose="020B060402020202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4F91A0CB-06A1-E8CF-9A6A-1F6A79463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" y="3323"/>
              <a:ext cx="3743" cy="1260"/>
            </a:xfrm>
            <a:prstGeom prst="rect">
              <a:avLst/>
            </a:prstGeom>
            <a:solidFill>
              <a:srgbClr val="FFF2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In-depth interview</a:t>
              </a: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with </a:t>
              </a:r>
              <a:r>
                <a:rPr lang="en-US" altLang="en-US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 RHD </a:t>
              </a: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patients (age: ≥ 18), purposive sampling with participants stratification based on….</a:t>
              </a:r>
              <a:endParaRPr lang="en-US" altLang="en-US" sz="2100" dirty="0">
                <a:latin typeface="Arial" panose="020B0604020202020204" pitchFamily="34" charset="0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D14A30E7-2253-0EA5-7A0E-38D38A89B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" y="4906"/>
              <a:ext cx="3196" cy="1013"/>
            </a:xfrm>
            <a:prstGeom prst="rect">
              <a:avLst/>
            </a:prstGeom>
            <a:solidFill>
              <a:srgbClr val="FBE4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Analysis: </a:t>
              </a: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Epi-data, SPSS</a:t>
              </a:r>
              <a:endParaRPr lang="en-US" altLang="en-US" sz="2100" dirty="0"/>
            </a:p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Descriptive and inferential statistics </a:t>
              </a:r>
              <a:endParaRPr lang="en-US" altLang="en-US" sz="2100" dirty="0"/>
            </a:p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90" dirty="0">
                <a:latin typeface="Arial" panose="020B0604020202020204" pitchFamily="34" charset="0"/>
              </a:endParaRP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E7A4687-655A-FBC7-9D8A-63A3B1D01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" y="5056"/>
              <a:ext cx="3743" cy="807"/>
            </a:xfrm>
            <a:prstGeom prst="rect">
              <a:avLst/>
            </a:prstGeom>
            <a:solidFill>
              <a:srgbClr val="FBE4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Analysis:</a:t>
              </a: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Atlas </a:t>
              </a:r>
              <a:r>
                <a:rPr lang="en-US" altLang="en-US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., thematic analysis </a:t>
              </a:r>
              <a:endParaRPr lang="en-US" altLang="en-US" sz="2100" dirty="0">
                <a:latin typeface="Arial" panose="020B0604020202020204" pitchFamily="34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B5998B5B-BB26-0640-50F3-C9A96DF73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6632"/>
              <a:ext cx="3785" cy="569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70AD4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8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</a:t>
              </a:r>
              <a:r>
                <a:rPr lang="en-US" altLang="en-US" sz="21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integration</a:t>
              </a:r>
              <a:endParaRPr lang="en-US" altLang="en-US" sz="1890">
                <a:latin typeface="Arial" panose="020B0604020202020204" pitchFamily="34" charset="0"/>
              </a:endParaRPr>
            </a:p>
          </p:txBody>
        </p:sp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E9F5C041-6283-2274-3550-3FA752CA0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1" y="2887"/>
              <a:ext cx="13" cy="3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US" sz="1890"/>
            </a:p>
          </p:txBody>
        </p:sp>
        <p:sp>
          <p:nvSpPr>
            <p:cNvPr id="20" name="AutoShape 6">
              <a:extLst>
                <a:ext uri="{FF2B5EF4-FFF2-40B4-BE49-F238E27FC236}">
                  <a16:creationId xmlns:a16="http://schemas.microsoft.com/office/drawing/2014/main" id="{28CD6D32-27E6-F161-E017-A5EE613FB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1" y="4553"/>
              <a:ext cx="20" cy="3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US" sz="1890"/>
            </a:p>
          </p:txBody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5DD5DEE3-A429-AD45-4032-183543A69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5919"/>
              <a:ext cx="1688" cy="67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US" sz="1890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1FA6FBB2-2CEA-2FCA-EE17-8E19A46D8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0" y="2915"/>
              <a:ext cx="14" cy="40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US" sz="1890"/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5CA639A0-A741-D254-CEA0-A3C4D11EC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1" y="4543"/>
              <a:ext cx="45" cy="45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US" sz="1890"/>
            </a:p>
          </p:txBody>
        </p:sp>
        <p:sp>
          <p:nvSpPr>
            <p:cNvPr id="24" name="AutoShape 2">
              <a:extLst>
                <a:ext uri="{FF2B5EF4-FFF2-40B4-BE49-F238E27FC236}">
                  <a16:creationId xmlns:a16="http://schemas.microsoft.com/office/drawing/2014/main" id="{55AD41B5-E5E9-1D13-950D-83310B4EB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9" y="5863"/>
              <a:ext cx="2261" cy="7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US" sz="1890"/>
            </a:p>
          </p:txBody>
        </p:sp>
      </p:grpSp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7BBCE531-7EED-0A56-E3B2-CEA74D344FF0}"/>
              </a:ext>
            </a:extLst>
          </p:cNvPr>
          <p:cNvSpPr/>
          <p:nvPr/>
        </p:nvSpPr>
        <p:spPr>
          <a:xfrm>
            <a:off x="7482714" y="5581723"/>
            <a:ext cx="4978179" cy="1140888"/>
          </a:xfrm>
          <a:prstGeom prst="callout1">
            <a:avLst>
              <a:gd name="adj1" fmla="val 50938"/>
              <a:gd name="adj2" fmla="val 1343"/>
              <a:gd name="adj3" fmla="val -210746"/>
              <a:gd name="adj4" fmla="val -72134"/>
            </a:avLst>
          </a:prstGeom>
          <a:solidFill>
            <a:schemeClr val="accent2"/>
          </a:solidFill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90" dirty="0"/>
              <a:t>Adherence level assessed for the 12 months preceding enrollment: considered good if ≥ 80% BPG prophylaxis uptake (≥ 10 injections/year)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57ACD2-05C0-995B-216D-96EF2EECBA6D}"/>
              </a:ext>
            </a:extLst>
          </p:cNvPr>
          <p:cNvCxnSpPr>
            <a:cxnSpLocks/>
            <a:stCxn id="6" idx="2"/>
            <a:endCxn id="14" idx="3"/>
          </p:cNvCxnSpPr>
          <p:nvPr/>
        </p:nvCxnSpPr>
        <p:spPr>
          <a:xfrm flipH="1" flipV="1">
            <a:off x="3806874" y="3109164"/>
            <a:ext cx="3675840" cy="3043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3CC9A6A-F576-1961-ED0E-C1EA98AEC7FE}"/>
              </a:ext>
            </a:extLst>
          </p:cNvPr>
          <p:cNvSpPr/>
          <p:nvPr/>
        </p:nvSpPr>
        <p:spPr>
          <a:xfrm>
            <a:off x="7482714" y="6800547"/>
            <a:ext cx="4978179" cy="6062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90" dirty="0"/>
              <a:t>Data sources: used tool adapted from previous studies and aligned with COM-B components.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1D35C4A-B99C-A171-6F7B-254658246731}"/>
              </a:ext>
            </a:extLst>
          </p:cNvPr>
          <p:cNvCxnSpPr>
            <a:cxnSpLocks/>
            <a:stCxn id="35" idx="1"/>
            <a:endCxn id="14" idx="3"/>
          </p:cNvCxnSpPr>
          <p:nvPr/>
        </p:nvCxnSpPr>
        <p:spPr>
          <a:xfrm flipH="1" flipV="1">
            <a:off x="3806874" y="3109164"/>
            <a:ext cx="3675840" cy="399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D34230-7C61-B270-EEBD-5C65A2BCD2F4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6318849" y="3886200"/>
            <a:ext cx="1163865" cy="321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9E1B99-8421-C64F-494D-60E63C21FEC7}"/>
              </a:ext>
            </a:extLst>
          </p:cNvPr>
          <p:cNvCxnSpPr>
            <a:stCxn id="35" idx="1"/>
          </p:cNvCxnSpPr>
          <p:nvPr/>
        </p:nvCxnSpPr>
        <p:spPr>
          <a:xfrm flipH="1" flipV="1">
            <a:off x="2062979" y="3886200"/>
            <a:ext cx="5419735" cy="321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85BA-D143-4D8C-EF28-F3C2A552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08" y="126124"/>
            <a:ext cx="8672204" cy="76954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Findings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66315-F86E-0EBD-EC69-F0C196232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782" y="1161918"/>
            <a:ext cx="4807694" cy="5743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940" dirty="0"/>
              <a:t>Quantitative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5F9D-35B9-00B8-4B4B-B63A86E1B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1782" y="1928458"/>
            <a:ext cx="5624035" cy="51748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520" dirty="0">
                <a:solidFill>
                  <a:prstClr val="black"/>
                </a:solidFill>
                <a:ea typeface="Aptos" panose="020B0004020202020204" pitchFamily="34" charset="0"/>
              </a:rPr>
              <a:t>Most resided in an urban area, 72.3%. </a:t>
            </a:r>
            <a:endParaRPr lang="en-US" sz="252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2520" dirty="0">
                <a:solidFill>
                  <a:srgbClr val="FF0000"/>
                </a:solidFill>
              </a:rPr>
              <a:t>37.3% were employed. </a:t>
            </a:r>
            <a:endParaRPr lang="en-US" sz="252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2520" dirty="0">
                <a:solidFill>
                  <a:prstClr val="black"/>
                </a:solidFill>
              </a:rPr>
              <a:t>73.4% had HI coverage</a:t>
            </a:r>
          </a:p>
          <a:p>
            <a:r>
              <a:rPr lang="en-US" sz="2520" dirty="0">
                <a:solidFill>
                  <a:srgbClr val="FF0000"/>
                </a:solidFill>
              </a:rPr>
              <a:t>37.3%</a:t>
            </a:r>
            <a:r>
              <a:rPr lang="en-US" sz="2520" dirty="0"/>
              <a:t>  RHD patients received support from their family members, </a:t>
            </a:r>
          </a:p>
          <a:p>
            <a:r>
              <a:rPr lang="en-US" sz="2520" dirty="0">
                <a:solidFill>
                  <a:srgbClr val="FF0000"/>
                </a:solidFill>
              </a:rPr>
              <a:t>51.7%</a:t>
            </a:r>
            <a:r>
              <a:rPr lang="en-US" sz="2520" dirty="0"/>
              <a:t> of RHD patients reported an opportunity to discuss their RHD illness with similar RHD patients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Aft>
                <a:spcPts val="840"/>
              </a:spcAft>
              <a:defRPr/>
            </a:pPr>
            <a:r>
              <a:rPr lang="en-US" sz="2730" kern="100" dirty="0">
                <a:solidFill>
                  <a:srgbClr val="FF0000"/>
                </a:solidFill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46.2%, </a:t>
            </a:r>
            <a:r>
              <a:rPr lang="en-US" sz="2730" kern="100" dirty="0">
                <a:solidFill>
                  <a:prstClr val="black"/>
                </a:solidFill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of RHD patients had poor or very poor knowledge concerning RHD, and its prevention.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197F3-7AA4-6FFF-5770-A1440290E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05817" y="1114870"/>
            <a:ext cx="6282251" cy="59459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940" dirty="0"/>
              <a:t>Qualitative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BD408-87F6-FD28-D6C9-818A412E5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5818" y="1736219"/>
            <a:ext cx="6814000" cy="5522388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00000"/>
              </a:lnSpc>
              <a:spcAft>
                <a:spcPts val="840"/>
              </a:spcAft>
              <a:defRPr/>
            </a:pPr>
            <a:r>
              <a:rPr lang="en-US" sz="252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15 females and 14 urban areas. </a:t>
            </a:r>
          </a:p>
          <a:p>
            <a:pPr marL="0" algn="just">
              <a:lnSpc>
                <a:spcPct val="100000"/>
              </a:lnSpc>
              <a:spcAft>
                <a:spcPts val="840"/>
              </a:spcAft>
              <a:defRPr/>
            </a:pPr>
            <a:r>
              <a:rPr lang="en-US" sz="252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Age ranges  18 to 40 years. </a:t>
            </a:r>
          </a:p>
          <a:p>
            <a:pPr marL="0" algn="just">
              <a:lnSpc>
                <a:spcPct val="100000"/>
              </a:lnSpc>
              <a:spcAft>
                <a:spcPts val="840"/>
              </a:spcAft>
              <a:defRPr/>
            </a:pPr>
            <a:r>
              <a:rPr lang="en-US" sz="252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15 of them have no regular job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20" b="1" dirty="0"/>
              <a:t>Lack of physical strength: </a:t>
            </a:r>
          </a:p>
          <a:p>
            <a:r>
              <a:rPr lang="en-US" sz="2520" i="1" dirty="0"/>
              <a:t>“It is unthinkable to come alone to get my regular monthly BPG injection. I feel tired and have difficulty breathing. (R8).</a:t>
            </a:r>
          </a:p>
          <a:p>
            <a:r>
              <a:rPr lang="en-US" sz="2520" i="1" kern="100" dirty="0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“The time we have here for connecting with other patients is so limited, no one give us the opportunity” (R15)</a:t>
            </a:r>
          </a:p>
          <a:p>
            <a:pPr marL="0" indent="0">
              <a:buNone/>
            </a:pPr>
            <a:r>
              <a:rPr lang="en-US" sz="2520" b="1" kern="100" dirty="0">
                <a:latin typeface="Calibri" panose="020F0502020204030204"/>
                <a:cs typeface="Times New Roman" panose="02020603050405020304" pitchFamily="18" charset="0"/>
              </a:rPr>
              <a:t>Inadequate knowledge of RHD and its treatment </a:t>
            </a:r>
          </a:p>
          <a:p>
            <a:r>
              <a:rPr lang="en-US" sz="2520" i="1" kern="100" dirty="0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 Many  of the participants directly said: “I do not know much about my heart disease.” [R14F, R15F, R17F, R19F]. </a:t>
            </a:r>
          </a:p>
          <a:p>
            <a:endParaRPr lang="en-US" sz="2520" i="1" kern="100" dirty="0">
              <a:solidFill>
                <a:srgbClr val="FF0000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E6271-D0A6-3E43-9079-A91700BB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7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74C0-A9B6-7C27-CEAE-82AEB9C9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80" y="121126"/>
            <a:ext cx="8530547" cy="8651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 Light" panose="020F0302020204030204"/>
              </a:rPr>
              <a:t>Findings…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A56E-008F-A4E6-45AE-E7FF640E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235" y="1246160"/>
            <a:ext cx="4404567" cy="66596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940" dirty="0"/>
              <a:t>Quantitative…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77518-D588-5773-4353-FDE2A0FF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394" y="2172052"/>
            <a:ext cx="5132279" cy="46128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9600" dirty="0">
                <a:solidFill>
                  <a:srgbClr val="FF0000"/>
                </a:solidFill>
                <a:latin typeface="Calibri" panose="020F0502020204030204"/>
              </a:rPr>
              <a:t>64.5%</a:t>
            </a:r>
            <a:r>
              <a:rPr lang="en-US" sz="9600" dirty="0">
                <a:solidFill>
                  <a:prstClr val="black"/>
                </a:solidFill>
                <a:latin typeface="Calibri" panose="020F0502020204030204"/>
              </a:rPr>
              <a:t> of RHD patients received BPG from government health facilities </a:t>
            </a:r>
          </a:p>
          <a:p>
            <a:pPr>
              <a:lnSpc>
                <a:spcPct val="150000"/>
              </a:lnSpc>
              <a:defRPr/>
            </a:pPr>
            <a:r>
              <a:rPr lang="en-US" sz="8000" dirty="0">
                <a:solidFill>
                  <a:srgbClr val="FF0000"/>
                </a:solidFill>
                <a:latin typeface="Calibri" panose="020F0502020204030204"/>
                <a:ea typeface="Aptos" panose="020B0004020202020204" pitchFamily="34" charset="0"/>
              </a:rPr>
              <a:t>84.7% </a:t>
            </a:r>
            <a:r>
              <a:rPr lang="en-US" sz="8000" dirty="0">
                <a:solidFill>
                  <a:prstClr val="black"/>
                </a:solidFill>
                <a:latin typeface="Calibri" panose="020F0502020204030204"/>
                <a:ea typeface="Aptos" panose="020B0004020202020204" pitchFamily="34" charset="0"/>
              </a:rPr>
              <a:t>of respondents cited problems with the BPG supply. </a:t>
            </a:r>
          </a:p>
          <a:p>
            <a:pPr>
              <a:lnSpc>
                <a:spcPct val="150000"/>
              </a:lnSpc>
              <a:defRPr/>
            </a:pPr>
            <a:endParaRPr lang="en-US" sz="1008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C8C7F-E239-C181-4180-A5538ABE4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16329" y="1126447"/>
            <a:ext cx="7040876" cy="66596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940" dirty="0"/>
              <a:t>Qualitative…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2DA25-4518-8BAD-2C1C-145333562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6328" y="1912127"/>
            <a:ext cx="7040877" cy="530659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buNone/>
              <a:defRPr/>
            </a:pPr>
            <a:r>
              <a:rPr lang="en-US" sz="9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Limited healthcare capability in the provision of BPG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9600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“no significant support” [R13]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9600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“There is no healthcare support system in place to support the Benzathine penicillin program.” (R9).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buNone/>
              <a:defRPr/>
            </a:pPr>
            <a:r>
              <a:rPr lang="en-US" sz="96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Cost of medication/ treatment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9600" i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“At private clinics, they provide you much care. But it is very expensive and there were times that I couldn’t get enough money to buy the medication’’ (R6)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40"/>
              </a:spcAft>
              <a:defRPr/>
            </a:pPr>
            <a:endParaRPr lang="en-US" sz="10080" kern="100" dirty="0">
              <a:solidFill>
                <a:prstClr val="black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40"/>
              </a:spcAft>
              <a:buNone/>
              <a:defRPr/>
            </a:pPr>
            <a:endParaRPr lang="en-US" sz="2100" b="1" kern="1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555BF-92D5-9D7E-E423-60A14BD7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D7C0-EF86-4549-BF06-FAB50D30C9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2470</TotalTime>
  <Words>2079</Words>
  <Application>Microsoft Office PowerPoint</Application>
  <PresentationFormat>Custom</PresentationFormat>
  <Paragraphs>176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Abel</vt:lpstr>
      <vt:lpstr>Aptos</vt:lpstr>
      <vt:lpstr>Arial</vt:lpstr>
      <vt:lpstr>Biome</vt:lpstr>
      <vt:lpstr>Calibri</vt:lpstr>
      <vt:lpstr>Calibri Light</vt:lpstr>
      <vt:lpstr>Oswald</vt:lpstr>
      <vt:lpstr>PTSerif-Regular</vt:lpstr>
      <vt:lpstr>Symbol</vt:lpstr>
      <vt:lpstr>Times New Roman</vt:lpstr>
      <vt:lpstr>Wingdings</vt:lpstr>
      <vt:lpstr>Office Theme</vt:lpstr>
      <vt:lpstr>        Barriers and facilitators to Benzathine Penicillin G adherence in TASH: A mixed methods study of Rheumatic Heart Disease patients using the COM-B model   </vt:lpstr>
      <vt:lpstr>Presentation outlines </vt:lpstr>
      <vt:lpstr>Significance  </vt:lpstr>
      <vt:lpstr>Significance: Gap</vt:lpstr>
      <vt:lpstr>AIM: Identify barriers and facilitators of BPG adherence </vt:lpstr>
      <vt:lpstr>Approach: Theoretical Framework </vt:lpstr>
      <vt:lpstr> Design: Convergent mixed methods </vt:lpstr>
      <vt:lpstr>Findings </vt:lpstr>
      <vt:lpstr>Findings…</vt:lpstr>
      <vt:lpstr>Findings …</vt:lpstr>
      <vt:lpstr>Findings…</vt:lpstr>
      <vt:lpstr> Findings:  Qualitative….  </vt:lpstr>
      <vt:lpstr>PowerPoint Presentation</vt:lpstr>
      <vt:lpstr> Mixed study findings: Data integration and mapping findings  </vt:lpstr>
      <vt:lpstr>Discussion and interventions </vt:lpstr>
      <vt:lpstr>Discussion and interventions   </vt:lpstr>
      <vt:lpstr>Conclusions 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Areri, Habtamu Abera</cp:lastModifiedBy>
  <cp:revision>167</cp:revision>
  <dcterms:created xsi:type="dcterms:W3CDTF">2022-05-05T18:20:50Z</dcterms:created>
  <dcterms:modified xsi:type="dcterms:W3CDTF">2025-11-16T05:17:11Z</dcterms:modified>
</cp:coreProperties>
</file>