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4" y="1568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5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pPr/>
              <a:t>2025</a:t>
            </a:fld>
            <a:endParaRPr lang="en-US"/>
          </a:p>
        </p:txBody>
      </p:sp>
      <p:sp>
        <p:nvSpPr>
          <p:cNvPr id="104868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8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2097155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048614" name="Title 1"/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 fontScale="90625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3145728" name="Straight Connector 19"/>
          <p:cNvCxnSpPr>
            <a:cxnSpLocks/>
          </p:cNvCxnSpPr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Subtitle 2"/>
          <p:cNvSpPr txBox="1"/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6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2097157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209715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9716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9715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97163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04858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9715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97161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9716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9716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97152" name="Pictur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48579" name="Oval 13"/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048580" name="TextBox 14"/>
          <p:cNvSpPr txBox="1"/>
          <p:nvPr userDrawn="1"/>
        </p:nvSpPr>
        <p:spPr>
          <a:xfrm>
            <a:off x="342900" y="7361699"/>
            <a:ext cx="4082143" cy="33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pPr marL="0" indent="0">
                <a:buFont typeface="Calibri" panose="020F0502020204030204" pitchFamily="34" charset="0"/>
                <a:buNone/>
              </a:p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772511" y="1613233"/>
            <a:ext cx="11729543" cy="16986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Validation of Prediction Model of Mortality Among Adults Living with HIV/AIDS in 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Chagni Health Center, Awi Zone, </a:t>
            </a:r>
            <a:r>
              <a:rPr lang="en-US" sz="28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 </a:t>
            </a:r>
            <a:endParaRPr lang="en-US" sz="28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8" name="Subtitle 2"/>
          <p:cNvSpPr>
            <a:spLocks noGrp="1"/>
          </p:cNvSpPr>
          <p:nvPr>
            <p:ph type="subTitle" idx="4294967295"/>
          </p:nvPr>
        </p:nvSpPr>
        <p:spPr>
          <a:xfrm>
            <a:off x="2389481" y="3891552"/>
            <a:ext cx="8743622" cy="9124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Mekuanent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Yenew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altLang="e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PH, MPH Epidemiology)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9" name="Date Placeholder 5"/>
          <p:cNvSpPr txBox="1"/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Click="0" p14:dur="18250"/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</a:t>
            </a:r>
            <a:r>
              <a:rPr lang="en-US" altLang="en" sz="3200" dirty="0"/>
              <a:t>6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1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 was 0.6361 with the optimum cut point 0.086 to determine high and low risk cut values for death </a:t>
            </a:r>
            <a:r>
              <a:rPr lang="en-US" alt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90.9% sensitivity &amp; 72.7% specificity </a:t>
            </a:r>
            <a:endParaRPr lang="en-US" altLang="en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with high risk of death was </a:t>
            </a:r>
            <a:r>
              <a:rPr lang="en-US" altLang="e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120(35.6</a:t>
            </a:r>
            <a:r>
              <a:rPr lang="en-US" altLang="en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%);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which 40(33.3%) were died.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217(64.4%) patients had low risk of death with only 4(1.8%) deaths.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had AUROC curve of 0.92 (95% CI: 0.88- 0.95).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showed good calibration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Hosmer-Lemeshow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test: p value = 0.33) with a strong p value &gt; 0.05. </a:t>
            </a:r>
          </a:p>
          <a:p>
            <a:pPr>
              <a:lnSpc>
                <a:spcPct val="150000"/>
              </a:lnSpc>
            </a:pPr>
            <a:r>
              <a:rPr lang="en-US" alt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bootstrapping AUC was 89.9%(bias-corrected 95% CI:84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bootstrap bias was near zero(0.0005565).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593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</a:t>
            </a:r>
            <a:r>
              <a:rPr lang="en-US" altLang="en" sz="3200" dirty="0"/>
              <a:t>4</a:t>
            </a:r>
            <a:r>
              <a:rPr lang="en-US" sz="3200" dirty="0"/>
              <a:t>/</a:t>
            </a:r>
            <a:r>
              <a:rPr lang="en-US" altLang="en" sz="3200" dirty="0"/>
              <a:t>6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9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risk score of the four prognostic determinants the final model for risk score has been developed as per their contribution as follows: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mortality= 2*no history of regimen change + 2*CD4 below 450 cells/ul + 1*Underweight + 3*no TPT therapy.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Youden index was 0.6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optimum cut point 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determine high and low risk cut values for death 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75% sensitivity &amp; 85.3% specificity </a:t>
            </a:r>
            <a:endParaRPr lang="en-US" altLang="e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has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AUROC </a:t>
            </a: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0.91 (95% CI: 0.87 - 0.95)</a:t>
            </a: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strong Calibration(p= 0.53)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patients with high risk of death was 76(22.6%); Of which 33(43.4%) were died.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261(77.4%) patients had low risk of death with only 11(4.2%) deaths.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01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</a:t>
            </a:r>
            <a:r>
              <a:rPr lang="en-US" altLang="en" sz="3200" dirty="0"/>
              <a:t>5</a:t>
            </a:r>
            <a:r>
              <a:rPr lang="en-US" sz="3200" dirty="0"/>
              <a:t>/</a:t>
            </a:r>
            <a:r>
              <a:rPr lang="en-US" altLang="en" sz="3200" dirty="0"/>
              <a:t>6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prognostic model and the risk-score chart can be utilized in the routine care to identify high risk patients for prevention of mortality among adult HIV attendants.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HIV patients who did not take TPT were at high risk of death.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TB/HIV coinfection and lack of using TPT leads to failure in controlling active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leads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die[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Moges S et al.,2024, Wondie WT et al.,2025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no history of regimen change had increased mortality compared to those who had experience of regimen change.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finding is supported by other studies[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Ssempijja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et al.,2017, Petersen ML et al.,2014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reason might be due to the fact that absence of timely regimen change may result in increased viral replication and reduced immunity, leading to increased mortality[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Klatt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 et al.,2013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09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</a:t>
            </a:r>
            <a:r>
              <a:rPr lang="en-US" altLang="en" sz="3200" dirty="0"/>
              <a:t>6</a:t>
            </a:r>
            <a:r>
              <a:rPr lang="en-US" sz="3200" dirty="0"/>
              <a:t>/</a:t>
            </a:r>
            <a:r>
              <a:rPr lang="en-US" altLang="en" sz="3200" dirty="0"/>
              <a:t>6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7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CD4 count were about five times more risk of death compared to those with normal CD4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risk of death among patients with low CD4 count might be due to the fact that advanced immuno-suppression leads to vulnerability to OIs and HIV-related complications[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Ghate M et al.,2009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was about three-fold more risk in underweight patients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findings also supported this finding[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Amour MA et al.,2022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Malnutrition compromises immunity and results the burden of OIs, and then increases mortality[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França T et al.,2009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39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of mortality among adult HIV patients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ART was high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model had strong discrimination and calibration to determine  risk of mortality.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 determinants identified were lack of T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absence of regimen change, having low CD4 count and underweight.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Healthcare providers</a:t>
            </a:r>
            <a:r>
              <a:rPr lang="en-US" altLang="e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 of T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eligible patients,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CD4 count monitoring,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timely response-based ART regimen changes, and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nutritional screening and intervention for underweight patients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43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5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Zonal Health Department/Regional Health Bureau</a:t>
            </a:r>
            <a:r>
              <a:rPr lang="en-US" altLang="e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nutritional interventions and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of CD4 count testing in health care facilities providing ART services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Ministry of Health</a:t>
            </a:r>
            <a:r>
              <a:rPr lang="en-US" alt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ART services TB preventive therapy to eligible patients,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 testing, timely response-based ART regimen changes, and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screening should be considered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Researchers</a:t>
            </a:r>
            <a:r>
              <a:rPr lang="en-US" alt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study considering external evaluation of the model  </a:t>
            </a:r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47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9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forward my gratitude to Injibara University for giving the chance for this education opportunity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also thank my advisors for their constructive comments and guidance to develop this thesis.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I like to thank Data collectors, Study participants, and Amhara Public Health Institute (APHI).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16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51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pPr/>
              <a:t>17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104865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Acknowledgements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23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 a major global public health problem, with ongoing transmission in every country.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2023, an estimated 39.9 million people globally were living with HIV.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which, 38.6 million were adults (aged 15 and older) 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5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died from  HIV related causes 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UNAIDS, 2024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bears the heaviest burden of the global HIV/AIDS epidemic.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Sub-Saharan Africa over 20 million adults are living with HIV [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HIVGoV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27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Ethiopia, HIV/AIDS is a major public health problem.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adults living with HIV in 2023 was around 580,000.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2023, the estimated mortality rate in HIV patients in Ethiopia was 5.73 deaths per 100 person-years of observation 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Ethiopian Public Health Institute, 2024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HIV ranges from 1.13 to 1.4% in the Amhara region, including the Chagni town [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EHNRI, 2012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Chagni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Town is a development corridor area with main road to the EGRD and with more than two years of ongoing conflict may aggravate HIV burden.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However, predicting model on death among HIV adult patients is yet not documented. </a:t>
            </a:r>
          </a:p>
          <a:p>
            <a:pPr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31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incidence of mortality among adults living with HIV/AIDS in Chagni Health Center, Chagni Town, Awi Zone, Amhara Region, Ethiopia, 2025.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mortality among adults living with HIV/AIDS in Changni Health Center, Chagni Town, Awi Zone, Amhara Region, Ethiopia, 2025.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prediction model of mortality among adults living with HIV/AIDS in Chagni Health Center, Chagni Town, Awi Zone, Amhara Region, Ethiopia, 2025.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validate prediction model of mortality among adults with HIV/AIDS in Chagni Health Center , Chagni Town, Awi Zone, Amhara Region, Ethiopia, 2025.</a:t>
            </a:r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35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1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Institution-based retrospective follow-up study was carried out among HIV-positive adults in Chagni Health Center from October 31,2013 to October 31,2024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the record review, a total of 337 patient medical records were complete, and considered in this study. So, the final sample size was 337.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checklist has socio-demographic characteristics, baseline data, clinical, laboratory and ART information status components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Epi-Data Version 4.6 was used for data entry and it was also exported to STATA Version 17 for statistical analysis.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having a p-value &lt; 0.2 in the bi-variable analysis was included in the multivariable model.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13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3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stepwise selection was considered for variable selection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AUROC was used to determine the model discriminative ability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plot was used to evaluate predictive accuracy.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prediction for HIV related mortality was determined using regression formula and score chart rule.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Youden index value was used to fix the threshold for risk classification.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validation of the model was evaluated by bootstrapping method with 1000 replications.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605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</a:t>
            </a:r>
            <a:r>
              <a:rPr lang="en-US" altLang="en" sz="3200" dirty="0"/>
              <a:t>6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5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ART initiated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=92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Dropped=71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Lost=5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Alive on ART=293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Dead=44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337 adults on ART were participated in the study, making a response rate of 100%. </a:t>
            </a:r>
          </a:p>
          <a:p>
            <a:pPr>
              <a:lnSpc>
                <a:spcPct val="150000"/>
              </a:lnSpc>
            </a:pP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mean(SD) age was 40.32(+-11.13) years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130(39%) of the study patients had no history of regimen change.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of mortality was 1.98 (95% CI: 1.47 - 2.65) 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100-PY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incidence, 3.51 (95% CI:2.41-5.12) 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100-PY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observation, was among males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 is lower compared to studies done in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Debremarkos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Birhanu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et al.,2021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],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Metema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Workie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et al., 2021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], Addis Ababa [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Mengesha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 al.,2021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Tigrai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Tadesse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 al.,2014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difference might be due to the time difference as these studies were conducted before five years.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597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</a:t>
            </a:r>
            <a:r>
              <a:rPr lang="en-US" altLang="en" sz="3200" dirty="0"/>
              <a:t>6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7" name="Content Placeholder 2"/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this finding is still higher than the incidence of 0.14 deaths per 100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person‑years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reported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Hawassa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Balta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et al.,2022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bivariable logistic regression, sex, residence, regimen change, CD4 count, viral load, advanced WHO stage, OIs history, BMI, CPT and TPT had p value </a:t>
            </a: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significant predictors were 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of Regimen change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(AOR: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5.60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;95% CI: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2.14-14.62)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 below 450 cells/ul 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(AOR: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5.17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;95% CI: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1.88-14.24)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Underweight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AOR: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2.87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;95% CI: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1.20-6.86) 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TPT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(AOR: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14.44</a:t>
            </a:r>
            <a:r>
              <a:rPr lang="en-US" alt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;95% CI: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5.69-36.64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mortality= -5.03 + 1.72*no history of Regimen change + 1.64* CD4 below 450 cells/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+ 1.05* Underweight + 2.67*no TPT.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death was estimated using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pPr/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8589" name="TextBox 5"/>
          <p:cNvSpPr txBox="1"/>
          <p:nvPr/>
        </p:nvSpPr>
        <p:spPr>
          <a:xfrm>
            <a:off x="3342290" y="7282795"/>
            <a:ext cx="7139020" cy="4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1625</Words>
  <Application>Microsoft Office PowerPoint</Application>
  <PresentationFormat>Custom</PresentationFormat>
  <Paragraphs>154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Development and Validation of Prediction Model of Mortality Among Adults Living with HIV/AIDS in Chagni Health Center, Awi Zone, Ethiopia </vt:lpstr>
      <vt:lpstr>Presentation outlines </vt:lpstr>
      <vt:lpstr>Background…(1/2) </vt:lpstr>
      <vt:lpstr>Background…(2/2) </vt:lpstr>
      <vt:lpstr>Objectives …(1/1) </vt:lpstr>
      <vt:lpstr>Methods …(1/2) </vt:lpstr>
      <vt:lpstr>Methods …(2/2) </vt:lpstr>
      <vt:lpstr>Results and Discussion …(1/6) </vt:lpstr>
      <vt:lpstr>Results and Discussion…(2/6) </vt:lpstr>
      <vt:lpstr>Results and Discussion …(3/6) </vt:lpstr>
      <vt:lpstr>Results and Discussion …(4/6) </vt:lpstr>
      <vt:lpstr>Results and Discussion …(5/6) </vt:lpstr>
      <vt:lpstr>Results and Discussion …(6/6) </vt:lpstr>
      <vt:lpstr>Conclusion and Recommendations …(1/2) </vt:lpstr>
      <vt:lpstr>Conclusion and Recommendations …(2/2) </vt:lpstr>
      <vt:lpstr>Acknowledgement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Windows User</cp:lastModifiedBy>
  <cp:revision>2</cp:revision>
  <dcterms:created xsi:type="dcterms:W3CDTF">2022-05-03T06:20:50Z</dcterms:created>
  <dcterms:modified xsi:type="dcterms:W3CDTF">2025-11-18T06:04:16Z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12841c6e82a5430d890691e2947fa523</vt:lpwstr>
  </property>
</Properties>
</file>