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9" r:id="rId2"/>
    <p:sldMasterId id="2147483718" r:id="rId3"/>
    <p:sldMasterId id="2147483727" r:id="rId4"/>
  </p:sldMasterIdLst>
  <p:notesMasterIdLst>
    <p:notesMasterId r:id="rId18"/>
  </p:notesMasterIdLst>
  <p:sldIdLst>
    <p:sldId id="2147376742" r:id="rId5"/>
    <p:sldId id="1107" r:id="rId6"/>
    <p:sldId id="2147474469" r:id="rId7"/>
    <p:sldId id="2147474470" r:id="rId8"/>
    <p:sldId id="2147474463" r:id="rId9"/>
    <p:sldId id="2147474453" r:id="rId10"/>
    <p:sldId id="2147474471" r:id="rId11"/>
    <p:sldId id="2147474467" r:id="rId12"/>
    <p:sldId id="2147474466" r:id="rId13"/>
    <p:sldId id="2147474460" r:id="rId14"/>
    <p:sldId id="2147474468" r:id="rId15"/>
    <p:sldId id="2147376067" r:id="rId16"/>
    <p:sldId id="2147474464" r:id="rId17"/>
  </p:sldIdLst>
  <p:sldSz cx="128016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326" autoAdjust="0"/>
  </p:normalViewPr>
  <p:slideViewPr>
    <p:cSldViewPr snapToGrid="0">
      <p:cViewPr varScale="1">
        <p:scale>
          <a:sx n="44" d="100"/>
          <a:sy n="44" d="100"/>
        </p:scale>
        <p:origin x="-928" y="-80"/>
      </p:cViewPr>
      <p:guideLst>
        <p:guide orient="horz" pos="2448"/>
        <p:guide pos="403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19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rgbClr val="0000FF"/>
                </a:solidFill>
                <a:latin typeface="Times New Roman" pitchFamily="18" charset="0"/>
                <a:cs typeface="Times New Roman" pitchFamily="18" charset="0"/>
              </a:defRPr>
            </a:pPr>
            <a:r>
              <a:rPr lang="en-US" sz="1600" dirty="0">
                <a:solidFill>
                  <a:srgbClr val="0000FF"/>
                </a:solidFill>
                <a:latin typeface="Times New Roman" pitchFamily="18" charset="0"/>
                <a:cs typeface="Times New Roman" pitchFamily="18" charset="0"/>
              </a:rPr>
              <a:t>Number of records included in each theme</a:t>
            </a:r>
          </a:p>
        </c:rich>
      </c:tx>
      <c:layout>
        <c:manualLayout>
          <c:xMode val="edge"/>
          <c:yMode val="edge"/>
          <c:x val="0.60692514094677674"/>
          <c:y val="1.5664334284294101E-2"/>
        </c:manualLayout>
      </c:layout>
      <c:overlay val="0"/>
    </c:title>
    <c:autoTitleDeleted val="0"/>
    <c:plotArea>
      <c:layout>
        <c:manualLayout>
          <c:layoutTarget val="inner"/>
          <c:xMode val="edge"/>
          <c:yMode val="edge"/>
          <c:x val="0.55011974788512219"/>
          <c:y val="9.7790201174807453E-2"/>
          <c:w val="0.43225152433155478"/>
          <c:h val="0.45147571596491681"/>
        </c:manualLayout>
      </c:layout>
      <c:barChart>
        <c:barDir val="col"/>
        <c:grouping val="clustered"/>
        <c:varyColors val="0"/>
        <c:ser>
          <c:idx val="0"/>
          <c:order val="0"/>
          <c:tx>
            <c:strRef>
              <c:f>Sheet1!$D$9</c:f>
              <c:strCache>
                <c:ptCount val="1"/>
                <c:pt idx="0">
                  <c:v>Number of records</c:v>
                </c:pt>
              </c:strCache>
            </c:strRef>
          </c:tx>
          <c:invertIfNegative val="0"/>
          <c:dLbls>
            <c:txPr>
              <a:bodyPr/>
              <a:lstStyle/>
              <a:p>
                <a:pPr>
                  <a:defRPr sz="1600" b="1">
                    <a:solidFill>
                      <a:srgbClr val="FF0000"/>
                    </a:solidFill>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Sheet1!$C$10:$C$15</c:f>
              <c:strCache>
                <c:ptCount val="6"/>
                <c:pt idx="0">
                  <c:v>Health Workforce</c:v>
                </c:pt>
                <c:pt idx="1">
                  <c:v>Health Service Delivery</c:v>
                </c:pt>
                <c:pt idx="2">
                  <c:v>Medical Products and Technologies</c:v>
                </c:pt>
                <c:pt idx="3">
                  <c:v>Health Care Financing</c:v>
                </c:pt>
                <c:pt idx="4">
                  <c:v>Leadership and Governance</c:v>
                </c:pt>
                <c:pt idx="5">
                  <c:v>Health Information system</c:v>
                </c:pt>
              </c:strCache>
            </c:strRef>
          </c:cat>
          <c:val>
            <c:numRef>
              <c:f>Sheet1!$D$10:$D$15</c:f>
              <c:numCache>
                <c:formatCode>General</c:formatCode>
                <c:ptCount val="6"/>
                <c:pt idx="0">
                  <c:v>15</c:v>
                </c:pt>
                <c:pt idx="1">
                  <c:v>11</c:v>
                </c:pt>
                <c:pt idx="2">
                  <c:v>7</c:v>
                </c:pt>
                <c:pt idx="3">
                  <c:v>5</c:v>
                </c:pt>
                <c:pt idx="4">
                  <c:v>5</c:v>
                </c:pt>
                <c:pt idx="5">
                  <c:v>1</c:v>
                </c:pt>
              </c:numCache>
            </c:numRef>
          </c:val>
        </c:ser>
        <c:dLbls>
          <c:showLegendKey val="0"/>
          <c:showVal val="1"/>
          <c:showCatName val="0"/>
          <c:showSerName val="0"/>
          <c:showPercent val="0"/>
          <c:showBubbleSize val="0"/>
        </c:dLbls>
        <c:gapWidth val="150"/>
        <c:overlap val="-25"/>
        <c:axId val="172085248"/>
        <c:axId val="215624704"/>
      </c:barChart>
      <c:catAx>
        <c:axId val="172085248"/>
        <c:scaling>
          <c:orientation val="minMax"/>
        </c:scaling>
        <c:delete val="0"/>
        <c:axPos val="b"/>
        <c:majorTickMark val="none"/>
        <c:minorTickMark val="none"/>
        <c:tickLblPos val="nextTo"/>
        <c:txPr>
          <a:bodyPr rot="-5400000" vert="horz"/>
          <a:lstStyle/>
          <a:p>
            <a:pPr>
              <a:defRPr sz="1400" b="1">
                <a:latin typeface="Times New Roman" pitchFamily="18" charset="0"/>
                <a:cs typeface="Times New Roman" pitchFamily="18" charset="0"/>
              </a:defRPr>
            </a:pPr>
            <a:endParaRPr lang="en-US"/>
          </a:p>
        </c:txPr>
        <c:crossAx val="215624704"/>
        <c:crosses val="autoZero"/>
        <c:auto val="1"/>
        <c:lblAlgn val="ctr"/>
        <c:lblOffset val="100"/>
        <c:noMultiLvlLbl val="0"/>
      </c:catAx>
      <c:valAx>
        <c:axId val="215624704"/>
        <c:scaling>
          <c:orientation val="minMax"/>
        </c:scaling>
        <c:delete val="1"/>
        <c:axPos val="l"/>
        <c:numFmt formatCode="General" sourceLinked="1"/>
        <c:majorTickMark val="none"/>
        <c:minorTickMark val="none"/>
        <c:tickLblPos val="nextTo"/>
        <c:crossAx val="172085248"/>
        <c:crosses val="autoZero"/>
        <c:crossBetween val="between"/>
      </c:valAx>
    </c:plotArea>
    <c:plotVisOnly val="1"/>
    <c:dispBlanksAs val="gap"/>
    <c:showDLblsOverMax val="0"/>
  </c:chart>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7.95456E-8</cdr:x>
      <cdr:y>0</cdr:y>
    </cdr:from>
    <cdr:to>
      <cdr:x>0.48831</cdr:x>
      <cdr:y>1</cdr:y>
    </cdr:to>
    <cdr:pic>
      <cdr:nvPicPr>
        <cdr:cNvPr id="3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 y="0"/>
          <a:ext cx="6138714" cy="567531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DE408BE-6B62-4857-AA6A-AED5E6E1A5E7}" type="datetimeFigureOut">
              <a:rPr lang="en-US" smtClean="0"/>
              <a:t>2025</a:t>
            </a:fld>
            <a:endParaRPr lang="en-US"/>
          </a:p>
        </p:txBody>
      </p:sp>
      <p:sp>
        <p:nvSpPr>
          <p:cNvPr id="4" name="Slide Image Placeholder 3"/>
          <p:cNvSpPr>
            <a:spLocks noGrp="1" noRot="1" noChangeAspect="1"/>
          </p:cNvSpPr>
          <p:nvPr>
            <p:ph type="sldImg" idx="2"/>
          </p:nvPr>
        </p:nvSpPr>
        <p:spPr>
          <a:xfrm>
            <a:off x="2665413" y="857250"/>
            <a:ext cx="38131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F6ECE4D-08DF-4459-BE32-FAEB6A123C9B}" type="slidenum">
              <a:rPr lang="en-US" smtClean="0"/>
              <a:t>‹#›</a:t>
            </a:fld>
            <a:endParaRPr lang="en-US"/>
          </a:p>
        </p:txBody>
      </p:sp>
    </p:spTree>
    <p:extLst>
      <p:ext uri="{BB962C8B-B14F-4D97-AF65-F5344CB8AC3E}">
        <p14:creationId xmlns:p14="http://schemas.microsoft.com/office/powerpoint/2010/main" val="98428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6ECE4D-08DF-4459-BE32-FAEB6A123C9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2525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6ECE4D-08DF-4459-BE32-FAEB6A123C9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2730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6ECE4D-08DF-4459-BE32-FAEB6A123C9B}" type="slidenum">
              <a:rPr lang="en-US" smtClean="0"/>
              <a:t>5</a:t>
            </a:fld>
            <a:endParaRPr lang="en-US"/>
          </a:p>
        </p:txBody>
      </p:sp>
    </p:spTree>
    <p:extLst>
      <p:ext uri="{BB962C8B-B14F-4D97-AF65-F5344CB8AC3E}">
        <p14:creationId xmlns:p14="http://schemas.microsoft.com/office/powerpoint/2010/main" val="96200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EF6ECE4D-08DF-4459-BE32-FAEB6A123C9B}" type="slidenum">
              <a:rPr lang="en-US" smtClean="0"/>
              <a:t>6</a:t>
            </a:fld>
            <a:endParaRPr lang="en-US"/>
          </a:p>
        </p:txBody>
      </p:sp>
    </p:spTree>
    <p:extLst>
      <p:ext uri="{BB962C8B-B14F-4D97-AF65-F5344CB8AC3E}">
        <p14:creationId xmlns:p14="http://schemas.microsoft.com/office/powerpoint/2010/main" val="74319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6ECE4D-08DF-4459-BE32-FAEB6A123C9B}" type="slidenum">
              <a:rPr lang="en-US" smtClean="0"/>
              <a:t>8</a:t>
            </a:fld>
            <a:endParaRPr lang="en-US"/>
          </a:p>
        </p:txBody>
      </p:sp>
    </p:spTree>
    <p:extLst>
      <p:ext uri="{BB962C8B-B14F-4D97-AF65-F5344CB8AC3E}">
        <p14:creationId xmlns:p14="http://schemas.microsoft.com/office/powerpoint/2010/main" val="15427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F6ECE4D-08DF-4459-BE32-FAEB6A123C9B}" type="slidenum">
              <a:rPr lang="en-US" smtClean="0"/>
              <a:t>9</a:t>
            </a:fld>
            <a:endParaRPr lang="en-US"/>
          </a:p>
        </p:txBody>
      </p:sp>
    </p:spTree>
    <p:extLst>
      <p:ext uri="{BB962C8B-B14F-4D97-AF65-F5344CB8AC3E}">
        <p14:creationId xmlns:p14="http://schemas.microsoft.com/office/powerpoint/2010/main" val="153337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6ECE4D-08DF-4459-BE32-FAEB6A123C9B}" type="slidenum">
              <a:rPr lang="en-US" smtClean="0"/>
              <a:t>10</a:t>
            </a:fld>
            <a:endParaRPr lang="en-US"/>
          </a:p>
        </p:txBody>
      </p:sp>
    </p:spTree>
    <p:extLst>
      <p:ext uri="{BB962C8B-B14F-4D97-AF65-F5344CB8AC3E}">
        <p14:creationId xmlns:p14="http://schemas.microsoft.com/office/powerpoint/2010/main" val="194435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6ECE4D-08DF-4459-BE32-FAEB6A123C9B}" type="slidenum">
              <a:rPr lang="en-US" smtClean="0"/>
              <a:t>13</a:t>
            </a:fld>
            <a:endParaRPr lang="en-US"/>
          </a:p>
        </p:txBody>
      </p:sp>
    </p:spTree>
    <p:extLst>
      <p:ext uri="{BB962C8B-B14F-4D97-AF65-F5344CB8AC3E}">
        <p14:creationId xmlns:p14="http://schemas.microsoft.com/office/powerpoint/2010/main" val="1741877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3C95666-BA10-E3DB-00CC-CA66BE0B3D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1"/>
            <a:ext cx="12801601" cy="7772400"/>
          </a:xfrm>
          <a:prstGeom prst="rect">
            <a:avLst/>
          </a:prstGeom>
        </p:spPr>
      </p:pic>
      <p:pic>
        <p:nvPicPr>
          <p:cNvPr id="17" name="Picture 16">
            <a:extLst>
              <a:ext uri="{FF2B5EF4-FFF2-40B4-BE49-F238E27FC236}">
                <a16:creationId xmlns:a16="http://schemas.microsoft.com/office/drawing/2014/main" xmlns="" id="{8CF19FB4-8D52-EF20-55C5-241FDF119A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229"/>
            <a:ext cx="12801600" cy="7808628"/>
          </a:xfrm>
          <a:prstGeom prst="rect">
            <a:avLst/>
          </a:prstGeom>
        </p:spPr>
      </p:pic>
      <p:sp>
        <p:nvSpPr>
          <p:cNvPr id="18" name="Title 1">
            <a:extLst>
              <a:ext uri="{FF2B5EF4-FFF2-40B4-BE49-F238E27FC236}">
                <a16:creationId xmlns:a16="http://schemas.microsoft.com/office/drawing/2014/main" xmlns="" id="{5A428E48-0330-F113-35C8-4A7A6F700C5B}"/>
              </a:ext>
            </a:extLst>
          </p:cNvPr>
          <p:cNvSpPr>
            <a:spLocks noGrp="1"/>
          </p:cNvSpPr>
          <p:nvPr>
            <p:ph type="ctrTitle"/>
          </p:nvPr>
        </p:nvSpPr>
        <p:spPr>
          <a:xfrm>
            <a:off x="627588" y="1838812"/>
            <a:ext cx="11887200" cy="1306285"/>
          </a:xfrm>
          <a:prstGeom prst="rect">
            <a:avLst/>
          </a:prstGeom>
        </p:spPr>
        <p:txBody>
          <a:bodyPr anchor="b">
            <a:normAutofit/>
          </a:bodyPr>
          <a:lstStyle>
            <a:lvl1pPr algn="r">
              <a:defRPr sz="4000">
                <a:solidFill>
                  <a:schemeClr val="bg1">
                    <a:lumMod val="9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Subtitle 2">
            <a:extLst>
              <a:ext uri="{FF2B5EF4-FFF2-40B4-BE49-F238E27FC236}">
                <a16:creationId xmlns:a16="http://schemas.microsoft.com/office/drawing/2014/main" xmlns="" id="{6F1532B6-605F-EF33-ABFE-93D57832B43F}"/>
              </a:ext>
            </a:extLst>
          </p:cNvPr>
          <p:cNvSpPr>
            <a:spLocks noGrp="1"/>
          </p:cNvSpPr>
          <p:nvPr>
            <p:ph type="subTitle" idx="1" hasCustomPrompt="1"/>
          </p:nvPr>
        </p:nvSpPr>
        <p:spPr>
          <a:xfrm>
            <a:off x="1757851" y="3605136"/>
            <a:ext cx="10428894" cy="3618057"/>
          </a:xfrm>
          <a:prstGeom prst="rect">
            <a:avLst/>
          </a:prstGeom>
        </p:spPr>
        <p:txBody>
          <a:bodyPr>
            <a:normAutofit/>
          </a:bodyPr>
          <a:lstStyle>
            <a:lvl1pPr marL="0" indent="0" algn="ctr" defTabSz="914400" rtl="0" eaLnBrk="1" latinLnBrk="0" hangingPunct="1">
              <a:lnSpc>
                <a:spcPct val="100000"/>
              </a:lnSpc>
              <a:buNone/>
              <a:defRPr sz="2400">
                <a:solidFill>
                  <a:schemeClr val="bg1">
                    <a:lumMod val="95000"/>
                  </a:schemeClr>
                </a:solidFill>
                <a:latin typeface="Arial" panose="020B0604020202020204" pitchFamily="34" charset="0"/>
                <a:cs typeface="Arial" panose="020B0604020202020204" pitchFamily="34" charset="0"/>
              </a:defRPr>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pPr marL="0" algn="ctr" defTabSz="914400" rtl="0" eaLnBrk="1" latinLnBrk="0" hangingPunct="1">
              <a:lnSpc>
                <a:spcPct val="100000"/>
              </a:lnSpc>
            </a:pPr>
            <a:r>
              <a:rPr lang="en-US" sz="4400" b="1" kern="1200" dirty="0">
                <a:solidFill>
                  <a:schemeClr val="accent4">
                    <a:lumMod val="20000"/>
                    <a:lumOff val="80000"/>
                  </a:schemeClr>
                </a:solidFill>
                <a:latin typeface="Times New Roman" panose="02020603050405020304" pitchFamily="18" charset="0"/>
                <a:ea typeface="+mn-ea"/>
                <a:cs typeface="Times New Roman" panose="02020603050405020304" pitchFamily="18" charset="0"/>
              </a:rPr>
              <a:t>Translating Research into Action: Strengthening Public Health Systems in Crisis-Affected Settings </a:t>
            </a:r>
          </a:p>
          <a:p>
            <a:pPr algn="ctr">
              <a:lnSpc>
                <a:spcPct val="150000"/>
              </a:lnSpc>
            </a:pPr>
            <a:r>
              <a:rPr lang="en-US" sz="3200" b="1" dirty="0">
                <a:solidFill>
                  <a:schemeClr val="accent4">
                    <a:lumMod val="20000"/>
                    <a:lumOff val="80000"/>
                  </a:schemeClr>
                </a:solidFill>
                <a:latin typeface="Times New Roman" panose="02020603050405020304" pitchFamily="18" charset="0"/>
                <a:cs typeface="Times New Roman" panose="02020603050405020304" pitchFamily="18" charset="0"/>
              </a:rPr>
              <a:t>APHI-FHEI/Forum for Higher Education Institutions in Amhara Region 4th Joint International Research Conference</a:t>
            </a:r>
          </a:p>
          <a:p>
            <a:pPr algn="ctr">
              <a:lnSpc>
                <a:spcPct val="150000"/>
              </a:lnSpc>
            </a:pPr>
            <a:r>
              <a:rPr lang="en-US" sz="3200" b="1" i="0" dirty="0">
                <a:solidFill>
                  <a:schemeClr val="accent4">
                    <a:lumMod val="20000"/>
                    <a:lumOff val="80000"/>
                  </a:schemeClr>
                </a:solidFill>
                <a:effectLst/>
                <a:latin typeface="Times New Roman" panose="02020603050405020304" pitchFamily="18" charset="0"/>
                <a:cs typeface="Times New Roman" panose="02020603050405020304" pitchFamily="18" charset="0"/>
              </a:rPr>
              <a:t>December 4-5, 2025, Bahir Dar, Ethiopia</a:t>
            </a:r>
            <a:endParaRPr lang="en-US" dirty="0"/>
          </a:p>
        </p:txBody>
      </p:sp>
      <p:cxnSp>
        <p:nvCxnSpPr>
          <p:cNvPr id="20" name="Straight Connector 19">
            <a:extLst>
              <a:ext uri="{FF2B5EF4-FFF2-40B4-BE49-F238E27FC236}">
                <a16:creationId xmlns:a16="http://schemas.microsoft.com/office/drawing/2014/main" xmlns="" id="{76A417AE-A067-55DB-F7FB-B75172D111F6}"/>
              </a:ext>
            </a:extLst>
          </p:cNvPr>
          <p:cNvCxnSpPr/>
          <p:nvPr userDrawn="1"/>
        </p:nvCxnSpPr>
        <p:spPr>
          <a:xfrm>
            <a:off x="5849102" y="3178887"/>
            <a:ext cx="6665686" cy="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xmlns="" id="{9BDBA169-65D6-EC81-F7B5-871E7E4A2EC1}"/>
              </a:ext>
            </a:extLst>
          </p:cNvPr>
          <p:cNvSpPr txBox="1">
            <a:spLocks/>
          </p:cNvSpPr>
          <p:nvPr userDrawn="1"/>
        </p:nvSpPr>
        <p:spPr>
          <a:xfrm>
            <a:off x="4196444" y="5414165"/>
            <a:ext cx="6543881" cy="1011996"/>
          </a:xfrm>
          <a:prstGeom prst="rect">
            <a:avLst/>
          </a:prstGeom>
        </p:spPr>
        <p:txBody>
          <a:bodyPr vert="horz" lIns="91440" tIns="45720" rIns="91440" bIns="45720" rtlCol="0">
            <a:normAutofit/>
          </a:bodyPr>
          <a:lst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Font typeface="Wingdings" panose="05000000000000000000" pitchFamily="2" charset="2"/>
              <a:buNone/>
            </a:pPr>
            <a:endParaRPr lang="en-US" sz="2300" b="1"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A1348CD4-ACC2-419D-E9A0-4FC71F0184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108" y="307178"/>
            <a:ext cx="985989" cy="985989"/>
          </a:xfrm>
          <a:prstGeom prst="rect">
            <a:avLst/>
          </a:prstGeom>
        </p:spPr>
      </p:pic>
      <p:pic>
        <p:nvPicPr>
          <p:cNvPr id="3" name="Picture 2">
            <a:extLst>
              <a:ext uri="{FF2B5EF4-FFF2-40B4-BE49-F238E27FC236}">
                <a16:creationId xmlns:a16="http://schemas.microsoft.com/office/drawing/2014/main" xmlns="" id="{EF58E5BB-D943-B015-0EA6-EDF70B45AC3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3880" y="585289"/>
            <a:ext cx="904423" cy="904423"/>
          </a:xfrm>
          <a:prstGeom prst="rect">
            <a:avLst/>
          </a:prstGeom>
        </p:spPr>
      </p:pic>
      <p:pic>
        <p:nvPicPr>
          <p:cNvPr id="4" name="Picture 3">
            <a:extLst>
              <a:ext uri="{FF2B5EF4-FFF2-40B4-BE49-F238E27FC236}">
                <a16:creationId xmlns:a16="http://schemas.microsoft.com/office/drawing/2014/main" xmlns="" id="{C761EBEE-D058-D76E-9D39-B802D938CCB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1091328" y="602058"/>
            <a:ext cx="800480" cy="839848"/>
          </a:xfrm>
          <a:prstGeom prst="rect">
            <a:avLst/>
          </a:prstGeom>
        </p:spPr>
      </p:pic>
    </p:spTree>
    <p:extLst>
      <p:ext uri="{BB962C8B-B14F-4D97-AF65-F5344CB8AC3E}">
        <p14:creationId xmlns:p14="http://schemas.microsoft.com/office/powerpoint/2010/main" val="345579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96" y="1170971"/>
            <a:ext cx="11790861" cy="568703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sp>
        <p:nvSpPr>
          <p:cNvPr id="5" name="Title 1">
            <a:extLst>
              <a:ext uri="{FF2B5EF4-FFF2-40B4-BE49-F238E27FC236}">
                <a16:creationId xmlns="" xmlns:a16="http://schemas.microsoft.com/office/drawing/2014/main" id="{AAF80198-3F13-F994-003E-76F364B7529D}"/>
              </a:ext>
            </a:extLst>
          </p:cNvPr>
          <p:cNvSpPr>
            <a:spLocks noGrp="1"/>
          </p:cNvSpPr>
          <p:nvPr>
            <p:ph type="title"/>
          </p:nvPr>
        </p:nvSpPr>
        <p:spPr>
          <a:xfrm>
            <a:off x="1093198" y="95510"/>
            <a:ext cx="10615204" cy="1028701"/>
          </a:xfrm>
          <a:prstGeom prst="rect">
            <a:avLst/>
          </a:prstGeom>
        </p:spPr>
        <p:txBody>
          <a:bodyPr/>
          <a:lstStyle/>
          <a:p>
            <a:r>
              <a:rPr lang="en-US" dirty="0"/>
              <a:t>Click to edit Master title style</a:t>
            </a:r>
          </a:p>
        </p:txBody>
      </p:sp>
      <p:pic>
        <p:nvPicPr>
          <p:cNvPr id="7" name="Picture 6">
            <a:extLst>
              <a:ext uri="{FF2B5EF4-FFF2-40B4-BE49-F238E27FC236}">
                <a16:creationId xmlns="" xmlns:a16="http://schemas.microsoft.com/office/drawing/2014/main" id="{4B715B3F-F665-58D9-F75D-FAD87C8BC4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8" name="Footer Placeholder 5">
            <a:extLst>
              <a:ext uri="{FF2B5EF4-FFF2-40B4-BE49-F238E27FC236}">
                <a16:creationId xmlns="" xmlns:a16="http://schemas.microsoft.com/office/drawing/2014/main" id="{F5A3A9CF-0779-048F-54E0-6587AC212F2B}"/>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Tree>
    <p:extLst>
      <p:ext uri="{BB962C8B-B14F-4D97-AF65-F5344CB8AC3E}">
        <p14:creationId xmlns:p14="http://schemas.microsoft.com/office/powerpoint/2010/main" val="409747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198" y="95510"/>
            <a:ext cx="10615204" cy="1028701"/>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57595" y="1369257"/>
            <a:ext cx="11790861" cy="56870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4" name="Picture 3">
            <a:extLst>
              <a:ext uri="{FF2B5EF4-FFF2-40B4-BE49-F238E27FC236}">
                <a16:creationId xmlns="" xmlns:a16="http://schemas.microsoft.com/office/drawing/2014/main" id="{E73045D0-476E-5586-F473-198613EC68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10" name="Footer Placeholder 5">
            <a:extLst>
              <a:ext uri="{FF2B5EF4-FFF2-40B4-BE49-F238E27FC236}">
                <a16:creationId xmlns="" xmlns:a16="http://schemas.microsoft.com/office/drawing/2014/main" id="{34C426D0-CBDD-D3A1-F1F8-613847B8FF91}"/>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Tree>
    <p:extLst>
      <p:ext uri="{BB962C8B-B14F-4D97-AF65-F5344CB8AC3E}">
        <p14:creationId xmlns:p14="http://schemas.microsoft.com/office/powerpoint/2010/main" val="580743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937704"/>
            <a:ext cx="11041380" cy="3233102"/>
          </a:xfrm>
          <a:prstGeom prst="rect">
            <a:avLst/>
          </a:prstGeo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873443" y="5201392"/>
            <a:ext cx="11041380" cy="1700212"/>
          </a:xfrm>
          <a:prstGeom prst="rect">
            <a:avLst/>
          </a:prstGeo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7" name="Footer Placeholder 5">
            <a:extLst>
              <a:ext uri="{FF2B5EF4-FFF2-40B4-BE49-F238E27FC236}">
                <a16:creationId xmlns="" xmlns:a16="http://schemas.microsoft.com/office/drawing/2014/main" id="{EBA93ECA-7D12-6B43-E68C-2ED2F1BBA78B}"/>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
        <p:nvSpPr>
          <p:cNvPr id="8" name="Slide Number Placeholder 6">
            <a:extLst>
              <a:ext uri="{FF2B5EF4-FFF2-40B4-BE49-F238E27FC236}">
                <a16:creationId xmlns="" xmlns:a16="http://schemas.microsoft.com/office/drawing/2014/main" id="{40D3D95C-7F6E-DBEE-6A20-C5CE1CF68925}"/>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9" name="Picture 8">
            <a:extLst>
              <a:ext uri="{FF2B5EF4-FFF2-40B4-BE49-F238E27FC236}">
                <a16:creationId xmlns="" xmlns:a16="http://schemas.microsoft.com/office/drawing/2014/main" id="{B13A895C-6EE5-18E4-DA6F-1CC057F3F5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2808813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09" y="1"/>
            <a:ext cx="10614529" cy="11824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80110" y="2427075"/>
            <a:ext cx="544068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069042"/>
            <a:ext cx="544068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
        <p:nvSpPr>
          <p:cNvPr id="7" name="Slide Number Placeholder 6"/>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8" name="Picture 7">
            <a:extLst>
              <a:ext uri="{FF2B5EF4-FFF2-40B4-BE49-F238E27FC236}">
                <a16:creationId xmlns="" xmlns:a16="http://schemas.microsoft.com/office/drawing/2014/main" id="{37B8DE7B-92C3-884C-3C99-FF12A8033B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118668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0110" y="6297"/>
            <a:ext cx="11041380" cy="1022404"/>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880109" y="1054265"/>
            <a:ext cx="5415676"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dirty="0"/>
              <a:t>Click to edit Master text styles</a:t>
            </a:r>
          </a:p>
        </p:txBody>
      </p:sp>
      <p:sp>
        <p:nvSpPr>
          <p:cNvPr id="4" name="Content Placeholder 3"/>
          <p:cNvSpPr>
            <a:spLocks noGrp="1"/>
          </p:cNvSpPr>
          <p:nvPr>
            <p:ph sz="half" idx="2"/>
          </p:nvPr>
        </p:nvSpPr>
        <p:spPr>
          <a:xfrm>
            <a:off x="880109" y="1988031"/>
            <a:ext cx="5415676" cy="51351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79141" y="1054265"/>
            <a:ext cx="5442347"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479141" y="1988031"/>
            <a:ext cx="5442347" cy="51351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 xmlns:a16="http://schemas.microsoft.com/office/drawing/2014/main" id="{294504F9-EECA-9E24-93AC-3F342D3BF4EB}"/>
              </a:ext>
            </a:extLst>
          </p:cNvPr>
          <p:cNvPicPr>
            <a:picLocks noChangeAspect="1"/>
          </p:cNvPicPr>
          <p:nvPr userDrawn="1"/>
        </p:nvPicPr>
        <p:blipFill>
          <a:blip r:embed="rId2"/>
          <a:stretch>
            <a:fillRect/>
          </a:stretch>
        </p:blipFill>
        <p:spPr>
          <a:xfrm>
            <a:off x="166386" y="234345"/>
            <a:ext cx="713723" cy="713723"/>
          </a:xfrm>
          <a:prstGeom prst="rect">
            <a:avLst/>
          </a:prstGeom>
        </p:spPr>
      </p:pic>
      <p:sp>
        <p:nvSpPr>
          <p:cNvPr id="11" name="Footer Placeholder 5">
            <a:extLst>
              <a:ext uri="{FF2B5EF4-FFF2-40B4-BE49-F238E27FC236}">
                <a16:creationId xmlns="" xmlns:a16="http://schemas.microsoft.com/office/drawing/2014/main" id="{D8B3985C-5070-6080-CB96-5576EF7E58B7}"/>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
        <p:nvSpPr>
          <p:cNvPr id="12" name="Slide Number Placeholder 6">
            <a:extLst>
              <a:ext uri="{FF2B5EF4-FFF2-40B4-BE49-F238E27FC236}">
                <a16:creationId xmlns="" xmlns:a16="http://schemas.microsoft.com/office/drawing/2014/main" id="{0670EAA3-95C9-7B02-F3F4-40690EE3E909}"/>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spTree>
    <p:extLst>
      <p:ext uri="{BB962C8B-B14F-4D97-AF65-F5344CB8AC3E}">
        <p14:creationId xmlns:p14="http://schemas.microsoft.com/office/powerpoint/2010/main" val="1545031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a:prstGeom prst="rect">
            <a:avLst/>
          </a:prstGeo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5442347" y="1119082"/>
            <a:ext cx="6480810" cy="5523442"/>
          </a:xfrm>
          <a:prstGeom prst="rect">
            <a:avLst/>
          </a:prstGeo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8" name="Footer Placeholder 5">
            <a:extLst>
              <a:ext uri="{FF2B5EF4-FFF2-40B4-BE49-F238E27FC236}">
                <a16:creationId xmlns="" xmlns:a16="http://schemas.microsoft.com/office/drawing/2014/main" id="{172FC669-3870-F5E2-C5A3-1B12631EF796}"/>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
        <p:nvSpPr>
          <p:cNvPr id="9" name="Slide Number Placeholder 6">
            <a:extLst>
              <a:ext uri="{FF2B5EF4-FFF2-40B4-BE49-F238E27FC236}">
                <a16:creationId xmlns="" xmlns:a16="http://schemas.microsoft.com/office/drawing/2014/main" id="{489D3596-3491-164F-3522-E8192E3C36CB}"/>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10" name="Picture 9">
            <a:extLst>
              <a:ext uri="{FF2B5EF4-FFF2-40B4-BE49-F238E27FC236}">
                <a16:creationId xmlns="" xmlns:a16="http://schemas.microsoft.com/office/drawing/2014/main" id="{4B5C09F1-D9A4-9781-0431-C0531267911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6268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1119082"/>
            <a:ext cx="4128849" cy="1212638"/>
          </a:xfrm>
          <a:prstGeom prst="rect">
            <a:avLst/>
          </a:prstGeo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119082"/>
            <a:ext cx="6480810" cy="5523442"/>
          </a:xfrm>
          <a:prstGeom prst="rect">
            <a:avLst/>
          </a:prstGeo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BD25129B-53C6-69EC-BB0E-52B8D116D4B2}"/>
              </a:ext>
            </a:extLst>
          </p:cNvPr>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9" name="Picture 8">
            <a:extLst>
              <a:ext uri="{FF2B5EF4-FFF2-40B4-BE49-F238E27FC236}">
                <a16:creationId xmlns="" xmlns:a16="http://schemas.microsoft.com/office/drawing/2014/main" id="{0A6285D6-F9EA-13FE-DD34-C01DBA927F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10" name="Footer Placeholder 5">
            <a:extLst>
              <a:ext uri="{FF2B5EF4-FFF2-40B4-BE49-F238E27FC236}">
                <a16:creationId xmlns="" xmlns:a16="http://schemas.microsoft.com/office/drawing/2014/main" id="{85988C6B-56F2-E145-4A1F-389820F81E58}"/>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Tree>
    <p:extLst>
      <p:ext uri="{BB962C8B-B14F-4D97-AF65-F5344CB8AC3E}">
        <p14:creationId xmlns:p14="http://schemas.microsoft.com/office/powerpoint/2010/main" val="3691689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3C95666-BA10-E3DB-00CC-CA66BE0B3D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1"/>
            <a:ext cx="12801601" cy="7772400"/>
          </a:xfrm>
          <a:prstGeom prst="rect">
            <a:avLst/>
          </a:prstGeom>
        </p:spPr>
      </p:pic>
      <p:pic>
        <p:nvPicPr>
          <p:cNvPr id="17" name="Picture 16">
            <a:extLst>
              <a:ext uri="{FF2B5EF4-FFF2-40B4-BE49-F238E27FC236}">
                <a16:creationId xmlns="" xmlns:a16="http://schemas.microsoft.com/office/drawing/2014/main" id="{8CF19FB4-8D52-EF20-55C5-241FDF119A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229"/>
            <a:ext cx="12801600" cy="7808628"/>
          </a:xfrm>
          <a:prstGeom prst="rect">
            <a:avLst/>
          </a:prstGeom>
        </p:spPr>
      </p:pic>
      <p:sp>
        <p:nvSpPr>
          <p:cNvPr id="18" name="Title 1">
            <a:extLst>
              <a:ext uri="{FF2B5EF4-FFF2-40B4-BE49-F238E27FC236}">
                <a16:creationId xmlns="" xmlns:a16="http://schemas.microsoft.com/office/drawing/2014/main" id="{5A428E48-0330-F113-35C8-4A7A6F700C5B}"/>
              </a:ext>
            </a:extLst>
          </p:cNvPr>
          <p:cNvSpPr>
            <a:spLocks noGrp="1"/>
          </p:cNvSpPr>
          <p:nvPr>
            <p:ph type="ctrTitle"/>
          </p:nvPr>
        </p:nvSpPr>
        <p:spPr>
          <a:xfrm>
            <a:off x="627588" y="1838812"/>
            <a:ext cx="11887200" cy="1306285"/>
          </a:xfrm>
          <a:prstGeom prst="rect">
            <a:avLst/>
          </a:prstGeom>
        </p:spPr>
        <p:txBody>
          <a:bodyPr anchor="b">
            <a:normAutofit/>
          </a:bodyPr>
          <a:lstStyle>
            <a:lvl1pPr algn="r">
              <a:defRPr sz="4000">
                <a:solidFill>
                  <a:schemeClr val="bg1">
                    <a:lumMod val="9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Subtitle 2">
            <a:extLst>
              <a:ext uri="{FF2B5EF4-FFF2-40B4-BE49-F238E27FC236}">
                <a16:creationId xmlns="" xmlns:a16="http://schemas.microsoft.com/office/drawing/2014/main" id="{6F1532B6-605F-EF33-ABFE-93D57832B43F}"/>
              </a:ext>
            </a:extLst>
          </p:cNvPr>
          <p:cNvSpPr>
            <a:spLocks noGrp="1"/>
          </p:cNvSpPr>
          <p:nvPr>
            <p:ph type="subTitle" idx="1" hasCustomPrompt="1"/>
          </p:nvPr>
        </p:nvSpPr>
        <p:spPr>
          <a:xfrm>
            <a:off x="1757851" y="3605136"/>
            <a:ext cx="10428894" cy="3618057"/>
          </a:xfrm>
          <a:prstGeom prst="rect">
            <a:avLst/>
          </a:prstGeom>
        </p:spPr>
        <p:txBody>
          <a:bodyPr>
            <a:normAutofit/>
          </a:bodyPr>
          <a:lstStyle>
            <a:lvl1pPr marL="0" indent="0" algn="ctr" defTabSz="914400" rtl="0" eaLnBrk="1" latinLnBrk="0" hangingPunct="1">
              <a:lnSpc>
                <a:spcPct val="100000"/>
              </a:lnSpc>
              <a:buNone/>
              <a:defRPr sz="2400">
                <a:solidFill>
                  <a:schemeClr val="bg1">
                    <a:lumMod val="95000"/>
                  </a:schemeClr>
                </a:solidFill>
                <a:latin typeface="Arial" panose="020B0604020202020204" pitchFamily="34" charset="0"/>
                <a:cs typeface="Arial" panose="020B0604020202020204" pitchFamily="34" charset="0"/>
              </a:defRPr>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pPr marL="0" algn="ctr" defTabSz="914400" rtl="0" eaLnBrk="1" latinLnBrk="0" hangingPunct="1">
              <a:lnSpc>
                <a:spcPct val="100000"/>
              </a:lnSpc>
            </a:pPr>
            <a:r>
              <a:rPr lang="en-US" sz="4400" b="1" kern="1200" dirty="0">
                <a:solidFill>
                  <a:schemeClr val="accent4">
                    <a:lumMod val="20000"/>
                    <a:lumOff val="80000"/>
                  </a:schemeClr>
                </a:solidFill>
                <a:latin typeface="Times New Roman" panose="02020603050405020304" pitchFamily="18" charset="0"/>
                <a:ea typeface="+mn-ea"/>
                <a:cs typeface="Times New Roman" panose="02020603050405020304" pitchFamily="18" charset="0"/>
              </a:rPr>
              <a:t>Translating Research into Action: Strengthening Public Health Systems in Crisis-Affected Settings </a:t>
            </a:r>
          </a:p>
          <a:p>
            <a:pPr algn="ctr">
              <a:lnSpc>
                <a:spcPct val="150000"/>
              </a:lnSpc>
            </a:pPr>
            <a:r>
              <a:rPr lang="en-US" sz="3200" b="1" dirty="0">
                <a:solidFill>
                  <a:schemeClr val="accent4">
                    <a:lumMod val="20000"/>
                    <a:lumOff val="80000"/>
                  </a:schemeClr>
                </a:solidFill>
                <a:latin typeface="Times New Roman" panose="02020603050405020304" pitchFamily="18" charset="0"/>
                <a:cs typeface="Times New Roman" panose="02020603050405020304" pitchFamily="18" charset="0"/>
              </a:rPr>
              <a:t>APHI-FHEI/Forum for Higher Education Institutions in Amhara Region 4th Joint International Research Conference</a:t>
            </a:r>
          </a:p>
          <a:p>
            <a:pPr algn="ctr">
              <a:lnSpc>
                <a:spcPct val="150000"/>
              </a:lnSpc>
            </a:pPr>
            <a:r>
              <a:rPr lang="en-US" sz="3200" b="1" i="0" dirty="0">
                <a:solidFill>
                  <a:schemeClr val="accent4">
                    <a:lumMod val="20000"/>
                    <a:lumOff val="80000"/>
                  </a:schemeClr>
                </a:solidFill>
                <a:effectLst/>
                <a:latin typeface="Times New Roman" panose="02020603050405020304" pitchFamily="18" charset="0"/>
                <a:cs typeface="Times New Roman" panose="02020603050405020304" pitchFamily="18" charset="0"/>
              </a:rPr>
              <a:t>December 4-5, 2025, Bahir Dar, Ethiopia</a:t>
            </a:r>
            <a:endParaRPr lang="en-US" dirty="0"/>
          </a:p>
        </p:txBody>
      </p:sp>
      <p:cxnSp>
        <p:nvCxnSpPr>
          <p:cNvPr id="20" name="Straight Connector 19">
            <a:extLst>
              <a:ext uri="{FF2B5EF4-FFF2-40B4-BE49-F238E27FC236}">
                <a16:creationId xmlns="" xmlns:a16="http://schemas.microsoft.com/office/drawing/2014/main" id="{76A417AE-A067-55DB-F7FB-B75172D111F6}"/>
              </a:ext>
            </a:extLst>
          </p:cNvPr>
          <p:cNvCxnSpPr/>
          <p:nvPr userDrawn="1"/>
        </p:nvCxnSpPr>
        <p:spPr>
          <a:xfrm>
            <a:off x="5849102" y="3178887"/>
            <a:ext cx="6665686" cy="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 xmlns:a16="http://schemas.microsoft.com/office/drawing/2014/main" id="{9BDBA169-65D6-EC81-F7B5-871E7E4A2EC1}"/>
              </a:ext>
            </a:extLst>
          </p:cNvPr>
          <p:cNvSpPr txBox="1">
            <a:spLocks/>
          </p:cNvSpPr>
          <p:nvPr userDrawn="1"/>
        </p:nvSpPr>
        <p:spPr>
          <a:xfrm>
            <a:off x="4196444" y="5414165"/>
            <a:ext cx="6543881" cy="1011996"/>
          </a:xfrm>
          <a:prstGeom prst="rect">
            <a:avLst/>
          </a:prstGeom>
        </p:spPr>
        <p:txBody>
          <a:bodyPr vert="horz" lIns="91440" tIns="45720" rIns="91440" bIns="45720" rtlCol="0">
            <a:normAutofit/>
          </a:bodyPr>
          <a:lst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Clr>
                <a:srgbClr val="5B9BD5">
                  <a:lumMod val="75000"/>
                </a:srgbClr>
              </a:buClr>
              <a:buFont typeface="Wingdings" panose="05000000000000000000" pitchFamily="2" charset="2"/>
              <a:buNone/>
            </a:pPr>
            <a:endParaRPr lang="en-US" sz="2300" b="1" dirty="0">
              <a:solidFill>
                <a:srgbClr val="4472C4">
                  <a:lumMod val="20000"/>
                  <a:lumOff val="80000"/>
                </a:srgbClr>
              </a:solidFill>
            </a:endParaRPr>
          </a:p>
        </p:txBody>
      </p:sp>
      <p:pic>
        <p:nvPicPr>
          <p:cNvPr id="2" name="Picture 1">
            <a:extLst>
              <a:ext uri="{FF2B5EF4-FFF2-40B4-BE49-F238E27FC236}">
                <a16:creationId xmlns="" xmlns:a16="http://schemas.microsoft.com/office/drawing/2014/main" id="{A1348CD4-ACC2-419D-E9A0-4FC71F0184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108" y="307178"/>
            <a:ext cx="985989" cy="985989"/>
          </a:xfrm>
          <a:prstGeom prst="rect">
            <a:avLst/>
          </a:prstGeom>
        </p:spPr>
      </p:pic>
      <p:pic>
        <p:nvPicPr>
          <p:cNvPr id="3" name="Picture 2">
            <a:extLst>
              <a:ext uri="{FF2B5EF4-FFF2-40B4-BE49-F238E27FC236}">
                <a16:creationId xmlns="" xmlns:a16="http://schemas.microsoft.com/office/drawing/2014/main" id="{EF58E5BB-D943-B015-0EA6-EDF70B45AC3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3880" y="585289"/>
            <a:ext cx="904423" cy="904423"/>
          </a:xfrm>
          <a:prstGeom prst="rect">
            <a:avLst/>
          </a:prstGeom>
        </p:spPr>
      </p:pic>
      <p:pic>
        <p:nvPicPr>
          <p:cNvPr id="4" name="Picture 3">
            <a:extLst>
              <a:ext uri="{FF2B5EF4-FFF2-40B4-BE49-F238E27FC236}">
                <a16:creationId xmlns="" xmlns:a16="http://schemas.microsoft.com/office/drawing/2014/main" id="{C761EBEE-D058-D76E-9D39-B802D938CCB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1091328" y="602058"/>
            <a:ext cx="800480" cy="839848"/>
          </a:xfrm>
          <a:prstGeom prst="rect">
            <a:avLst/>
          </a:prstGeom>
        </p:spPr>
      </p:pic>
    </p:spTree>
    <p:extLst>
      <p:ext uri="{BB962C8B-B14F-4D97-AF65-F5344CB8AC3E}">
        <p14:creationId xmlns:p14="http://schemas.microsoft.com/office/powerpoint/2010/main" val="4047262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96" y="1170971"/>
            <a:ext cx="11790861" cy="568703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sp>
        <p:nvSpPr>
          <p:cNvPr id="5" name="Title 1">
            <a:extLst>
              <a:ext uri="{FF2B5EF4-FFF2-40B4-BE49-F238E27FC236}">
                <a16:creationId xmlns="" xmlns:a16="http://schemas.microsoft.com/office/drawing/2014/main" id="{AAF80198-3F13-F994-003E-76F364B7529D}"/>
              </a:ext>
            </a:extLst>
          </p:cNvPr>
          <p:cNvSpPr>
            <a:spLocks noGrp="1"/>
          </p:cNvSpPr>
          <p:nvPr>
            <p:ph type="title"/>
          </p:nvPr>
        </p:nvSpPr>
        <p:spPr>
          <a:xfrm>
            <a:off x="1093198" y="95510"/>
            <a:ext cx="10615204" cy="1028701"/>
          </a:xfrm>
          <a:prstGeom prst="rect">
            <a:avLst/>
          </a:prstGeom>
        </p:spPr>
        <p:txBody>
          <a:bodyPr/>
          <a:lstStyle/>
          <a:p>
            <a:r>
              <a:rPr lang="en-US" dirty="0"/>
              <a:t>Click to edit Master title style</a:t>
            </a:r>
          </a:p>
        </p:txBody>
      </p:sp>
      <p:pic>
        <p:nvPicPr>
          <p:cNvPr id="7" name="Picture 6">
            <a:extLst>
              <a:ext uri="{FF2B5EF4-FFF2-40B4-BE49-F238E27FC236}">
                <a16:creationId xmlns="" xmlns:a16="http://schemas.microsoft.com/office/drawing/2014/main" id="{4B715B3F-F665-58D9-F75D-FAD87C8BC4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8" name="Footer Placeholder 5">
            <a:extLst>
              <a:ext uri="{FF2B5EF4-FFF2-40B4-BE49-F238E27FC236}">
                <a16:creationId xmlns="" xmlns:a16="http://schemas.microsoft.com/office/drawing/2014/main" id="{F5A3A9CF-0779-048F-54E0-6587AC212F2B}"/>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Tree>
    <p:extLst>
      <p:ext uri="{BB962C8B-B14F-4D97-AF65-F5344CB8AC3E}">
        <p14:creationId xmlns:p14="http://schemas.microsoft.com/office/powerpoint/2010/main" val="850346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198" y="95510"/>
            <a:ext cx="10615204" cy="1028701"/>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57595" y="1369257"/>
            <a:ext cx="11790861" cy="56870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4" name="Picture 3">
            <a:extLst>
              <a:ext uri="{FF2B5EF4-FFF2-40B4-BE49-F238E27FC236}">
                <a16:creationId xmlns="" xmlns:a16="http://schemas.microsoft.com/office/drawing/2014/main" id="{E73045D0-476E-5586-F473-198613EC68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10" name="Footer Placeholder 5">
            <a:extLst>
              <a:ext uri="{FF2B5EF4-FFF2-40B4-BE49-F238E27FC236}">
                <a16:creationId xmlns="" xmlns:a16="http://schemas.microsoft.com/office/drawing/2014/main" id="{34C426D0-CBDD-D3A1-F1F8-613847B8FF91}"/>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Tree>
    <p:extLst>
      <p:ext uri="{BB962C8B-B14F-4D97-AF65-F5344CB8AC3E}">
        <p14:creationId xmlns:p14="http://schemas.microsoft.com/office/powerpoint/2010/main" val="154264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96" y="1170971"/>
            <a:ext cx="11790861" cy="568703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pPr/>
              <a:t>‹#›</a:t>
            </a:fld>
            <a:endParaRPr lang="en-US" dirty="0"/>
          </a:p>
        </p:txBody>
      </p:sp>
      <p:sp>
        <p:nvSpPr>
          <p:cNvPr id="5" name="Title 1">
            <a:extLst>
              <a:ext uri="{FF2B5EF4-FFF2-40B4-BE49-F238E27FC236}">
                <a16:creationId xmlns:a16="http://schemas.microsoft.com/office/drawing/2014/main" xmlns="" id="{AAF80198-3F13-F994-003E-76F364B7529D}"/>
              </a:ext>
            </a:extLst>
          </p:cNvPr>
          <p:cNvSpPr>
            <a:spLocks noGrp="1"/>
          </p:cNvSpPr>
          <p:nvPr>
            <p:ph type="title"/>
          </p:nvPr>
        </p:nvSpPr>
        <p:spPr>
          <a:xfrm>
            <a:off x="1093198" y="95510"/>
            <a:ext cx="10615204" cy="1028701"/>
          </a:xfrm>
          <a:prstGeom prst="rect">
            <a:avLst/>
          </a:prstGeom>
        </p:spPr>
        <p:txBody>
          <a:bodyPr/>
          <a:lstStyle/>
          <a:p>
            <a:r>
              <a:rPr lang="en-US" dirty="0"/>
              <a:t>Click to edit Master title style</a:t>
            </a:r>
          </a:p>
        </p:txBody>
      </p:sp>
      <p:pic>
        <p:nvPicPr>
          <p:cNvPr id="7" name="Picture 6">
            <a:extLst>
              <a:ext uri="{FF2B5EF4-FFF2-40B4-BE49-F238E27FC236}">
                <a16:creationId xmlns:a16="http://schemas.microsoft.com/office/drawing/2014/main" xmlns="" id="{4B715B3F-F665-58D9-F75D-FAD87C8BC4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8" name="Footer Placeholder 5">
            <a:extLst>
              <a:ext uri="{FF2B5EF4-FFF2-40B4-BE49-F238E27FC236}">
                <a16:creationId xmlns:a16="http://schemas.microsoft.com/office/drawing/2014/main" xmlns="" id="{F5A3A9CF-0779-048F-54E0-6587AC212F2B}"/>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3718518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937704"/>
            <a:ext cx="11041380" cy="3233102"/>
          </a:xfrm>
          <a:prstGeom prst="rect">
            <a:avLst/>
          </a:prstGeo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873443" y="5201392"/>
            <a:ext cx="11041380" cy="1700212"/>
          </a:xfrm>
          <a:prstGeom prst="rect">
            <a:avLst/>
          </a:prstGeo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7" name="Footer Placeholder 5">
            <a:extLst>
              <a:ext uri="{FF2B5EF4-FFF2-40B4-BE49-F238E27FC236}">
                <a16:creationId xmlns="" xmlns:a16="http://schemas.microsoft.com/office/drawing/2014/main" id="{EBA93ECA-7D12-6B43-E68C-2ED2F1BBA78B}"/>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
        <p:nvSpPr>
          <p:cNvPr id="8" name="Slide Number Placeholder 6">
            <a:extLst>
              <a:ext uri="{FF2B5EF4-FFF2-40B4-BE49-F238E27FC236}">
                <a16:creationId xmlns="" xmlns:a16="http://schemas.microsoft.com/office/drawing/2014/main" id="{40D3D95C-7F6E-DBEE-6A20-C5CE1CF68925}"/>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9" name="Picture 8">
            <a:extLst>
              <a:ext uri="{FF2B5EF4-FFF2-40B4-BE49-F238E27FC236}">
                <a16:creationId xmlns="" xmlns:a16="http://schemas.microsoft.com/office/drawing/2014/main" id="{B13A895C-6EE5-18E4-DA6F-1CC057F3F5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3361947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09" y="1"/>
            <a:ext cx="10614529" cy="11824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80110" y="2427075"/>
            <a:ext cx="544068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069042"/>
            <a:ext cx="544068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
        <p:nvSpPr>
          <p:cNvPr id="7" name="Slide Number Placeholder 6"/>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8" name="Picture 7">
            <a:extLst>
              <a:ext uri="{FF2B5EF4-FFF2-40B4-BE49-F238E27FC236}">
                <a16:creationId xmlns="" xmlns:a16="http://schemas.microsoft.com/office/drawing/2014/main" id="{37B8DE7B-92C3-884C-3C99-FF12A8033B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191022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0110" y="6297"/>
            <a:ext cx="11041380" cy="1022404"/>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880109" y="1054265"/>
            <a:ext cx="5415676"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dirty="0"/>
              <a:t>Click to edit Master text styles</a:t>
            </a:r>
          </a:p>
        </p:txBody>
      </p:sp>
      <p:sp>
        <p:nvSpPr>
          <p:cNvPr id="4" name="Content Placeholder 3"/>
          <p:cNvSpPr>
            <a:spLocks noGrp="1"/>
          </p:cNvSpPr>
          <p:nvPr>
            <p:ph sz="half" idx="2"/>
          </p:nvPr>
        </p:nvSpPr>
        <p:spPr>
          <a:xfrm>
            <a:off x="880109" y="1988031"/>
            <a:ext cx="5415676" cy="51351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79141" y="1054265"/>
            <a:ext cx="5442347"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479141" y="1988031"/>
            <a:ext cx="5442347" cy="51351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 xmlns:a16="http://schemas.microsoft.com/office/drawing/2014/main" id="{294504F9-EECA-9E24-93AC-3F342D3BF4EB}"/>
              </a:ext>
            </a:extLst>
          </p:cNvPr>
          <p:cNvPicPr>
            <a:picLocks noChangeAspect="1"/>
          </p:cNvPicPr>
          <p:nvPr userDrawn="1"/>
        </p:nvPicPr>
        <p:blipFill>
          <a:blip r:embed="rId2"/>
          <a:stretch>
            <a:fillRect/>
          </a:stretch>
        </p:blipFill>
        <p:spPr>
          <a:xfrm>
            <a:off x="166386" y="234345"/>
            <a:ext cx="713723" cy="713723"/>
          </a:xfrm>
          <a:prstGeom prst="rect">
            <a:avLst/>
          </a:prstGeom>
        </p:spPr>
      </p:pic>
      <p:sp>
        <p:nvSpPr>
          <p:cNvPr id="11" name="Footer Placeholder 5">
            <a:extLst>
              <a:ext uri="{FF2B5EF4-FFF2-40B4-BE49-F238E27FC236}">
                <a16:creationId xmlns="" xmlns:a16="http://schemas.microsoft.com/office/drawing/2014/main" id="{D8B3985C-5070-6080-CB96-5576EF7E58B7}"/>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
        <p:nvSpPr>
          <p:cNvPr id="12" name="Slide Number Placeholder 6">
            <a:extLst>
              <a:ext uri="{FF2B5EF4-FFF2-40B4-BE49-F238E27FC236}">
                <a16:creationId xmlns="" xmlns:a16="http://schemas.microsoft.com/office/drawing/2014/main" id="{0670EAA3-95C9-7B02-F3F4-40690EE3E909}"/>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spTree>
    <p:extLst>
      <p:ext uri="{BB962C8B-B14F-4D97-AF65-F5344CB8AC3E}">
        <p14:creationId xmlns:p14="http://schemas.microsoft.com/office/powerpoint/2010/main" val="715146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a:prstGeom prst="rect">
            <a:avLst/>
          </a:prstGeo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5442347" y="1119082"/>
            <a:ext cx="6480810" cy="5523442"/>
          </a:xfrm>
          <a:prstGeom prst="rect">
            <a:avLst/>
          </a:prstGeo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8" name="Footer Placeholder 5">
            <a:extLst>
              <a:ext uri="{FF2B5EF4-FFF2-40B4-BE49-F238E27FC236}">
                <a16:creationId xmlns="" xmlns:a16="http://schemas.microsoft.com/office/drawing/2014/main" id="{172FC669-3870-F5E2-C5A3-1B12631EF796}"/>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
        <p:nvSpPr>
          <p:cNvPr id="9" name="Slide Number Placeholder 6">
            <a:extLst>
              <a:ext uri="{FF2B5EF4-FFF2-40B4-BE49-F238E27FC236}">
                <a16:creationId xmlns="" xmlns:a16="http://schemas.microsoft.com/office/drawing/2014/main" id="{489D3596-3491-164F-3522-E8192E3C36CB}"/>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10" name="Picture 9">
            <a:extLst>
              <a:ext uri="{FF2B5EF4-FFF2-40B4-BE49-F238E27FC236}">
                <a16:creationId xmlns="" xmlns:a16="http://schemas.microsoft.com/office/drawing/2014/main" id="{4B5C09F1-D9A4-9781-0431-C0531267911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1112336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1119082"/>
            <a:ext cx="4128849" cy="1212638"/>
          </a:xfrm>
          <a:prstGeom prst="rect">
            <a:avLst/>
          </a:prstGeo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119082"/>
            <a:ext cx="6480810" cy="5523442"/>
          </a:xfrm>
          <a:prstGeom prst="rect">
            <a:avLst/>
          </a:prstGeo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BD25129B-53C6-69EC-BB0E-52B8D116D4B2}"/>
              </a:ext>
            </a:extLst>
          </p:cNvPr>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9" name="Picture 8">
            <a:extLst>
              <a:ext uri="{FF2B5EF4-FFF2-40B4-BE49-F238E27FC236}">
                <a16:creationId xmlns="" xmlns:a16="http://schemas.microsoft.com/office/drawing/2014/main" id="{0A6285D6-F9EA-13FE-DD34-C01DBA927F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10" name="Footer Placeholder 5">
            <a:extLst>
              <a:ext uri="{FF2B5EF4-FFF2-40B4-BE49-F238E27FC236}">
                <a16:creationId xmlns="" xmlns:a16="http://schemas.microsoft.com/office/drawing/2014/main" id="{85988C6B-56F2-E145-4A1F-389820F81E58}"/>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Tree>
    <p:extLst>
      <p:ext uri="{BB962C8B-B14F-4D97-AF65-F5344CB8AC3E}">
        <p14:creationId xmlns:p14="http://schemas.microsoft.com/office/powerpoint/2010/main" val="4234507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3C95666-BA10-E3DB-00CC-CA66BE0B3D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1"/>
            <a:ext cx="12801601" cy="7772400"/>
          </a:xfrm>
          <a:prstGeom prst="rect">
            <a:avLst/>
          </a:prstGeom>
        </p:spPr>
      </p:pic>
      <p:pic>
        <p:nvPicPr>
          <p:cNvPr id="17" name="Picture 16">
            <a:extLst>
              <a:ext uri="{FF2B5EF4-FFF2-40B4-BE49-F238E27FC236}">
                <a16:creationId xmlns="" xmlns:a16="http://schemas.microsoft.com/office/drawing/2014/main" id="{8CF19FB4-8D52-EF20-55C5-241FDF119A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229"/>
            <a:ext cx="12801600" cy="7808628"/>
          </a:xfrm>
          <a:prstGeom prst="rect">
            <a:avLst/>
          </a:prstGeom>
        </p:spPr>
      </p:pic>
      <p:sp>
        <p:nvSpPr>
          <p:cNvPr id="18" name="Title 1">
            <a:extLst>
              <a:ext uri="{FF2B5EF4-FFF2-40B4-BE49-F238E27FC236}">
                <a16:creationId xmlns="" xmlns:a16="http://schemas.microsoft.com/office/drawing/2014/main" id="{5A428E48-0330-F113-35C8-4A7A6F700C5B}"/>
              </a:ext>
            </a:extLst>
          </p:cNvPr>
          <p:cNvSpPr>
            <a:spLocks noGrp="1"/>
          </p:cNvSpPr>
          <p:nvPr>
            <p:ph type="ctrTitle"/>
          </p:nvPr>
        </p:nvSpPr>
        <p:spPr>
          <a:xfrm>
            <a:off x="627588" y="1838812"/>
            <a:ext cx="11887200" cy="1306285"/>
          </a:xfrm>
          <a:prstGeom prst="rect">
            <a:avLst/>
          </a:prstGeom>
        </p:spPr>
        <p:txBody>
          <a:bodyPr anchor="b">
            <a:normAutofit/>
          </a:bodyPr>
          <a:lstStyle>
            <a:lvl1pPr algn="r">
              <a:defRPr sz="4000">
                <a:solidFill>
                  <a:schemeClr val="bg1">
                    <a:lumMod val="9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Subtitle 2">
            <a:extLst>
              <a:ext uri="{FF2B5EF4-FFF2-40B4-BE49-F238E27FC236}">
                <a16:creationId xmlns="" xmlns:a16="http://schemas.microsoft.com/office/drawing/2014/main" id="{6F1532B6-605F-EF33-ABFE-93D57832B43F}"/>
              </a:ext>
            </a:extLst>
          </p:cNvPr>
          <p:cNvSpPr>
            <a:spLocks noGrp="1"/>
          </p:cNvSpPr>
          <p:nvPr>
            <p:ph type="subTitle" idx="1" hasCustomPrompt="1"/>
          </p:nvPr>
        </p:nvSpPr>
        <p:spPr>
          <a:xfrm>
            <a:off x="1757851" y="3605136"/>
            <a:ext cx="10428894" cy="3618057"/>
          </a:xfrm>
          <a:prstGeom prst="rect">
            <a:avLst/>
          </a:prstGeom>
        </p:spPr>
        <p:txBody>
          <a:bodyPr>
            <a:normAutofit/>
          </a:bodyPr>
          <a:lstStyle>
            <a:lvl1pPr marL="0" indent="0" algn="ctr" defTabSz="914400" rtl="0" eaLnBrk="1" latinLnBrk="0" hangingPunct="1">
              <a:lnSpc>
                <a:spcPct val="100000"/>
              </a:lnSpc>
              <a:buNone/>
              <a:defRPr sz="2400">
                <a:solidFill>
                  <a:schemeClr val="bg1">
                    <a:lumMod val="95000"/>
                  </a:schemeClr>
                </a:solidFill>
                <a:latin typeface="Arial" panose="020B0604020202020204" pitchFamily="34" charset="0"/>
                <a:cs typeface="Arial" panose="020B0604020202020204" pitchFamily="34" charset="0"/>
              </a:defRPr>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pPr marL="0" algn="ctr" defTabSz="914400" rtl="0" eaLnBrk="1" latinLnBrk="0" hangingPunct="1">
              <a:lnSpc>
                <a:spcPct val="100000"/>
              </a:lnSpc>
            </a:pPr>
            <a:r>
              <a:rPr lang="en-US" sz="4400" b="1" kern="1200" dirty="0">
                <a:solidFill>
                  <a:schemeClr val="accent4">
                    <a:lumMod val="20000"/>
                    <a:lumOff val="80000"/>
                  </a:schemeClr>
                </a:solidFill>
                <a:latin typeface="Times New Roman" panose="02020603050405020304" pitchFamily="18" charset="0"/>
                <a:ea typeface="+mn-ea"/>
                <a:cs typeface="Times New Roman" panose="02020603050405020304" pitchFamily="18" charset="0"/>
              </a:rPr>
              <a:t>Translating Research into Action: Strengthening Public Health Systems in Crisis-Affected Settings </a:t>
            </a:r>
          </a:p>
          <a:p>
            <a:pPr algn="ctr">
              <a:lnSpc>
                <a:spcPct val="150000"/>
              </a:lnSpc>
            </a:pPr>
            <a:r>
              <a:rPr lang="en-US" sz="3200" b="1" dirty="0">
                <a:solidFill>
                  <a:schemeClr val="accent4">
                    <a:lumMod val="20000"/>
                    <a:lumOff val="80000"/>
                  </a:schemeClr>
                </a:solidFill>
                <a:latin typeface="Times New Roman" panose="02020603050405020304" pitchFamily="18" charset="0"/>
                <a:cs typeface="Times New Roman" panose="02020603050405020304" pitchFamily="18" charset="0"/>
              </a:rPr>
              <a:t>APHI-FHEI/Forum for Higher Education Institutions in Amhara Region 4th Joint International Research Conference</a:t>
            </a:r>
          </a:p>
          <a:p>
            <a:pPr algn="ctr">
              <a:lnSpc>
                <a:spcPct val="150000"/>
              </a:lnSpc>
            </a:pPr>
            <a:r>
              <a:rPr lang="en-US" sz="3200" b="1" i="0" dirty="0">
                <a:solidFill>
                  <a:schemeClr val="accent4">
                    <a:lumMod val="20000"/>
                    <a:lumOff val="80000"/>
                  </a:schemeClr>
                </a:solidFill>
                <a:effectLst/>
                <a:latin typeface="Times New Roman" panose="02020603050405020304" pitchFamily="18" charset="0"/>
                <a:cs typeface="Times New Roman" panose="02020603050405020304" pitchFamily="18" charset="0"/>
              </a:rPr>
              <a:t>December 4-5, 2025, Bahir Dar, Ethiopia</a:t>
            </a:r>
            <a:endParaRPr lang="en-US" dirty="0"/>
          </a:p>
        </p:txBody>
      </p:sp>
      <p:cxnSp>
        <p:nvCxnSpPr>
          <p:cNvPr id="20" name="Straight Connector 19">
            <a:extLst>
              <a:ext uri="{FF2B5EF4-FFF2-40B4-BE49-F238E27FC236}">
                <a16:creationId xmlns="" xmlns:a16="http://schemas.microsoft.com/office/drawing/2014/main" id="{76A417AE-A067-55DB-F7FB-B75172D111F6}"/>
              </a:ext>
            </a:extLst>
          </p:cNvPr>
          <p:cNvCxnSpPr/>
          <p:nvPr userDrawn="1"/>
        </p:nvCxnSpPr>
        <p:spPr>
          <a:xfrm>
            <a:off x="5849102" y="3178887"/>
            <a:ext cx="6665686" cy="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 xmlns:a16="http://schemas.microsoft.com/office/drawing/2014/main" id="{9BDBA169-65D6-EC81-F7B5-871E7E4A2EC1}"/>
              </a:ext>
            </a:extLst>
          </p:cNvPr>
          <p:cNvSpPr txBox="1">
            <a:spLocks/>
          </p:cNvSpPr>
          <p:nvPr userDrawn="1"/>
        </p:nvSpPr>
        <p:spPr>
          <a:xfrm>
            <a:off x="4196444" y="5414165"/>
            <a:ext cx="6543881" cy="1011996"/>
          </a:xfrm>
          <a:prstGeom prst="rect">
            <a:avLst/>
          </a:prstGeom>
        </p:spPr>
        <p:txBody>
          <a:bodyPr vert="horz" lIns="91440" tIns="45720" rIns="91440" bIns="45720" rtlCol="0">
            <a:normAutofit/>
          </a:bodyPr>
          <a:lst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Clr>
                <a:srgbClr val="5B9BD5">
                  <a:lumMod val="75000"/>
                </a:srgbClr>
              </a:buClr>
              <a:buFont typeface="Wingdings" panose="05000000000000000000" pitchFamily="2" charset="2"/>
              <a:buNone/>
            </a:pPr>
            <a:endParaRPr lang="en-US" sz="2300" b="1" dirty="0">
              <a:solidFill>
                <a:srgbClr val="4472C4">
                  <a:lumMod val="20000"/>
                  <a:lumOff val="80000"/>
                </a:srgbClr>
              </a:solidFill>
            </a:endParaRPr>
          </a:p>
        </p:txBody>
      </p:sp>
      <p:pic>
        <p:nvPicPr>
          <p:cNvPr id="2" name="Picture 1">
            <a:extLst>
              <a:ext uri="{FF2B5EF4-FFF2-40B4-BE49-F238E27FC236}">
                <a16:creationId xmlns="" xmlns:a16="http://schemas.microsoft.com/office/drawing/2014/main" id="{A1348CD4-ACC2-419D-E9A0-4FC71F0184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108" y="307178"/>
            <a:ext cx="985989" cy="985989"/>
          </a:xfrm>
          <a:prstGeom prst="rect">
            <a:avLst/>
          </a:prstGeom>
        </p:spPr>
      </p:pic>
      <p:pic>
        <p:nvPicPr>
          <p:cNvPr id="3" name="Picture 2">
            <a:extLst>
              <a:ext uri="{FF2B5EF4-FFF2-40B4-BE49-F238E27FC236}">
                <a16:creationId xmlns="" xmlns:a16="http://schemas.microsoft.com/office/drawing/2014/main" id="{EF58E5BB-D943-B015-0EA6-EDF70B45AC3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3880" y="585289"/>
            <a:ext cx="904423" cy="904423"/>
          </a:xfrm>
          <a:prstGeom prst="rect">
            <a:avLst/>
          </a:prstGeom>
        </p:spPr>
      </p:pic>
      <p:pic>
        <p:nvPicPr>
          <p:cNvPr id="4" name="Picture 3">
            <a:extLst>
              <a:ext uri="{FF2B5EF4-FFF2-40B4-BE49-F238E27FC236}">
                <a16:creationId xmlns="" xmlns:a16="http://schemas.microsoft.com/office/drawing/2014/main" id="{C761EBEE-D058-D76E-9D39-B802D938CCB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1091328" y="602058"/>
            <a:ext cx="800480" cy="839848"/>
          </a:xfrm>
          <a:prstGeom prst="rect">
            <a:avLst/>
          </a:prstGeom>
        </p:spPr>
      </p:pic>
    </p:spTree>
    <p:extLst>
      <p:ext uri="{BB962C8B-B14F-4D97-AF65-F5344CB8AC3E}">
        <p14:creationId xmlns:p14="http://schemas.microsoft.com/office/powerpoint/2010/main" val="1800545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96" y="1170971"/>
            <a:ext cx="11790861" cy="568703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sp>
        <p:nvSpPr>
          <p:cNvPr id="5" name="Title 1">
            <a:extLst>
              <a:ext uri="{FF2B5EF4-FFF2-40B4-BE49-F238E27FC236}">
                <a16:creationId xmlns="" xmlns:a16="http://schemas.microsoft.com/office/drawing/2014/main" id="{AAF80198-3F13-F994-003E-76F364B7529D}"/>
              </a:ext>
            </a:extLst>
          </p:cNvPr>
          <p:cNvSpPr>
            <a:spLocks noGrp="1"/>
          </p:cNvSpPr>
          <p:nvPr>
            <p:ph type="title"/>
          </p:nvPr>
        </p:nvSpPr>
        <p:spPr>
          <a:xfrm>
            <a:off x="1093198" y="95510"/>
            <a:ext cx="10615204" cy="1028701"/>
          </a:xfrm>
          <a:prstGeom prst="rect">
            <a:avLst/>
          </a:prstGeom>
        </p:spPr>
        <p:txBody>
          <a:bodyPr/>
          <a:lstStyle/>
          <a:p>
            <a:r>
              <a:rPr lang="en-US" dirty="0"/>
              <a:t>Click to edit Master title style</a:t>
            </a:r>
          </a:p>
        </p:txBody>
      </p:sp>
      <p:pic>
        <p:nvPicPr>
          <p:cNvPr id="7" name="Picture 6">
            <a:extLst>
              <a:ext uri="{FF2B5EF4-FFF2-40B4-BE49-F238E27FC236}">
                <a16:creationId xmlns="" xmlns:a16="http://schemas.microsoft.com/office/drawing/2014/main" id="{4B715B3F-F665-58D9-F75D-FAD87C8BC4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8" name="Footer Placeholder 5">
            <a:extLst>
              <a:ext uri="{FF2B5EF4-FFF2-40B4-BE49-F238E27FC236}">
                <a16:creationId xmlns="" xmlns:a16="http://schemas.microsoft.com/office/drawing/2014/main" id="{F5A3A9CF-0779-048F-54E0-6587AC212F2B}"/>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Tree>
    <p:extLst>
      <p:ext uri="{BB962C8B-B14F-4D97-AF65-F5344CB8AC3E}">
        <p14:creationId xmlns:p14="http://schemas.microsoft.com/office/powerpoint/2010/main" val="3289287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198" y="95510"/>
            <a:ext cx="10615204" cy="1028701"/>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57595" y="1369257"/>
            <a:ext cx="11790861" cy="56870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4" name="Picture 3">
            <a:extLst>
              <a:ext uri="{FF2B5EF4-FFF2-40B4-BE49-F238E27FC236}">
                <a16:creationId xmlns="" xmlns:a16="http://schemas.microsoft.com/office/drawing/2014/main" id="{E73045D0-476E-5586-F473-198613EC68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10" name="Footer Placeholder 5">
            <a:extLst>
              <a:ext uri="{FF2B5EF4-FFF2-40B4-BE49-F238E27FC236}">
                <a16:creationId xmlns="" xmlns:a16="http://schemas.microsoft.com/office/drawing/2014/main" id="{34C426D0-CBDD-D3A1-F1F8-613847B8FF91}"/>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Tree>
    <p:extLst>
      <p:ext uri="{BB962C8B-B14F-4D97-AF65-F5344CB8AC3E}">
        <p14:creationId xmlns:p14="http://schemas.microsoft.com/office/powerpoint/2010/main" val="4057847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937704"/>
            <a:ext cx="11041380" cy="3233102"/>
          </a:xfrm>
          <a:prstGeom prst="rect">
            <a:avLst/>
          </a:prstGeo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873443" y="5201392"/>
            <a:ext cx="11041380" cy="1700212"/>
          </a:xfrm>
          <a:prstGeom prst="rect">
            <a:avLst/>
          </a:prstGeo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7" name="Footer Placeholder 5">
            <a:extLst>
              <a:ext uri="{FF2B5EF4-FFF2-40B4-BE49-F238E27FC236}">
                <a16:creationId xmlns="" xmlns:a16="http://schemas.microsoft.com/office/drawing/2014/main" id="{EBA93ECA-7D12-6B43-E68C-2ED2F1BBA78B}"/>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
        <p:nvSpPr>
          <p:cNvPr id="8" name="Slide Number Placeholder 6">
            <a:extLst>
              <a:ext uri="{FF2B5EF4-FFF2-40B4-BE49-F238E27FC236}">
                <a16:creationId xmlns="" xmlns:a16="http://schemas.microsoft.com/office/drawing/2014/main" id="{40D3D95C-7F6E-DBEE-6A20-C5CE1CF68925}"/>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9" name="Picture 8">
            <a:extLst>
              <a:ext uri="{FF2B5EF4-FFF2-40B4-BE49-F238E27FC236}">
                <a16:creationId xmlns="" xmlns:a16="http://schemas.microsoft.com/office/drawing/2014/main" id="{B13A895C-6EE5-18E4-DA6F-1CC057F3F5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1517041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09" y="1"/>
            <a:ext cx="10614529" cy="11824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80110" y="2427075"/>
            <a:ext cx="544068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069042"/>
            <a:ext cx="544068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
        <p:nvSpPr>
          <p:cNvPr id="7" name="Slide Number Placeholder 6"/>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8" name="Picture 7">
            <a:extLst>
              <a:ext uri="{FF2B5EF4-FFF2-40B4-BE49-F238E27FC236}">
                <a16:creationId xmlns="" xmlns:a16="http://schemas.microsoft.com/office/drawing/2014/main" id="{37B8DE7B-92C3-884C-3C99-FF12A8033B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355544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198" y="95510"/>
            <a:ext cx="10615204" cy="1028701"/>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57595" y="1369257"/>
            <a:ext cx="11790861" cy="56870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pPr/>
              <a:t>‹#›</a:t>
            </a:fld>
            <a:endParaRPr lang="en-US" dirty="0"/>
          </a:p>
        </p:txBody>
      </p:sp>
      <p:pic>
        <p:nvPicPr>
          <p:cNvPr id="4" name="Picture 3">
            <a:extLst>
              <a:ext uri="{FF2B5EF4-FFF2-40B4-BE49-F238E27FC236}">
                <a16:creationId xmlns:a16="http://schemas.microsoft.com/office/drawing/2014/main" xmlns="" id="{E73045D0-476E-5586-F473-198613EC68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10" name="Footer Placeholder 5">
            <a:extLst>
              <a:ext uri="{FF2B5EF4-FFF2-40B4-BE49-F238E27FC236}">
                <a16:creationId xmlns:a16="http://schemas.microsoft.com/office/drawing/2014/main" xmlns="" id="{34C426D0-CBDD-D3A1-F1F8-613847B8FF91}"/>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1639573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0110" y="6297"/>
            <a:ext cx="11041380" cy="1022404"/>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880109" y="1054265"/>
            <a:ext cx="5415676"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dirty="0"/>
              <a:t>Click to edit Master text styles</a:t>
            </a:r>
          </a:p>
        </p:txBody>
      </p:sp>
      <p:sp>
        <p:nvSpPr>
          <p:cNvPr id="4" name="Content Placeholder 3"/>
          <p:cNvSpPr>
            <a:spLocks noGrp="1"/>
          </p:cNvSpPr>
          <p:nvPr>
            <p:ph sz="half" idx="2"/>
          </p:nvPr>
        </p:nvSpPr>
        <p:spPr>
          <a:xfrm>
            <a:off x="880109" y="1988031"/>
            <a:ext cx="5415676" cy="51351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79141" y="1054265"/>
            <a:ext cx="5442347"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479141" y="1988031"/>
            <a:ext cx="5442347" cy="51351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 xmlns:a16="http://schemas.microsoft.com/office/drawing/2014/main" id="{294504F9-EECA-9E24-93AC-3F342D3BF4EB}"/>
              </a:ext>
            </a:extLst>
          </p:cNvPr>
          <p:cNvPicPr>
            <a:picLocks noChangeAspect="1"/>
          </p:cNvPicPr>
          <p:nvPr userDrawn="1"/>
        </p:nvPicPr>
        <p:blipFill>
          <a:blip r:embed="rId2"/>
          <a:stretch>
            <a:fillRect/>
          </a:stretch>
        </p:blipFill>
        <p:spPr>
          <a:xfrm>
            <a:off x="166386" y="234345"/>
            <a:ext cx="713723" cy="713723"/>
          </a:xfrm>
          <a:prstGeom prst="rect">
            <a:avLst/>
          </a:prstGeom>
        </p:spPr>
      </p:pic>
      <p:sp>
        <p:nvSpPr>
          <p:cNvPr id="11" name="Footer Placeholder 5">
            <a:extLst>
              <a:ext uri="{FF2B5EF4-FFF2-40B4-BE49-F238E27FC236}">
                <a16:creationId xmlns="" xmlns:a16="http://schemas.microsoft.com/office/drawing/2014/main" id="{D8B3985C-5070-6080-CB96-5576EF7E58B7}"/>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
        <p:nvSpPr>
          <p:cNvPr id="12" name="Slide Number Placeholder 6">
            <a:extLst>
              <a:ext uri="{FF2B5EF4-FFF2-40B4-BE49-F238E27FC236}">
                <a16:creationId xmlns="" xmlns:a16="http://schemas.microsoft.com/office/drawing/2014/main" id="{0670EAA3-95C9-7B02-F3F4-40690EE3E909}"/>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spTree>
    <p:extLst>
      <p:ext uri="{BB962C8B-B14F-4D97-AF65-F5344CB8AC3E}">
        <p14:creationId xmlns:p14="http://schemas.microsoft.com/office/powerpoint/2010/main" val="1428491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a:prstGeom prst="rect">
            <a:avLst/>
          </a:prstGeo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5442347" y="1119082"/>
            <a:ext cx="6480810" cy="5523442"/>
          </a:xfrm>
          <a:prstGeom prst="rect">
            <a:avLst/>
          </a:prstGeo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8" name="Footer Placeholder 5">
            <a:extLst>
              <a:ext uri="{FF2B5EF4-FFF2-40B4-BE49-F238E27FC236}">
                <a16:creationId xmlns="" xmlns:a16="http://schemas.microsoft.com/office/drawing/2014/main" id="{172FC669-3870-F5E2-C5A3-1B12631EF796}"/>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
        <p:nvSpPr>
          <p:cNvPr id="9" name="Slide Number Placeholder 6">
            <a:extLst>
              <a:ext uri="{FF2B5EF4-FFF2-40B4-BE49-F238E27FC236}">
                <a16:creationId xmlns="" xmlns:a16="http://schemas.microsoft.com/office/drawing/2014/main" id="{489D3596-3491-164F-3522-E8192E3C36CB}"/>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10" name="Picture 9">
            <a:extLst>
              <a:ext uri="{FF2B5EF4-FFF2-40B4-BE49-F238E27FC236}">
                <a16:creationId xmlns="" xmlns:a16="http://schemas.microsoft.com/office/drawing/2014/main" id="{4B5C09F1-D9A4-9781-0431-C0531267911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2071433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1119082"/>
            <a:ext cx="4128849" cy="1212638"/>
          </a:xfrm>
          <a:prstGeom prst="rect">
            <a:avLst/>
          </a:prstGeo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119082"/>
            <a:ext cx="6480810" cy="5523442"/>
          </a:xfrm>
          <a:prstGeom prst="rect">
            <a:avLst/>
          </a:prstGeo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BD25129B-53C6-69EC-BB0E-52B8D116D4B2}"/>
              </a:ext>
            </a:extLst>
          </p:cNvPr>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9" name="Picture 8">
            <a:extLst>
              <a:ext uri="{FF2B5EF4-FFF2-40B4-BE49-F238E27FC236}">
                <a16:creationId xmlns="" xmlns:a16="http://schemas.microsoft.com/office/drawing/2014/main" id="{0A6285D6-F9EA-13FE-DD34-C01DBA927F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10" name="Footer Placeholder 5">
            <a:extLst>
              <a:ext uri="{FF2B5EF4-FFF2-40B4-BE49-F238E27FC236}">
                <a16:creationId xmlns="" xmlns:a16="http://schemas.microsoft.com/office/drawing/2014/main" id="{85988C6B-56F2-E145-4A1F-389820F81E58}"/>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 4</a:t>
            </a:r>
            <a:r>
              <a:rPr lang="en-US" baseline="30000" dirty="0">
                <a:solidFill>
                  <a:prstClr val="white"/>
                </a:solidFill>
                <a:latin typeface="Times New Roman" panose="02020603050405020304" pitchFamily="18" charset="0"/>
                <a:cs typeface="Times New Roman" panose="02020603050405020304" pitchFamily="18" charset="0"/>
              </a:rPr>
              <a:t>th</a:t>
            </a:r>
            <a:r>
              <a:rPr lang="en-US" dirty="0">
                <a:solidFill>
                  <a:prstClr val="white"/>
                </a:solidFill>
                <a:latin typeface="Times New Roman" panose="02020603050405020304" pitchFamily="18" charset="0"/>
                <a:cs typeface="Times New Roman" panose="02020603050405020304" pitchFamily="18" charset="0"/>
              </a:rPr>
              <a:t> Joint International Annual Research Conference</a:t>
            </a:r>
          </a:p>
          <a:p>
            <a:endParaRPr lang="en-US" dirty="0">
              <a:solidFill>
                <a:prstClr val="black"/>
              </a:solidFill>
            </a:endParaRPr>
          </a:p>
        </p:txBody>
      </p:sp>
    </p:spTree>
    <p:extLst>
      <p:ext uri="{BB962C8B-B14F-4D97-AF65-F5344CB8AC3E}">
        <p14:creationId xmlns:p14="http://schemas.microsoft.com/office/powerpoint/2010/main" val="90468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937704"/>
            <a:ext cx="11041380" cy="3233102"/>
          </a:xfrm>
          <a:prstGeom prst="rect">
            <a:avLst/>
          </a:prstGeo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873443" y="5201392"/>
            <a:ext cx="11041380" cy="1700212"/>
          </a:xfrm>
          <a:prstGeom prst="rect">
            <a:avLst/>
          </a:prstGeo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7" name="Footer Placeholder 5">
            <a:extLst>
              <a:ext uri="{FF2B5EF4-FFF2-40B4-BE49-F238E27FC236}">
                <a16:creationId xmlns:a16="http://schemas.microsoft.com/office/drawing/2014/main" xmlns="" id="{EBA93ECA-7D12-6B43-E68C-2ED2F1BBA78B}"/>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8" name="Slide Number Placeholder 6">
            <a:extLst>
              <a:ext uri="{FF2B5EF4-FFF2-40B4-BE49-F238E27FC236}">
                <a16:creationId xmlns:a16="http://schemas.microsoft.com/office/drawing/2014/main" xmlns="" id="{40D3D95C-7F6E-DBEE-6A20-C5CE1CF68925}"/>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t>‹#›</a:t>
            </a:fld>
            <a:endParaRPr lang="en-US" dirty="0"/>
          </a:p>
        </p:txBody>
      </p:sp>
      <p:pic>
        <p:nvPicPr>
          <p:cNvPr id="9" name="Picture 8">
            <a:extLst>
              <a:ext uri="{FF2B5EF4-FFF2-40B4-BE49-F238E27FC236}">
                <a16:creationId xmlns:a16="http://schemas.microsoft.com/office/drawing/2014/main" xmlns="" id="{B13A895C-6EE5-18E4-DA6F-1CC057F3F5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77218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09" y="1"/>
            <a:ext cx="10614529" cy="11824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80110" y="2427075"/>
            <a:ext cx="544068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069042"/>
            <a:ext cx="544068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7" name="Slide Number Placeholder 6"/>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t>‹#›</a:t>
            </a:fld>
            <a:endParaRPr lang="en-US" dirty="0"/>
          </a:p>
        </p:txBody>
      </p:sp>
      <p:pic>
        <p:nvPicPr>
          <p:cNvPr id="8" name="Picture 7">
            <a:extLst>
              <a:ext uri="{FF2B5EF4-FFF2-40B4-BE49-F238E27FC236}">
                <a16:creationId xmlns:a16="http://schemas.microsoft.com/office/drawing/2014/main" xmlns="" id="{37B8DE7B-92C3-884C-3C99-FF12A8033B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155888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0110" y="6297"/>
            <a:ext cx="11041380" cy="1022404"/>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880109" y="1054265"/>
            <a:ext cx="5415676"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dirty="0"/>
              <a:t>Click to edit Master text styles</a:t>
            </a:r>
          </a:p>
        </p:txBody>
      </p:sp>
      <p:sp>
        <p:nvSpPr>
          <p:cNvPr id="4" name="Content Placeholder 3"/>
          <p:cNvSpPr>
            <a:spLocks noGrp="1"/>
          </p:cNvSpPr>
          <p:nvPr>
            <p:ph sz="half" idx="2"/>
          </p:nvPr>
        </p:nvSpPr>
        <p:spPr>
          <a:xfrm>
            <a:off x="880109" y="1988031"/>
            <a:ext cx="5415676" cy="51351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79141" y="1054265"/>
            <a:ext cx="5442347" cy="933767"/>
          </a:xfrm>
          <a:prstGeom prst="rect">
            <a:avLst/>
          </a:prstGeo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6479141" y="1988031"/>
            <a:ext cx="5442347" cy="51351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xmlns="" id="{294504F9-EECA-9E24-93AC-3F342D3BF4EB}"/>
              </a:ext>
            </a:extLst>
          </p:cNvPr>
          <p:cNvPicPr>
            <a:picLocks noChangeAspect="1"/>
          </p:cNvPicPr>
          <p:nvPr userDrawn="1"/>
        </p:nvPicPr>
        <p:blipFill>
          <a:blip r:embed="rId2"/>
          <a:stretch>
            <a:fillRect/>
          </a:stretch>
        </p:blipFill>
        <p:spPr>
          <a:xfrm>
            <a:off x="166386" y="234345"/>
            <a:ext cx="713723" cy="713723"/>
          </a:xfrm>
          <a:prstGeom prst="rect">
            <a:avLst/>
          </a:prstGeom>
        </p:spPr>
      </p:pic>
      <p:sp>
        <p:nvSpPr>
          <p:cNvPr id="11" name="Footer Placeholder 5">
            <a:extLst>
              <a:ext uri="{FF2B5EF4-FFF2-40B4-BE49-F238E27FC236}">
                <a16:creationId xmlns:a16="http://schemas.microsoft.com/office/drawing/2014/main" xmlns="" id="{D8B3985C-5070-6080-CB96-5576EF7E58B7}"/>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12" name="Slide Number Placeholder 6">
            <a:extLst>
              <a:ext uri="{FF2B5EF4-FFF2-40B4-BE49-F238E27FC236}">
                <a16:creationId xmlns:a16="http://schemas.microsoft.com/office/drawing/2014/main" xmlns="" id="{0670EAA3-95C9-7B02-F3F4-40690EE3E909}"/>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t>‹#›</a:t>
            </a:fld>
            <a:endParaRPr lang="en-US" dirty="0"/>
          </a:p>
        </p:txBody>
      </p:sp>
    </p:spTree>
    <p:extLst>
      <p:ext uri="{BB962C8B-B14F-4D97-AF65-F5344CB8AC3E}">
        <p14:creationId xmlns:p14="http://schemas.microsoft.com/office/powerpoint/2010/main" val="315558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518160"/>
            <a:ext cx="4128849" cy="1813560"/>
          </a:xfrm>
          <a:prstGeom prst="rect">
            <a:avLst/>
          </a:prstGeo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5442347" y="1119082"/>
            <a:ext cx="6480810" cy="5523442"/>
          </a:xfrm>
          <a:prstGeom prst="rect">
            <a:avLst/>
          </a:prstGeo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8" name="Footer Placeholder 5">
            <a:extLst>
              <a:ext uri="{FF2B5EF4-FFF2-40B4-BE49-F238E27FC236}">
                <a16:creationId xmlns:a16="http://schemas.microsoft.com/office/drawing/2014/main" xmlns="" id="{172FC669-3870-F5E2-C5A3-1B12631EF796}"/>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
        <p:nvSpPr>
          <p:cNvPr id="9" name="Slide Number Placeholder 6">
            <a:extLst>
              <a:ext uri="{FF2B5EF4-FFF2-40B4-BE49-F238E27FC236}">
                <a16:creationId xmlns:a16="http://schemas.microsoft.com/office/drawing/2014/main" xmlns="" id="{489D3596-3491-164F-3522-E8192E3C36CB}"/>
              </a:ext>
            </a:extLst>
          </p:cNvPr>
          <p:cNvSpPr>
            <a:spLocks noGrp="1"/>
          </p:cNvSpPr>
          <p:nvPr>
            <p:ph type="sldNum" sz="quarter" idx="12"/>
          </p:nvPr>
        </p:nvSpPr>
        <p:spPr>
          <a:xfrm>
            <a:off x="11613832" y="7358591"/>
            <a:ext cx="615315" cy="413808"/>
          </a:xfrm>
          <a:prstGeom prst="rect">
            <a:avLst/>
          </a:prstGeom>
        </p:spPr>
        <p:txBody>
          <a:bodyPr/>
          <a:lstStyle/>
          <a:p>
            <a:fld id="{B832C571-E1E9-4272-8FFF-6D7AE6E41910}" type="slidenum">
              <a:rPr lang="en-US" smtClean="0"/>
              <a:t>‹#›</a:t>
            </a:fld>
            <a:endParaRPr lang="en-US" dirty="0"/>
          </a:p>
        </p:txBody>
      </p:sp>
      <p:pic>
        <p:nvPicPr>
          <p:cNvPr id="10" name="Picture 9">
            <a:extLst>
              <a:ext uri="{FF2B5EF4-FFF2-40B4-BE49-F238E27FC236}">
                <a16:creationId xmlns:a16="http://schemas.microsoft.com/office/drawing/2014/main" xmlns="" id="{4B5C09F1-D9A4-9781-0431-C0531267911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3114" y="234345"/>
            <a:ext cx="680267" cy="713723"/>
          </a:xfrm>
          <a:prstGeom prst="rect">
            <a:avLst/>
          </a:prstGeom>
        </p:spPr>
      </p:pic>
    </p:spTree>
    <p:extLst>
      <p:ext uri="{BB962C8B-B14F-4D97-AF65-F5344CB8AC3E}">
        <p14:creationId xmlns:p14="http://schemas.microsoft.com/office/powerpoint/2010/main" val="248384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1119082"/>
            <a:ext cx="4128849" cy="1212638"/>
          </a:xfrm>
          <a:prstGeom prst="rect">
            <a:avLst/>
          </a:prstGeo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119082"/>
            <a:ext cx="6480810" cy="5523442"/>
          </a:xfrm>
          <a:prstGeom prst="rect">
            <a:avLst/>
          </a:prstGeo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881778" y="2331720"/>
            <a:ext cx="4128849" cy="4319800"/>
          </a:xfrm>
          <a:prstGeom prst="rect">
            <a:avLst/>
          </a:prstGeo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8" name="Slide Number Placeholder 5">
            <a:extLst>
              <a:ext uri="{FF2B5EF4-FFF2-40B4-BE49-F238E27FC236}">
                <a16:creationId xmlns:a16="http://schemas.microsoft.com/office/drawing/2014/main" xmlns="" id="{BD25129B-53C6-69EC-BB0E-52B8D116D4B2}"/>
              </a:ext>
            </a:extLst>
          </p:cNvPr>
          <p:cNvSpPr>
            <a:spLocks noGrp="1"/>
          </p:cNvSpPr>
          <p:nvPr>
            <p:ph type="sldNum" sz="quarter" idx="12"/>
          </p:nvPr>
        </p:nvSpPr>
        <p:spPr>
          <a:xfrm>
            <a:off x="11381014" y="7396843"/>
            <a:ext cx="1028698" cy="261257"/>
          </a:xfrm>
          <a:prstGeom prst="rect">
            <a:avLst/>
          </a:prstGeom>
        </p:spPr>
        <p:txBody>
          <a:bodyPr/>
          <a:lstStyle>
            <a:lvl1pPr algn="ctr">
              <a:defRPr sz="1600"/>
            </a:lvl1pPr>
          </a:lstStyle>
          <a:p>
            <a:fld id="{B832C571-E1E9-4272-8FFF-6D7AE6E41910}" type="slidenum">
              <a:rPr lang="en-US" smtClean="0"/>
              <a:pPr/>
              <a:t>‹#›</a:t>
            </a:fld>
            <a:endParaRPr lang="en-US" dirty="0"/>
          </a:p>
        </p:txBody>
      </p:sp>
      <p:pic>
        <p:nvPicPr>
          <p:cNvPr id="9" name="Picture 8">
            <a:extLst>
              <a:ext uri="{FF2B5EF4-FFF2-40B4-BE49-F238E27FC236}">
                <a16:creationId xmlns:a16="http://schemas.microsoft.com/office/drawing/2014/main" xmlns="" id="{0A6285D6-F9EA-13FE-DD34-C01DBA927F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2395" y="253000"/>
            <a:ext cx="680267" cy="713723"/>
          </a:xfrm>
          <a:prstGeom prst="rect">
            <a:avLst/>
          </a:prstGeom>
        </p:spPr>
      </p:pic>
      <p:sp>
        <p:nvSpPr>
          <p:cNvPr id="10" name="Footer Placeholder 5">
            <a:extLst>
              <a:ext uri="{FF2B5EF4-FFF2-40B4-BE49-F238E27FC236}">
                <a16:creationId xmlns:a16="http://schemas.microsoft.com/office/drawing/2014/main" xmlns="" id="{85988C6B-56F2-E145-4A1F-389820F81E58}"/>
              </a:ext>
            </a:extLst>
          </p:cNvPr>
          <p:cNvSpPr>
            <a:spLocks noGrp="1"/>
          </p:cNvSpPr>
          <p:nvPr>
            <p:ph type="ftr" sz="quarter" idx="11"/>
          </p:nvPr>
        </p:nvSpPr>
        <p:spPr>
          <a:xfrm>
            <a:off x="3468413" y="7281228"/>
            <a:ext cx="5864773" cy="413808"/>
          </a:xfrm>
          <a:prstGeom prst="rect">
            <a:avLst/>
          </a:prstGeom>
        </p:spPr>
        <p:txBody>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 4</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Joint International Annual Research Conference</a:t>
            </a:r>
          </a:p>
          <a:p>
            <a:endParaRPr lang="en-US" dirty="0"/>
          </a:p>
        </p:txBody>
      </p:sp>
    </p:spTree>
    <p:extLst>
      <p:ext uri="{BB962C8B-B14F-4D97-AF65-F5344CB8AC3E}">
        <p14:creationId xmlns:p14="http://schemas.microsoft.com/office/powerpoint/2010/main" val="159689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3C95666-BA10-E3DB-00CC-CA66BE0B3D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1"/>
            <a:ext cx="12801601" cy="7772400"/>
          </a:xfrm>
          <a:prstGeom prst="rect">
            <a:avLst/>
          </a:prstGeom>
        </p:spPr>
      </p:pic>
      <p:pic>
        <p:nvPicPr>
          <p:cNvPr id="17" name="Picture 16">
            <a:extLst>
              <a:ext uri="{FF2B5EF4-FFF2-40B4-BE49-F238E27FC236}">
                <a16:creationId xmlns="" xmlns:a16="http://schemas.microsoft.com/office/drawing/2014/main" id="{8CF19FB4-8D52-EF20-55C5-241FDF119A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229"/>
            <a:ext cx="12801600" cy="7808628"/>
          </a:xfrm>
          <a:prstGeom prst="rect">
            <a:avLst/>
          </a:prstGeom>
        </p:spPr>
      </p:pic>
      <p:sp>
        <p:nvSpPr>
          <p:cNvPr id="18" name="Title 1">
            <a:extLst>
              <a:ext uri="{FF2B5EF4-FFF2-40B4-BE49-F238E27FC236}">
                <a16:creationId xmlns="" xmlns:a16="http://schemas.microsoft.com/office/drawing/2014/main" id="{5A428E48-0330-F113-35C8-4A7A6F700C5B}"/>
              </a:ext>
            </a:extLst>
          </p:cNvPr>
          <p:cNvSpPr>
            <a:spLocks noGrp="1"/>
          </p:cNvSpPr>
          <p:nvPr>
            <p:ph type="ctrTitle"/>
          </p:nvPr>
        </p:nvSpPr>
        <p:spPr>
          <a:xfrm>
            <a:off x="627588" y="1838812"/>
            <a:ext cx="11887200" cy="1306285"/>
          </a:xfrm>
          <a:prstGeom prst="rect">
            <a:avLst/>
          </a:prstGeom>
        </p:spPr>
        <p:txBody>
          <a:bodyPr anchor="b">
            <a:normAutofit/>
          </a:bodyPr>
          <a:lstStyle>
            <a:lvl1pPr algn="r">
              <a:defRPr sz="4000">
                <a:solidFill>
                  <a:schemeClr val="bg1">
                    <a:lumMod val="9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Subtitle 2">
            <a:extLst>
              <a:ext uri="{FF2B5EF4-FFF2-40B4-BE49-F238E27FC236}">
                <a16:creationId xmlns="" xmlns:a16="http://schemas.microsoft.com/office/drawing/2014/main" id="{6F1532B6-605F-EF33-ABFE-93D57832B43F}"/>
              </a:ext>
            </a:extLst>
          </p:cNvPr>
          <p:cNvSpPr>
            <a:spLocks noGrp="1"/>
          </p:cNvSpPr>
          <p:nvPr>
            <p:ph type="subTitle" idx="1" hasCustomPrompt="1"/>
          </p:nvPr>
        </p:nvSpPr>
        <p:spPr>
          <a:xfrm>
            <a:off x="1757851" y="3605136"/>
            <a:ext cx="10428894" cy="3618057"/>
          </a:xfrm>
          <a:prstGeom prst="rect">
            <a:avLst/>
          </a:prstGeom>
        </p:spPr>
        <p:txBody>
          <a:bodyPr>
            <a:normAutofit/>
          </a:bodyPr>
          <a:lstStyle>
            <a:lvl1pPr marL="0" indent="0" algn="ctr" defTabSz="914400" rtl="0" eaLnBrk="1" latinLnBrk="0" hangingPunct="1">
              <a:lnSpc>
                <a:spcPct val="100000"/>
              </a:lnSpc>
              <a:buNone/>
              <a:defRPr sz="2400">
                <a:solidFill>
                  <a:schemeClr val="bg1">
                    <a:lumMod val="95000"/>
                  </a:schemeClr>
                </a:solidFill>
                <a:latin typeface="Arial" panose="020B0604020202020204" pitchFamily="34" charset="0"/>
                <a:cs typeface="Arial" panose="020B0604020202020204" pitchFamily="34" charset="0"/>
              </a:defRPr>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pPr marL="0" algn="ctr" defTabSz="914400" rtl="0" eaLnBrk="1" latinLnBrk="0" hangingPunct="1">
              <a:lnSpc>
                <a:spcPct val="100000"/>
              </a:lnSpc>
            </a:pPr>
            <a:r>
              <a:rPr lang="en-US" sz="4400" b="1" kern="1200" dirty="0">
                <a:solidFill>
                  <a:schemeClr val="accent4">
                    <a:lumMod val="20000"/>
                    <a:lumOff val="80000"/>
                  </a:schemeClr>
                </a:solidFill>
                <a:latin typeface="Times New Roman" panose="02020603050405020304" pitchFamily="18" charset="0"/>
                <a:ea typeface="+mn-ea"/>
                <a:cs typeface="Times New Roman" panose="02020603050405020304" pitchFamily="18" charset="0"/>
              </a:rPr>
              <a:t>Translating Research into Action: Strengthening Public Health Systems in Crisis-Affected Settings </a:t>
            </a:r>
          </a:p>
          <a:p>
            <a:pPr algn="ctr">
              <a:lnSpc>
                <a:spcPct val="150000"/>
              </a:lnSpc>
            </a:pPr>
            <a:r>
              <a:rPr lang="en-US" sz="3200" b="1" dirty="0">
                <a:solidFill>
                  <a:schemeClr val="accent4">
                    <a:lumMod val="20000"/>
                    <a:lumOff val="80000"/>
                  </a:schemeClr>
                </a:solidFill>
                <a:latin typeface="Times New Roman" panose="02020603050405020304" pitchFamily="18" charset="0"/>
                <a:cs typeface="Times New Roman" panose="02020603050405020304" pitchFamily="18" charset="0"/>
              </a:rPr>
              <a:t>APHI-FHEI/Forum for Higher Education Institutions in Amhara Region 4th Joint International Research Conference</a:t>
            </a:r>
          </a:p>
          <a:p>
            <a:pPr algn="ctr">
              <a:lnSpc>
                <a:spcPct val="150000"/>
              </a:lnSpc>
            </a:pPr>
            <a:r>
              <a:rPr lang="en-US" sz="3200" b="1" i="0" dirty="0">
                <a:solidFill>
                  <a:schemeClr val="accent4">
                    <a:lumMod val="20000"/>
                    <a:lumOff val="80000"/>
                  </a:schemeClr>
                </a:solidFill>
                <a:effectLst/>
                <a:latin typeface="Times New Roman" panose="02020603050405020304" pitchFamily="18" charset="0"/>
                <a:cs typeface="Times New Roman" panose="02020603050405020304" pitchFamily="18" charset="0"/>
              </a:rPr>
              <a:t>December 4-5, 2025, Bahir Dar, Ethiopia</a:t>
            </a:r>
            <a:endParaRPr lang="en-US" dirty="0"/>
          </a:p>
        </p:txBody>
      </p:sp>
      <p:cxnSp>
        <p:nvCxnSpPr>
          <p:cNvPr id="20" name="Straight Connector 19">
            <a:extLst>
              <a:ext uri="{FF2B5EF4-FFF2-40B4-BE49-F238E27FC236}">
                <a16:creationId xmlns="" xmlns:a16="http://schemas.microsoft.com/office/drawing/2014/main" id="{76A417AE-A067-55DB-F7FB-B75172D111F6}"/>
              </a:ext>
            </a:extLst>
          </p:cNvPr>
          <p:cNvCxnSpPr/>
          <p:nvPr userDrawn="1"/>
        </p:nvCxnSpPr>
        <p:spPr>
          <a:xfrm>
            <a:off x="5849102" y="3178887"/>
            <a:ext cx="6665686" cy="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 xmlns:a16="http://schemas.microsoft.com/office/drawing/2014/main" id="{9BDBA169-65D6-EC81-F7B5-871E7E4A2EC1}"/>
              </a:ext>
            </a:extLst>
          </p:cNvPr>
          <p:cNvSpPr txBox="1">
            <a:spLocks/>
          </p:cNvSpPr>
          <p:nvPr userDrawn="1"/>
        </p:nvSpPr>
        <p:spPr>
          <a:xfrm>
            <a:off x="4196444" y="5414165"/>
            <a:ext cx="6543881" cy="1011996"/>
          </a:xfrm>
          <a:prstGeom prst="rect">
            <a:avLst/>
          </a:prstGeom>
        </p:spPr>
        <p:txBody>
          <a:bodyPr vert="horz" lIns="91440" tIns="45720" rIns="91440" bIns="45720" rtlCol="0">
            <a:normAutofit/>
          </a:bodyPr>
          <a:lst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buClr>
                <a:srgbClr val="5B9BD5">
                  <a:lumMod val="75000"/>
                </a:srgbClr>
              </a:buClr>
              <a:buFont typeface="Wingdings" panose="05000000000000000000" pitchFamily="2" charset="2"/>
              <a:buNone/>
            </a:pPr>
            <a:endParaRPr lang="en-US" sz="2300" b="1" dirty="0">
              <a:solidFill>
                <a:srgbClr val="4472C4">
                  <a:lumMod val="20000"/>
                  <a:lumOff val="80000"/>
                </a:srgbClr>
              </a:solidFill>
            </a:endParaRPr>
          </a:p>
        </p:txBody>
      </p:sp>
      <p:pic>
        <p:nvPicPr>
          <p:cNvPr id="2" name="Picture 1">
            <a:extLst>
              <a:ext uri="{FF2B5EF4-FFF2-40B4-BE49-F238E27FC236}">
                <a16:creationId xmlns="" xmlns:a16="http://schemas.microsoft.com/office/drawing/2014/main" id="{A1348CD4-ACC2-419D-E9A0-4FC71F0184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108" y="307178"/>
            <a:ext cx="985989" cy="985989"/>
          </a:xfrm>
          <a:prstGeom prst="rect">
            <a:avLst/>
          </a:prstGeom>
        </p:spPr>
      </p:pic>
      <p:pic>
        <p:nvPicPr>
          <p:cNvPr id="3" name="Picture 2">
            <a:extLst>
              <a:ext uri="{FF2B5EF4-FFF2-40B4-BE49-F238E27FC236}">
                <a16:creationId xmlns="" xmlns:a16="http://schemas.microsoft.com/office/drawing/2014/main" id="{EF58E5BB-D943-B015-0EA6-EDF70B45AC3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3880" y="585289"/>
            <a:ext cx="904423" cy="904423"/>
          </a:xfrm>
          <a:prstGeom prst="rect">
            <a:avLst/>
          </a:prstGeom>
        </p:spPr>
      </p:pic>
      <p:pic>
        <p:nvPicPr>
          <p:cNvPr id="4" name="Picture 3">
            <a:extLst>
              <a:ext uri="{FF2B5EF4-FFF2-40B4-BE49-F238E27FC236}">
                <a16:creationId xmlns="" xmlns:a16="http://schemas.microsoft.com/office/drawing/2014/main" id="{C761EBEE-D058-D76E-9D39-B802D938CCB1}"/>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1091328" y="602058"/>
            <a:ext cx="800480" cy="839848"/>
          </a:xfrm>
          <a:prstGeom prst="rect">
            <a:avLst/>
          </a:prstGeom>
        </p:spPr>
      </p:pic>
    </p:spTree>
    <p:extLst>
      <p:ext uri="{BB962C8B-B14F-4D97-AF65-F5344CB8AC3E}">
        <p14:creationId xmlns:p14="http://schemas.microsoft.com/office/powerpoint/2010/main" val="269386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lide Number Placeholder 5">
            <a:extLst>
              <a:ext uri="{FF2B5EF4-FFF2-40B4-BE49-F238E27FC236}">
                <a16:creationId xmlns:a16="http://schemas.microsoft.com/office/drawing/2014/main" xmlns="" id="{BE168FAD-39F9-C0BD-2034-1614F31CB8C6}"/>
              </a:ext>
            </a:extLst>
          </p:cNvPr>
          <p:cNvSpPr>
            <a:spLocks noGrp="1"/>
          </p:cNvSpPr>
          <p:nvPr>
            <p:ph type="sldNum" sz="quarter" idx="4"/>
          </p:nvPr>
        </p:nvSpPr>
        <p:spPr>
          <a:xfrm>
            <a:off x="11363053" y="7361699"/>
            <a:ext cx="1095647" cy="369961"/>
          </a:xfrm>
          <a:prstGeom prst="rect">
            <a:avLst/>
          </a:prstGeom>
        </p:spPr>
        <p:txBody>
          <a:bodyPr vert="horz" lIns="91440" tIns="45720" rIns="91440" bIns="45720" rtlCol="0" anchor="ctr"/>
          <a:lstStyle>
            <a:lvl1pPr algn="ctr">
              <a:defRPr sz="1600">
                <a:solidFill>
                  <a:schemeClr val="accent1">
                    <a:lumMod val="20000"/>
                    <a:lumOff val="80000"/>
                  </a:schemeClr>
                </a:solidFill>
                <a:latin typeface="Oswald" pitchFamily="2" charset="0"/>
                <a:cs typeface="Arial" panose="020B0604020202020204" pitchFamily="34" charset="0"/>
              </a:defRPr>
            </a:lvl1pPr>
          </a:lstStyle>
          <a:p>
            <a:fld id="{B832C571-E1E9-4272-8FFF-6D7AE6E41910}" type="slidenum">
              <a:rPr lang="en-US" smtClean="0"/>
              <a:pPr/>
              <a:t>‹#›</a:t>
            </a:fld>
            <a:endParaRPr lang="en-US" dirty="0"/>
          </a:p>
        </p:txBody>
      </p:sp>
      <p:pic>
        <p:nvPicPr>
          <p:cNvPr id="3" name="Picture 2">
            <a:extLst>
              <a:ext uri="{FF2B5EF4-FFF2-40B4-BE49-F238E27FC236}">
                <a16:creationId xmlns:a16="http://schemas.microsoft.com/office/drawing/2014/main" xmlns="" id="{9C0F9698-3626-BA4E-4A7C-CE4BD3E9240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801599" cy="7772400"/>
          </a:xfrm>
          <a:prstGeom prst="rect">
            <a:avLst/>
          </a:prstGeom>
        </p:spPr>
      </p:pic>
      <p:sp>
        <p:nvSpPr>
          <p:cNvPr id="12" name="Title Placeholder 1">
            <a:extLst>
              <a:ext uri="{FF2B5EF4-FFF2-40B4-BE49-F238E27FC236}">
                <a16:creationId xmlns:a16="http://schemas.microsoft.com/office/drawing/2014/main" xmlns="" id="{020E523C-2A22-0CDF-91B0-B82FB0FAACB5}"/>
              </a:ext>
            </a:extLst>
          </p:cNvPr>
          <p:cNvSpPr>
            <a:spLocks noGrp="1"/>
          </p:cNvSpPr>
          <p:nvPr>
            <p:ph type="title"/>
          </p:nvPr>
        </p:nvSpPr>
        <p:spPr>
          <a:xfrm>
            <a:off x="359228" y="5596"/>
            <a:ext cx="11119758" cy="1006775"/>
          </a:xfrm>
          <a:prstGeom prst="rect">
            <a:avLst/>
          </a:prstGeom>
        </p:spPr>
        <p:txBody>
          <a:bodyPr vert="horz" lIns="91440" tIns="45720" rIns="91440" bIns="45720" rtlCol="0" anchor="ctr">
            <a:normAutofit/>
          </a:bodyPr>
          <a:lstStyle/>
          <a:p>
            <a:r>
              <a:rPr lang="en-US" dirty="0"/>
              <a:t>Click to edit Master title style</a:t>
            </a:r>
          </a:p>
        </p:txBody>
      </p:sp>
      <p:sp>
        <p:nvSpPr>
          <p:cNvPr id="13" name="Text Placeholder 2">
            <a:extLst>
              <a:ext uri="{FF2B5EF4-FFF2-40B4-BE49-F238E27FC236}">
                <a16:creationId xmlns:a16="http://schemas.microsoft.com/office/drawing/2014/main" xmlns="" id="{77C9F33B-B14C-08AE-B34A-B4A7241DE33B}"/>
              </a:ext>
            </a:extLst>
          </p:cNvPr>
          <p:cNvSpPr>
            <a:spLocks noGrp="1"/>
          </p:cNvSpPr>
          <p:nvPr>
            <p:ph type="body" idx="1"/>
          </p:nvPr>
        </p:nvSpPr>
        <p:spPr>
          <a:xfrm>
            <a:off x="359228" y="1175657"/>
            <a:ext cx="11805558" cy="6074229"/>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 Fourth level</a:t>
            </a:r>
          </a:p>
          <a:p>
            <a:pPr lvl="4"/>
            <a:r>
              <a:rPr lang="en-US" dirty="0"/>
              <a:t> Fifth level</a:t>
            </a:r>
          </a:p>
        </p:txBody>
      </p:sp>
      <p:sp>
        <p:nvSpPr>
          <p:cNvPr id="14" name="Oval 13">
            <a:extLst>
              <a:ext uri="{FF2B5EF4-FFF2-40B4-BE49-F238E27FC236}">
                <a16:creationId xmlns:a16="http://schemas.microsoft.com/office/drawing/2014/main" xmlns="" id="{163CD59D-CA08-449D-DA4F-C87282C89F1D}"/>
              </a:ext>
            </a:extLst>
          </p:cNvPr>
          <p:cNvSpPr/>
          <p:nvPr userDrawn="1"/>
        </p:nvSpPr>
        <p:spPr>
          <a:xfrm>
            <a:off x="11640301" y="7326032"/>
            <a:ext cx="524485" cy="405628"/>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Oswald" pitchFamily="2" charset="0"/>
            </a:endParaRPr>
          </a:p>
        </p:txBody>
      </p:sp>
      <p:sp>
        <p:nvSpPr>
          <p:cNvPr id="15" name="TextBox 14">
            <a:extLst>
              <a:ext uri="{FF2B5EF4-FFF2-40B4-BE49-F238E27FC236}">
                <a16:creationId xmlns:a16="http://schemas.microsoft.com/office/drawing/2014/main" xmlns="" id="{7163E034-2E6D-89DF-36FD-C943539FDAB6}"/>
              </a:ext>
            </a:extLst>
          </p:cNvPr>
          <p:cNvSpPr txBox="1"/>
          <p:nvPr userDrawn="1"/>
        </p:nvSpPr>
        <p:spPr>
          <a:xfrm>
            <a:off x="342900" y="7361699"/>
            <a:ext cx="4082143" cy="365760"/>
          </a:xfrm>
          <a:prstGeom prst="rect">
            <a:avLst/>
          </a:prstGeom>
          <a:noFill/>
        </p:spPr>
        <p:txBody>
          <a:bodyPr wrap="square" rtlCol="0">
            <a:spAutoFit/>
          </a:bodyPr>
          <a:lstStyle/>
          <a:p>
            <a:pPr marL="0" indent="0">
              <a:buFont typeface="Calibri" panose="020F0502020204030204" pitchFamily="34" charset="0"/>
              <a:buNone/>
            </a:pPr>
            <a:r>
              <a:rPr lang="en-US" sz="1600" dirty="0">
                <a:solidFill>
                  <a:schemeClr val="accent1">
                    <a:lumMod val="20000"/>
                    <a:lumOff val="80000"/>
                  </a:schemeClr>
                </a:solidFill>
                <a:latin typeface="Oswald" pitchFamily="2" charset="0"/>
              </a:rPr>
              <a:t>Copyright ©</a:t>
            </a:r>
            <a:fld id="{10E618D6-A9C6-4B0E-80D4-37CEBBD6F28A}" type="datetimeyyyy">
              <a:rPr lang="en-US" sz="1600" smtClean="0">
                <a:solidFill>
                  <a:schemeClr val="accent1">
                    <a:lumMod val="20000"/>
                    <a:lumOff val="80000"/>
                  </a:schemeClr>
                </a:solidFill>
                <a:latin typeface="Oswald" pitchFamily="2" charset="0"/>
              </a:rPr>
              <a:t>2025</a:t>
            </a:fld>
            <a:r>
              <a:rPr lang="en-US" sz="1600" dirty="0">
                <a:solidFill>
                  <a:schemeClr val="accent1">
                    <a:lumMod val="20000"/>
                    <a:lumOff val="80000"/>
                  </a:schemeClr>
                </a:solidFill>
                <a:latin typeface="Oswald" pitchFamily="2" charset="0"/>
              </a:rPr>
              <a:t> APHI </a:t>
            </a:r>
          </a:p>
        </p:txBody>
      </p:sp>
    </p:spTree>
    <p:extLst>
      <p:ext uri="{BB962C8B-B14F-4D97-AF65-F5344CB8AC3E}">
        <p14:creationId xmlns:p14="http://schemas.microsoft.com/office/powerpoint/2010/main" val="1714068473"/>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686" r:id="rId3"/>
    <p:sldLayoutId id="2147483687" r:id="rId4"/>
    <p:sldLayoutId id="2147483688" r:id="rId5"/>
    <p:sldLayoutId id="2147483689" r:id="rId6"/>
    <p:sldLayoutId id="2147483692" r:id="rId7"/>
    <p:sldLayoutId id="2147483693" r:id="rId8"/>
  </p:sldLayoutIdLst>
  <p:hf hdr="0" ftr="0" dt="0"/>
  <p:txStyles>
    <p:titleStyle>
      <a:lvl1pPr algn="l" defTabSz="960120" rtl="0" eaLnBrk="1" latinLnBrk="0" hangingPunct="1">
        <a:lnSpc>
          <a:spcPct val="90000"/>
        </a:lnSpc>
        <a:spcBef>
          <a:spcPct val="0"/>
        </a:spcBef>
        <a:buNone/>
        <a:defRPr sz="3600" b="1" kern="1200">
          <a:solidFill>
            <a:schemeClr val="accent5">
              <a:lumMod val="40000"/>
              <a:lumOff val="60000"/>
            </a:schemeClr>
          </a:solidFill>
          <a:latin typeface="Arial" panose="020B0604020202020204" pitchFamily="34" charset="0"/>
          <a:ea typeface="+mj-ea"/>
          <a:cs typeface="Arial" panose="020B0604020202020204" pitchFamily="34" charset="0"/>
        </a:defRPr>
      </a:lvl1pPr>
    </p:titleStyle>
    <p:body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lide Number Placeholder 5">
            <a:extLst>
              <a:ext uri="{FF2B5EF4-FFF2-40B4-BE49-F238E27FC236}">
                <a16:creationId xmlns="" xmlns:a16="http://schemas.microsoft.com/office/drawing/2014/main" id="{BE168FAD-39F9-C0BD-2034-1614F31CB8C6}"/>
              </a:ext>
            </a:extLst>
          </p:cNvPr>
          <p:cNvSpPr>
            <a:spLocks noGrp="1"/>
          </p:cNvSpPr>
          <p:nvPr>
            <p:ph type="sldNum" sz="quarter" idx="4"/>
          </p:nvPr>
        </p:nvSpPr>
        <p:spPr>
          <a:xfrm>
            <a:off x="11363053" y="7361699"/>
            <a:ext cx="1095647" cy="369961"/>
          </a:xfrm>
          <a:prstGeom prst="rect">
            <a:avLst/>
          </a:prstGeom>
        </p:spPr>
        <p:txBody>
          <a:bodyPr vert="horz" lIns="91440" tIns="45720" rIns="91440" bIns="45720" rtlCol="0" anchor="ctr"/>
          <a:lstStyle>
            <a:lvl1pPr algn="ctr">
              <a:defRPr sz="1600">
                <a:solidFill>
                  <a:schemeClr val="accent1">
                    <a:lumMod val="20000"/>
                    <a:lumOff val="80000"/>
                  </a:schemeClr>
                </a:solidFill>
                <a:latin typeface="Oswald" pitchFamily="2" charset="0"/>
                <a:cs typeface="Arial" panose="020B0604020202020204" pitchFamily="34" charset="0"/>
              </a:defRPr>
            </a:lvl1p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3" name="Picture 2">
            <a:extLst>
              <a:ext uri="{FF2B5EF4-FFF2-40B4-BE49-F238E27FC236}">
                <a16:creationId xmlns="" xmlns:a16="http://schemas.microsoft.com/office/drawing/2014/main" id="{9C0F9698-3626-BA4E-4A7C-CE4BD3E9240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801599" cy="7772400"/>
          </a:xfrm>
          <a:prstGeom prst="rect">
            <a:avLst/>
          </a:prstGeom>
        </p:spPr>
      </p:pic>
      <p:sp>
        <p:nvSpPr>
          <p:cNvPr id="12" name="Title Placeholder 1">
            <a:extLst>
              <a:ext uri="{FF2B5EF4-FFF2-40B4-BE49-F238E27FC236}">
                <a16:creationId xmlns="" xmlns:a16="http://schemas.microsoft.com/office/drawing/2014/main" id="{020E523C-2A22-0CDF-91B0-B82FB0FAACB5}"/>
              </a:ext>
            </a:extLst>
          </p:cNvPr>
          <p:cNvSpPr>
            <a:spLocks noGrp="1"/>
          </p:cNvSpPr>
          <p:nvPr>
            <p:ph type="title"/>
          </p:nvPr>
        </p:nvSpPr>
        <p:spPr>
          <a:xfrm>
            <a:off x="359228" y="5596"/>
            <a:ext cx="11119758" cy="1006775"/>
          </a:xfrm>
          <a:prstGeom prst="rect">
            <a:avLst/>
          </a:prstGeom>
        </p:spPr>
        <p:txBody>
          <a:bodyPr vert="horz" lIns="91440" tIns="45720" rIns="91440" bIns="45720" rtlCol="0" anchor="ctr">
            <a:normAutofit/>
          </a:bodyPr>
          <a:lstStyle/>
          <a:p>
            <a:r>
              <a:rPr lang="en-US" dirty="0"/>
              <a:t>Click to edit Master title style</a:t>
            </a:r>
          </a:p>
        </p:txBody>
      </p:sp>
      <p:sp>
        <p:nvSpPr>
          <p:cNvPr id="13" name="Text Placeholder 2">
            <a:extLst>
              <a:ext uri="{FF2B5EF4-FFF2-40B4-BE49-F238E27FC236}">
                <a16:creationId xmlns="" xmlns:a16="http://schemas.microsoft.com/office/drawing/2014/main" id="{77C9F33B-B14C-08AE-B34A-B4A7241DE33B}"/>
              </a:ext>
            </a:extLst>
          </p:cNvPr>
          <p:cNvSpPr>
            <a:spLocks noGrp="1"/>
          </p:cNvSpPr>
          <p:nvPr>
            <p:ph type="body" idx="1"/>
          </p:nvPr>
        </p:nvSpPr>
        <p:spPr>
          <a:xfrm>
            <a:off x="359228" y="1175657"/>
            <a:ext cx="11805558" cy="6074229"/>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 Fourth level</a:t>
            </a:r>
          </a:p>
          <a:p>
            <a:pPr lvl="4"/>
            <a:r>
              <a:rPr lang="en-US" dirty="0"/>
              <a:t> Fifth level</a:t>
            </a:r>
          </a:p>
        </p:txBody>
      </p:sp>
      <p:sp>
        <p:nvSpPr>
          <p:cNvPr id="14" name="Oval 13">
            <a:extLst>
              <a:ext uri="{FF2B5EF4-FFF2-40B4-BE49-F238E27FC236}">
                <a16:creationId xmlns="" xmlns:a16="http://schemas.microsoft.com/office/drawing/2014/main" id="{163CD59D-CA08-449D-DA4F-C87282C89F1D}"/>
              </a:ext>
            </a:extLst>
          </p:cNvPr>
          <p:cNvSpPr/>
          <p:nvPr userDrawn="1"/>
        </p:nvSpPr>
        <p:spPr>
          <a:xfrm>
            <a:off x="11640301" y="7326032"/>
            <a:ext cx="524485" cy="405628"/>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latin typeface="Oswald" pitchFamily="2" charset="0"/>
            </a:endParaRPr>
          </a:p>
        </p:txBody>
      </p:sp>
      <p:sp>
        <p:nvSpPr>
          <p:cNvPr id="15" name="TextBox 14">
            <a:extLst>
              <a:ext uri="{FF2B5EF4-FFF2-40B4-BE49-F238E27FC236}">
                <a16:creationId xmlns="" xmlns:a16="http://schemas.microsoft.com/office/drawing/2014/main" id="{7163E034-2E6D-89DF-36FD-C943539FDAB6}"/>
              </a:ext>
            </a:extLst>
          </p:cNvPr>
          <p:cNvSpPr txBox="1"/>
          <p:nvPr userDrawn="1"/>
        </p:nvSpPr>
        <p:spPr>
          <a:xfrm>
            <a:off x="342900" y="7361699"/>
            <a:ext cx="4082143" cy="365760"/>
          </a:xfrm>
          <a:prstGeom prst="rect">
            <a:avLst/>
          </a:prstGeom>
          <a:noFill/>
        </p:spPr>
        <p:txBody>
          <a:bodyPr wrap="square" rtlCol="0">
            <a:spAutoFit/>
          </a:bodyPr>
          <a:lstStyle/>
          <a:p>
            <a:pPr>
              <a:buFont typeface="Calibri" panose="020F0502020204030204" pitchFamily="34" charset="0"/>
              <a:buNone/>
            </a:pPr>
            <a:r>
              <a:rPr lang="en-US" sz="1600" dirty="0">
                <a:solidFill>
                  <a:srgbClr val="4472C4">
                    <a:lumMod val="20000"/>
                    <a:lumOff val="80000"/>
                  </a:srgbClr>
                </a:solidFill>
                <a:latin typeface="Oswald" pitchFamily="2" charset="0"/>
              </a:rPr>
              <a:t>Copyright ©</a:t>
            </a:r>
            <a:fld id="{10E618D6-A9C6-4B0E-80D4-37CEBBD6F28A}" type="datetimeyyyy">
              <a:rPr lang="en-US" sz="1600" smtClean="0">
                <a:solidFill>
                  <a:srgbClr val="4472C4">
                    <a:lumMod val="20000"/>
                    <a:lumOff val="80000"/>
                  </a:srgbClr>
                </a:solidFill>
                <a:latin typeface="Oswald" pitchFamily="2" charset="0"/>
              </a:rPr>
              <a:pPr>
                <a:buFont typeface="Calibri" panose="020F0502020204030204" pitchFamily="34" charset="0"/>
                <a:buNone/>
              </a:pPr>
              <a:t>2025</a:t>
            </a:fld>
            <a:r>
              <a:rPr lang="en-US" sz="1600" dirty="0">
                <a:solidFill>
                  <a:srgbClr val="4472C4">
                    <a:lumMod val="20000"/>
                    <a:lumOff val="80000"/>
                  </a:srgbClr>
                </a:solidFill>
                <a:latin typeface="Oswald" pitchFamily="2" charset="0"/>
              </a:rPr>
              <a:t> APHI </a:t>
            </a:r>
          </a:p>
        </p:txBody>
      </p:sp>
    </p:spTree>
    <p:extLst>
      <p:ext uri="{BB962C8B-B14F-4D97-AF65-F5344CB8AC3E}">
        <p14:creationId xmlns:p14="http://schemas.microsoft.com/office/powerpoint/2010/main" val="5042259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hdr="0" ftr="0" dt="0"/>
  <p:txStyles>
    <p:titleStyle>
      <a:lvl1pPr algn="l" defTabSz="960120" rtl="0" eaLnBrk="1" latinLnBrk="0" hangingPunct="1">
        <a:lnSpc>
          <a:spcPct val="90000"/>
        </a:lnSpc>
        <a:spcBef>
          <a:spcPct val="0"/>
        </a:spcBef>
        <a:buNone/>
        <a:defRPr sz="3600" b="1" kern="1200">
          <a:solidFill>
            <a:schemeClr val="accent5">
              <a:lumMod val="40000"/>
              <a:lumOff val="60000"/>
            </a:schemeClr>
          </a:solidFill>
          <a:latin typeface="Arial" panose="020B0604020202020204" pitchFamily="34" charset="0"/>
          <a:ea typeface="+mj-ea"/>
          <a:cs typeface="Arial" panose="020B0604020202020204" pitchFamily="34" charset="0"/>
        </a:defRPr>
      </a:lvl1pPr>
    </p:titleStyle>
    <p:body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lide Number Placeholder 5">
            <a:extLst>
              <a:ext uri="{FF2B5EF4-FFF2-40B4-BE49-F238E27FC236}">
                <a16:creationId xmlns="" xmlns:a16="http://schemas.microsoft.com/office/drawing/2014/main" id="{BE168FAD-39F9-C0BD-2034-1614F31CB8C6}"/>
              </a:ext>
            </a:extLst>
          </p:cNvPr>
          <p:cNvSpPr>
            <a:spLocks noGrp="1"/>
          </p:cNvSpPr>
          <p:nvPr>
            <p:ph type="sldNum" sz="quarter" idx="4"/>
          </p:nvPr>
        </p:nvSpPr>
        <p:spPr>
          <a:xfrm>
            <a:off x="11363053" y="7361699"/>
            <a:ext cx="1095647" cy="369961"/>
          </a:xfrm>
          <a:prstGeom prst="rect">
            <a:avLst/>
          </a:prstGeom>
        </p:spPr>
        <p:txBody>
          <a:bodyPr vert="horz" lIns="91440" tIns="45720" rIns="91440" bIns="45720" rtlCol="0" anchor="ctr"/>
          <a:lstStyle>
            <a:lvl1pPr algn="ctr">
              <a:defRPr sz="1600">
                <a:solidFill>
                  <a:schemeClr val="accent1">
                    <a:lumMod val="20000"/>
                    <a:lumOff val="80000"/>
                  </a:schemeClr>
                </a:solidFill>
                <a:latin typeface="Oswald" pitchFamily="2" charset="0"/>
                <a:cs typeface="Arial" panose="020B0604020202020204" pitchFamily="34" charset="0"/>
              </a:defRPr>
            </a:lvl1p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3" name="Picture 2">
            <a:extLst>
              <a:ext uri="{FF2B5EF4-FFF2-40B4-BE49-F238E27FC236}">
                <a16:creationId xmlns="" xmlns:a16="http://schemas.microsoft.com/office/drawing/2014/main" id="{9C0F9698-3626-BA4E-4A7C-CE4BD3E9240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801599" cy="7772400"/>
          </a:xfrm>
          <a:prstGeom prst="rect">
            <a:avLst/>
          </a:prstGeom>
        </p:spPr>
      </p:pic>
      <p:sp>
        <p:nvSpPr>
          <p:cNvPr id="12" name="Title Placeholder 1">
            <a:extLst>
              <a:ext uri="{FF2B5EF4-FFF2-40B4-BE49-F238E27FC236}">
                <a16:creationId xmlns="" xmlns:a16="http://schemas.microsoft.com/office/drawing/2014/main" id="{020E523C-2A22-0CDF-91B0-B82FB0FAACB5}"/>
              </a:ext>
            </a:extLst>
          </p:cNvPr>
          <p:cNvSpPr>
            <a:spLocks noGrp="1"/>
          </p:cNvSpPr>
          <p:nvPr>
            <p:ph type="title"/>
          </p:nvPr>
        </p:nvSpPr>
        <p:spPr>
          <a:xfrm>
            <a:off x="359228" y="5596"/>
            <a:ext cx="11119758" cy="1006775"/>
          </a:xfrm>
          <a:prstGeom prst="rect">
            <a:avLst/>
          </a:prstGeom>
        </p:spPr>
        <p:txBody>
          <a:bodyPr vert="horz" lIns="91440" tIns="45720" rIns="91440" bIns="45720" rtlCol="0" anchor="ctr">
            <a:normAutofit/>
          </a:bodyPr>
          <a:lstStyle/>
          <a:p>
            <a:r>
              <a:rPr lang="en-US" dirty="0"/>
              <a:t>Click to edit Master title style</a:t>
            </a:r>
          </a:p>
        </p:txBody>
      </p:sp>
      <p:sp>
        <p:nvSpPr>
          <p:cNvPr id="13" name="Text Placeholder 2">
            <a:extLst>
              <a:ext uri="{FF2B5EF4-FFF2-40B4-BE49-F238E27FC236}">
                <a16:creationId xmlns="" xmlns:a16="http://schemas.microsoft.com/office/drawing/2014/main" id="{77C9F33B-B14C-08AE-B34A-B4A7241DE33B}"/>
              </a:ext>
            </a:extLst>
          </p:cNvPr>
          <p:cNvSpPr>
            <a:spLocks noGrp="1"/>
          </p:cNvSpPr>
          <p:nvPr>
            <p:ph type="body" idx="1"/>
          </p:nvPr>
        </p:nvSpPr>
        <p:spPr>
          <a:xfrm>
            <a:off x="359228" y="1175657"/>
            <a:ext cx="11805558" cy="6074229"/>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 Fourth level</a:t>
            </a:r>
          </a:p>
          <a:p>
            <a:pPr lvl="4"/>
            <a:r>
              <a:rPr lang="en-US" dirty="0"/>
              <a:t> Fifth level</a:t>
            </a:r>
          </a:p>
        </p:txBody>
      </p:sp>
      <p:sp>
        <p:nvSpPr>
          <p:cNvPr id="14" name="Oval 13">
            <a:extLst>
              <a:ext uri="{FF2B5EF4-FFF2-40B4-BE49-F238E27FC236}">
                <a16:creationId xmlns="" xmlns:a16="http://schemas.microsoft.com/office/drawing/2014/main" id="{163CD59D-CA08-449D-DA4F-C87282C89F1D}"/>
              </a:ext>
            </a:extLst>
          </p:cNvPr>
          <p:cNvSpPr/>
          <p:nvPr userDrawn="1"/>
        </p:nvSpPr>
        <p:spPr>
          <a:xfrm>
            <a:off x="11640301" y="7326032"/>
            <a:ext cx="524485" cy="405628"/>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latin typeface="Oswald" pitchFamily="2" charset="0"/>
            </a:endParaRPr>
          </a:p>
        </p:txBody>
      </p:sp>
      <p:sp>
        <p:nvSpPr>
          <p:cNvPr id="15" name="TextBox 14">
            <a:extLst>
              <a:ext uri="{FF2B5EF4-FFF2-40B4-BE49-F238E27FC236}">
                <a16:creationId xmlns="" xmlns:a16="http://schemas.microsoft.com/office/drawing/2014/main" id="{7163E034-2E6D-89DF-36FD-C943539FDAB6}"/>
              </a:ext>
            </a:extLst>
          </p:cNvPr>
          <p:cNvSpPr txBox="1"/>
          <p:nvPr userDrawn="1"/>
        </p:nvSpPr>
        <p:spPr>
          <a:xfrm>
            <a:off x="342900" y="7361699"/>
            <a:ext cx="4082143" cy="365760"/>
          </a:xfrm>
          <a:prstGeom prst="rect">
            <a:avLst/>
          </a:prstGeom>
          <a:noFill/>
        </p:spPr>
        <p:txBody>
          <a:bodyPr wrap="square" rtlCol="0">
            <a:spAutoFit/>
          </a:bodyPr>
          <a:lstStyle/>
          <a:p>
            <a:pPr>
              <a:buFont typeface="Calibri" panose="020F0502020204030204" pitchFamily="34" charset="0"/>
              <a:buNone/>
            </a:pPr>
            <a:r>
              <a:rPr lang="en-US" sz="1600" dirty="0">
                <a:solidFill>
                  <a:srgbClr val="4472C4">
                    <a:lumMod val="20000"/>
                    <a:lumOff val="80000"/>
                  </a:srgbClr>
                </a:solidFill>
                <a:latin typeface="Oswald" pitchFamily="2" charset="0"/>
              </a:rPr>
              <a:t>Copyright ©</a:t>
            </a:r>
            <a:fld id="{10E618D6-A9C6-4B0E-80D4-37CEBBD6F28A}" type="datetimeyyyy">
              <a:rPr lang="en-US" sz="1600" smtClean="0">
                <a:solidFill>
                  <a:srgbClr val="4472C4">
                    <a:lumMod val="20000"/>
                    <a:lumOff val="80000"/>
                  </a:srgbClr>
                </a:solidFill>
                <a:latin typeface="Oswald" pitchFamily="2" charset="0"/>
              </a:rPr>
              <a:pPr>
                <a:buFont typeface="Calibri" panose="020F0502020204030204" pitchFamily="34" charset="0"/>
                <a:buNone/>
              </a:pPr>
              <a:t>2025</a:t>
            </a:fld>
            <a:r>
              <a:rPr lang="en-US" sz="1600" dirty="0">
                <a:solidFill>
                  <a:srgbClr val="4472C4">
                    <a:lumMod val="20000"/>
                    <a:lumOff val="80000"/>
                  </a:srgbClr>
                </a:solidFill>
                <a:latin typeface="Oswald" pitchFamily="2" charset="0"/>
              </a:rPr>
              <a:t> APHI </a:t>
            </a:r>
          </a:p>
        </p:txBody>
      </p:sp>
    </p:spTree>
    <p:extLst>
      <p:ext uri="{BB962C8B-B14F-4D97-AF65-F5344CB8AC3E}">
        <p14:creationId xmlns:p14="http://schemas.microsoft.com/office/powerpoint/2010/main" val="32532621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hf hdr="0" ftr="0" dt="0"/>
  <p:txStyles>
    <p:titleStyle>
      <a:lvl1pPr algn="l" defTabSz="960120" rtl="0" eaLnBrk="1" latinLnBrk="0" hangingPunct="1">
        <a:lnSpc>
          <a:spcPct val="90000"/>
        </a:lnSpc>
        <a:spcBef>
          <a:spcPct val="0"/>
        </a:spcBef>
        <a:buNone/>
        <a:defRPr sz="3600" b="1" kern="1200">
          <a:solidFill>
            <a:schemeClr val="accent5">
              <a:lumMod val="40000"/>
              <a:lumOff val="60000"/>
            </a:schemeClr>
          </a:solidFill>
          <a:latin typeface="Arial" panose="020B0604020202020204" pitchFamily="34" charset="0"/>
          <a:ea typeface="+mj-ea"/>
          <a:cs typeface="Arial" panose="020B0604020202020204" pitchFamily="34" charset="0"/>
        </a:defRPr>
      </a:lvl1pPr>
    </p:titleStyle>
    <p:body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lide Number Placeholder 5">
            <a:extLst>
              <a:ext uri="{FF2B5EF4-FFF2-40B4-BE49-F238E27FC236}">
                <a16:creationId xmlns="" xmlns:a16="http://schemas.microsoft.com/office/drawing/2014/main" id="{BE168FAD-39F9-C0BD-2034-1614F31CB8C6}"/>
              </a:ext>
            </a:extLst>
          </p:cNvPr>
          <p:cNvSpPr>
            <a:spLocks noGrp="1"/>
          </p:cNvSpPr>
          <p:nvPr>
            <p:ph type="sldNum" sz="quarter" idx="4"/>
          </p:nvPr>
        </p:nvSpPr>
        <p:spPr>
          <a:xfrm>
            <a:off x="11363053" y="7361699"/>
            <a:ext cx="1095647" cy="369961"/>
          </a:xfrm>
          <a:prstGeom prst="rect">
            <a:avLst/>
          </a:prstGeom>
        </p:spPr>
        <p:txBody>
          <a:bodyPr vert="horz" lIns="91440" tIns="45720" rIns="91440" bIns="45720" rtlCol="0" anchor="ctr"/>
          <a:lstStyle>
            <a:lvl1pPr algn="ctr">
              <a:defRPr sz="1600">
                <a:solidFill>
                  <a:schemeClr val="accent1">
                    <a:lumMod val="20000"/>
                    <a:lumOff val="80000"/>
                  </a:schemeClr>
                </a:solidFill>
                <a:latin typeface="Oswald" pitchFamily="2" charset="0"/>
                <a:cs typeface="Arial" panose="020B0604020202020204" pitchFamily="34" charset="0"/>
              </a:defRPr>
            </a:lvl1pPr>
          </a:lstStyle>
          <a:p>
            <a:fld id="{B832C571-E1E9-4272-8FFF-6D7AE6E41910}" type="slidenum">
              <a:rPr lang="en-US" smtClean="0">
                <a:solidFill>
                  <a:srgbClr val="4472C4">
                    <a:lumMod val="20000"/>
                    <a:lumOff val="80000"/>
                  </a:srgbClr>
                </a:solidFill>
              </a:rPr>
              <a:pPr/>
              <a:t>‹#›</a:t>
            </a:fld>
            <a:endParaRPr lang="en-US" dirty="0">
              <a:solidFill>
                <a:srgbClr val="4472C4">
                  <a:lumMod val="20000"/>
                  <a:lumOff val="80000"/>
                </a:srgbClr>
              </a:solidFill>
            </a:endParaRPr>
          </a:p>
        </p:txBody>
      </p:sp>
      <p:pic>
        <p:nvPicPr>
          <p:cNvPr id="3" name="Picture 2">
            <a:extLst>
              <a:ext uri="{FF2B5EF4-FFF2-40B4-BE49-F238E27FC236}">
                <a16:creationId xmlns="" xmlns:a16="http://schemas.microsoft.com/office/drawing/2014/main" id="{9C0F9698-3626-BA4E-4A7C-CE4BD3E9240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801599" cy="7772400"/>
          </a:xfrm>
          <a:prstGeom prst="rect">
            <a:avLst/>
          </a:prstGeom>
        </p:spPr>
      </p:pic>
      <p:sp>
        <p:nvSpPr>
          <p:cNvPr id="12" name="Title Placeholder 1">
            <a:extLst>
              <a:ext uri="{FF2B5EF4-FFF2-40B4-BE49-F238E27FC236}">
                <a16:creationId xmlns="" xmlns:a16="http://schemas.microsoft.com/office/drawing/2014/main" id="{020E523C-2A22-0CDF-91B0-B82FB0FAACB5}"/>
              </a:ext>
            </a:extLst>
          </p:cNvPr>
          <p:cNvSpPr>
            <a:spLocks noGrp="1"/>
          </p:cNvSpPr>
          <p:nvPr>
            <p:ph type="title"/>
          </p:nvPr>
        </p:nvSpPr>
        <p:spPr>
          <a:xfrm>
            <a:off x="359228" y="5596"/>
            <a:ext cx="11119758" cy="1006775"/>
          </a:xfrm>
          <a:prstGeom prst="rect">
            <a:avLst/>
          </a:prstGeom>
        </p:spPr>
        <p:txBody>
          <a:bodyPr vert="horz" lIns="91440" tIns="45720" rIns="91440" bIns="45720" rtlCol="0" anchor="ctr">
            <a:normAutofit/>
          </a:bodyPr>
          <a:lstStyle/>
          <a:p>
            <a:r>
              <a:rPr lang="en-US" dirty="0"/>
              <a:t>Click to edit Master title style</a:t>
            </a:r>
          </a:p>
        </p:txBody>
      </p:sp>
      <p:sp>
        <p:nvSpPr>
          <p:cNvPr id="13" name="Text Placeholder 2">
            <a:extLst>
              <a:ext uri="{FF2B5EF4-FFF2-40B4-BE49-F238E27FC236}">
                <a16:creationId xmlns="" xmlns:a16="http://schemas.microsoft.com/office/drawing/2014/main" id="{77C9F33B-B14C-08AE-B34A-B4A7241DE33B}"/>
              </a:ext>
            </a:extLst>
          </p:cNvPr>
          <p:cNvSpPr>
            <a:spLocks noGrp="1"/>
          </p:cNvSpPr>
          <p:nvPr>
            <p:ph type="body" idx="1"/>
          </p:nvPr>
        </p:nvSpPr>
        <p:spPr>
          <a:xfrm>
            <a:off x="359228" y="1175657"/>
            <a:ext cx="11805558" cy="6074229"/>
          </a:xfrm>
          <a:prstGeom prst="rect">
            <a:avLst/>
          </a:prstGeom>
        </p:spPr>
        <p:txBody>
          <a:bodyPr vert="horz" lIns="91440" tIns="45720" rIns="9144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 Fourth level</a:t>
            </a:r>
          </a:p>
          <a:p>
            <a:pPr lvl="4"/>
            <a:r>
              <a:rPr lang="en-US" dirty="0"/>
              <a:t> Fifth level</a:t>
            </a:r>
          </a:p>
        </p:txBody>
      </p:sp>
      <p:sp>
        <p:nvSpPr>
          <p:cNvPr id="14" name="Oval 13">
            <a:extLst>
              <a:ext uri="{FF2B5EF4-FFF2-40B4-BE49-F238E27FC236}">
                <a16:creationId xmlns="" xmlns:a16="http://schemas.microsoft.com/office/drawing/2014/main" id="{163CD59D-CA08-449D-DA4F-C87282C89F1D}"/>
              </a:ext>
            </a:extLst>
          </p:cNvPr>
          <p:cNvSpPr/>
          <p:nvPr userDrawn="1"/>
        </p:nvSpPr>
        <p:spPr>
          <a:xfrm>
            <a:off x="11640301" y="7326032"/>
            <a:ext cx="524485" cy="405628"/>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latin typeface="Oswald" pitchFamily="2" charset="0"/>
            </a:endParaRPr>
          </a:p>
        </p:txBody>
      </p:sp>
      <p:sp>
        <p:nvSpPr>
          <p:cNvPr id="15" name="TextBox 14">
            <a:extLst>
              <a:ext uri="{FF2B5EF4-FFF2-40B4-BE49-F238E27FC236}">
                <a16:creationId xmlns="" xmlns:a16="http://schemas.microsoft.com/office/drawing/2014/main" id="{7163E034-2E6D-89DF-36FD-C943539FDAB6}"/>
              </a:ext>
            </a:extLst>
          </p:cNvPr>
          <p:cNvSpPr txBox="1"/>
          <p:nvPr userDrawn="1"/>
        </p:nvSpPr>
        <p:spPr>
          <a:xfrm>
            <a:off x="342900" y="7361699"/>
            <a:ext cx="4082143" cy="365760"/>
          </a:xfrm>
          <a:prstGeom prst="rect">
            <a:avLst/>
          </a:prstGeom>
          <a:noFill/>
        </p:spPr>
        <p:txBody>
          <a:bodyPr wrap="square" rtlCol="0">
            <a:spAutoFit/>
          </a:bodyPr>
          <a:lstStyle/>
          <a:p>
            <a:pPr>
              <a:buFont typeface="Calibri" panose="020F0502020204030204" pitchFamily="34" charset="0"/>
              <a:buNone/>
            </a:pPr>
            <a:r>
              <a:rPr lang="en-US" sz="1600" dirty="0">
                <a:solidFill>
                  <a:srgbClr val="4472C4">
                    <a:lumMod val="20000"/>
                    <a:lumOff val="80000"/>
                  </a:srgbClr>
                </a:solidFill>
                <a:latin typeface="Oswald" pitchFamily="2" charset="0"/>
              </a:rPr>
              <a:t>Copyright ©</a:t>
            </a:r>
            <a:fld id="{10E618D6-A9C6-4B0E-80D4-37CEBBD6F28A}" type="datetimeyyyy">
              <a:rPr lang="en-US" sz="1600" smtClean="0">
                <a:solidFill>
                  <a:srgbClr val="4472C4">
                    <a:lumMod val="20000"/>
                    <a:lumOff val="80000"/>
                  </a:srgbClr>
                </a:solidFill>
                <a:latin typeface="Oswald" pitchFamily="2" charset="0"/>
              </a:rPr>
              <a:pPr>
                <a:buFont typeface="Calibri" panose="020F0502020204030204" pitchFamily="34" charset="0"/>
                <a:buNone/>
              </a:pPr>
              <a:t>2025</a:t>
            </a:fld>
            <a:r>
              <a:rPr lang="en-US" sz="1600" dirty="0">
                <a:solidFill>
                  <a:srgbClr val="4472C4">
                    <a:lumMod val="20000"/>
                    <a:lumOff val="80000"/>
                  </a:srgbClr>
                </a:solidFill>
                <a:latin typeface="Oswald" pitchFamily="2" charset="0"/>
              </a:rPr>
              <a:t> APHI </a:t>
            </a:r>
          </a:p>
        </p:txBody>
      </p:sp>
    </p:spTree>
    <p:extLst>
      <p:ext uri="{BB962C8B-B14F-4D97-AF65-F5344CB8AC3E}">
        <p14:creationId xmlns:p14="http://schemas.microsoft.com/office/powerpoint/2010/main" val="140669616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hf hdr="0" ftr="0" dt="0"/>
  <p:txStyles>
    <p:titleStyle>
      <a:lvl1pPr algn="l" defTabSz="960120" rtl="0" eaLnBrk="1" latinLnBrk="0" hangingPunct="1">
        <a:lnSpc>
          <a:spcPct val="90000"/>
        </a:lnSpc>
        <a:spcBef>
          <a:spcPct val="0"/>
        </a:spcBef>
        <a:buNone/>
        <a:defRPr sz="3600" b="1" kern="1200">
          <a:solidFill>
            <a:schemeClr val="accent5">
              <a:lumMod val="40000"/>
              <a:lumOff val="60000"/>
            </a:schemeClr>
          </a:solidFill>
          <a:latin typeface="Arial" panose="020B0604020202020204" pitchFamily="34" charset="0"/>
          <a:ea typeface="+mj-ea"/>
          <a:cs typeface="Arial" panose="020B0604020202020204" pitchFamily="34" charset="0"/>
        </a:defRPr>
      </a:lvl1pPr>
    </p:titleStyle>
    <p:body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EE2CF-C4CF-BDC7-0254-BEFD6E3117A4}"/>
              </a:ext>
            </a:extLst>
          </p:cNvPr>
          <p:cNvSpPr>
            <a:spLocks noGrp="1"/>
          </p:cNvSpPr>
          <p:nvPr>
            <p:ph type="ctrTitle"/>
          </p:nvPr>
        </p:nvSpPr>
        <p:spPr>
          <a:xfrm>
            <a:off x="0" y="1573617"/>
            <a:ext cx="12801599" cy="1392867"/>
          </a:xfrm>
        </p:spPr>
        <p:txBody>
          <a:bodyPr>
            <a:noAutofit/>
          </a:bodyPr>
          <a:lstStyle/>
          <a:p>
            <a:pPr algn="ctr">
              <a:lnSpc>
                <a:spcPct val="150000"/>
              </a:lnSpc>
            </a:pPr>
            <a:r>
              <a:rPr lang="en-US" sz="2800" dirty="0" smtClean="0"/>
              <a:t>Exploring Health </a:t>
            </a:r>
            <a:r>
              <a:rPr lang="en-US" sz="2800" dirty="0"/>
              <a:t>system challenges for crisis response in Ethiopia: a scoping review of publications and reports from 2020-2024</a:t>
            </a:r>
            <a:endParaRPr lang="en-US" sz="20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2C49E80D-C93F-8DA3-74CF-3F199AE27CE6}"/>
              </a:ext>
            </a:extLst>
          </p:cNvPr>
          <p:cNvSpPr>
            <a:spLocks noGrp="1"/>
          </p:cNvSpPr>
          <p:nvPr>
            <p:ph type="subTitle" idx="4294967295"/>
          </p:nvPr>
        </p:nvSpPr>
        <p:spPr>
          <a:xfrm>
            <a:off x="1616349" y="3481501"/>
            <a:ext cx="10075653" cy="875966"/>
          </a:xfrm>
          <a:prstGeom prst="rect">
            <a:avLst/>
          </a:prstGeom>
        </p:spPr>
        <p:txBody>
          <a:bodyPr>
            <a:noAutofit/>
          </a:bodyPr>
          <a:lstStyle/>
          <a:p>
            <a:pPr marL="0" indent="0" algn="ctr">
              <a:buNone/>
            </a:pPr>
            <a:r>
              <a:rPr lang="en-US" sz="2800" dirty="0" smtClean="0">
                <a:solidFill>
                  <a:schemeClr val="bg1"/>
                </a:solidFill>
                <a:latin typeface="Times New Roman" panose="02020603050405020304" pitchFamily="18" charset="0"/>
                <a:cs typeface="Times New Roman" panose="02020603050405020304" pitchFamily="18" charset="0"/>
              </a:rPr>
              <a:t>By </a:t>
            </a:r>
            <a:r>
              <a:rPr lang="en-US" sz="2800" dirty="0" err="1">
                <a:solidFill>
                  <a:schemeClr val="bg1"/>
                </a:solidFill>
                <a:latin typeface="Times New Roman" panose="02020603050405020304" pitchFamily="18" charset="0"/>
                <a:cs typeface="Times New Roman" panose="02020603050405020304" pitchFamily="18" charset="0"/>
              </a:rPr>
              <a:t>Endalkachew</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Dellie</a:t>
            </a:r>
            <a:endParaRPr lang="en-US" sz="2800"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2800" dirty="0">
                <a:solidFill>
                  <a:schemeClr val="bg1"/>
                </a:solidFill>
                <a:latin typeface="Times New Roman" panose="02020603050405020304" pitchFamily="18" charset="0"/>
                <a:cs typeface="Times New Roman" panose="02020603050405020304" pitchFamily="18" charset="0"/>
              </a:rPr>
              <a:t>(</a:t>
            </a:r>
            <a:r>
              <a:rPr lang="en-US" sz="2800" dirty="0" smtClean="0">
                <a:solidFill>
                  <a:schemeClr val="bg1"/>
                </a:solidFill>
                <a:latin typeface="Times New Roman" panose="02020603050405020304" pitchFamily="18" charset="0"/>
                <a:cs typeface="Times New Roman" panose="02020603050405020304" pitchFamily="18" charset="0"/>
              </a:rPr>
              <a:t>University of Gondar)</a:t>
            </a:r>
            <a:endParaRPr lang="en-US" sz="2800"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en-US" sz="2800" dirty="0" smtClean="0">
              <a:solidFill>
                <a:schemeClr val="bg1"/>
              </a:solidFill>
              <a:latin typeface="Times New Roman" panose="02020603050405020304" pitchFamily="18" charset="0"/>
              <a:cs typeface="Times New Roman" panose="02020603050405020304" pitchFamily="18" charset="0"/>
            </a:endParaRPr>
          </a:p>
          <a:p>
            <a:pPr marL="0" indent="0" algn="ctr">
              <a:lnSpc>
                <a:spcPct val="100000"/>
              </a:lnSpc>
              <a:buNone/>
            </a:pP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Date Placeholder 5">
            <a:extLst>
              <a:ext uri="{FF2B5EF4-FFF2-40B4-BE49-F238E27FC236}">
                <a16:creationId xmlns:a16="http://schemas.microsoft.com/office/drawing/2014/main" xmlns="" id="{995C4798-1A70-D32B-C38B-F3715B3BE901}"/>
              </a:ext>
            </a:extLst>
          </p:cNvPr>
          <p:cNvSpPr txBox="1">
            <a:spLocks/>
          </p:cNvSpPr>
          <p:nvPr/>
        </p:nvSpPr>
        <p:spPr>
          <a:xfrm>
            <a:off x="772511" y="5010411"/>
            <a:ext cx="12029089" cy="18640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2800" b="1" dirty="0">
                <a:solidFill>
                  <a:schemeClr val="accent4">
                    <a:lumMod val="20000"/>
                    <a:lumOff val="80000"/>
                  </a:schemeClr>
                </a:solidFill>
                <a:latin typeface="Times New Roman" panose="02020603050405020304" pitchFamily="18" charset="0"/>
                <a:cs typeface="Times New Roman" panose="02020603050405020304" pitchFamily="18" charset="0"/>
              </a:rPr>
              <a:t>Conference Theme: Translating Research into Action: Strengthening Public Health Systems in Crisis-Affected Settings </a:t>
            </a:r>
          </a:p>
          <a:p>
            <a:pPr algn="ctr">
              <a:lnSpc>
                <a:spcPct val="100000"/>
              </a:lnSpc>
            </a:pPr>
            <a:endPar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endParaRPr>
          </a:p>
          <a:p>
            <a:pPr algn="ct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Amhara Public Health Institute - Forum for Higher Education Institutions in the Amhara Region 4</a:t>
            </a:r>
            <a:r>
              <a:rPr lang="en-US" sz="2200" b="1" baseline="30000" dirty="0">
                <a:solidFill>
                  <a:schemeClr val="accent4">
                    <a:lumMod val="20000"/>
                    <a:lumOff val="80000"/>
                  </a:schemeClr>
                </a:solidFill>
                <a:latin typeface="Times New Roman" panose="02020603050405020304" pitchFamily="18" charset="0"/>
                <a:cs typeface="Times New Roman" panose="02020603050405020304" pitchFamily="18" charset="0"/>
              </a:rPr>
              <a:t>th</a:t>
            </a: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 Joint International Annual Research Conference </a:t>
            </a:r>
          </a:p>
          <a:p>
            <a:pPr algn="ctr">
              <a:lnSpc>
                <a:spcPct val="150000"/>
              </a:lnSpc>
            </a:pPr>
            <a:r>
              <a:rPr lang="en-US" sz="2200" b="1" dirty="0">
                <a:solidFill>
                  <a:schemeClr val="accent4">
                    <a:lumMod val="20000"/>
                    <a:lumOff val="80000"/>
                  </a:schemeClr>
                </a:solidFill>
                <a:latin typeface="Times New Roman" panose="02020603050405020304" pitchFamily="18" charset="0"/>
                <a:cs typeface="Times New Roman" panose="02020603050405020304" pitchFamily="18" charset="0"/>
              </a:rPr>
              <a:t>December 4-5, 2025, Bahir Dar, Ethiopia  </a:t>
            </a:r>
          </a:p>
        </p:txBody>
      </p:sp>
    </p:spTree>
    <p:extLst>
      <p:ext uri="{BB962C8B-B14F-4D97-AF65-F5344CB8AC3E}">
        <p14:creationId xmlns:p14="http://schemas.microsoft.com/office/powerpoint/2010/main" val="1857123008"/>
      </p:ext>
    </p:extLst>
  </p:cSld>
  <p:clrMapOvr>
    <a:masterClrMapping/>
  </p:clrMapOvr>
  <mc:AlternateContent xmlns:mc="http://schemas.openxmlformats.org/markup-compatibility/2006" xmlns:p14="http://schemas.microsoft.com/office/powerpoint/2010/main">
    <mc:Choice Requires="p14">
      <p:transition spd="slow" p14:dur="1825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7D0D6DD-3D59-0912-BC88-CB5EA42B8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8F197D5-DDA1-898F-E8AE-F044302EE571}"/>
              </a:ext>
            </a:extLst>
          </p:cNvPr>
          <p:cNvSpPr>
            <a:spLocks noGrp="1"/>
          </p:cNvSpPr>
          <p:nvPr>
            <p:ph type="title"/>
          </p:nvPr>
        </p:nvSpPr>
        <p:spPr>
          <a:xfrm>
            <a:off x="103829" y="429101"/>
            <a:ext cx="11817661" cy="765091"/>
          </a:xfrm>
        </p:spPr>
        <p:txBody>
          <a:bodyPr>
            <a:normAutofit/>
          </a:bodyPr>
          <a:lstStyle/>
          <a:p>
            <a:pPr algn="ctr"/>
            <a:r>
              <a:rPr lang="en-US" sz="3200" dirty="0">
                <a:latin typeface="Times New Roman" pitchFamily="18" charset="0"/>
                <a:cs typeface="Times New Roman" pitchFamily="18" charset="0"/>
              </a:rPr>
              <a:t>Conclusion and </a:t>
            </a:r>
            <a:r>
              <a:rPr lang="en-US" sz="3200" dirty="0" smtClean="0">
                <a:latin typeface="Times New Roman" pitchFamily="18" charset="0"/>
                <a:cs typeface="Times New Roman" pitchFamily="18" charset="0"/>
              </a:rPr>
              <a:t>Recommendations (1/2)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F365A091-3606-7E28-55A6-9F7B8B116B88}"/>
              </a:ext>
            </a:extLst>
          </p:cNvPr>
          <p:cNvSpPr>
            <a:spLocks noGrp="1"/>
          </p:cNvSpPr>
          <p:nvPr>
            <p:ph sz="half" idx="1"/>
          </p:nvPr>
        </p:nvSpPr>
        <p:spPr>
          <a:xfrm>
            <a:off x="1" y="1153095"/>
            <a:ext cx="12801600" cy="6129699"/>
          </a:xfrm>
        </p:spPr>
        <p:txBody>
          <a:bodyPr>
            <a:noAutofit/>
          </a:bodyPr>
          <a:lstStyle/>
          <a:p>
            <a:pPr lvl="0">
              <a:lnSpc>
                <a:spcPct val="150000"/>
              </a:lnSpc>
              <a:spcBef>
                <a:spcPts val="1800"/>
              </a:spcBef>
              <a:buClr>
                <a:srgbClr val="5B9BD5">
                  <a:lumMod val="75000"/>
                </a:srgbClr>
              </a:buClr>
            </a:pPr>
            <a:r>
              <a:rPr lang="en-US" sz="2200" dirty="0">
                <a:latin typeface="Times New Roman" pitchFamily="18" charset="0"/>
                <a:cs typeface="Times New Roman" pitchFamily="18" charset="0"/>
              </a:rPr>
              <a:t>Ethiopia’s health system faced widespread and interconnected challenges during crises </a:t>
            </a:r>
          </a:p>
          <a:p>
            <a:pPr lvl="0">
              <a:lnSpc>
                <a:spcPct val="150000"/>
              </a:lnSpc>
              <a:spcBef>
                <a:spcPts val="1800"/>
              </a:spcBef>
              <a:buClr>
                <a:srgbClr val="5B9BD5">
                  <a:lumMod val="75000"/>
                </a:srgbClr>
              </a:buClr>
            </a:pPr>
            <a:r>
              <a:rPr lang="en-US" sz="2200" dirty="0">
                <a:latin typeface="Times New Roman" pitchFamily="18" charset="0"/>
                <a:cs typeface="Times New Roman" pitchFamily="18" charset="0"/>
              </a:rPr>
              <a:t> The health system resilience remains limited</a:t>
            </a:r>
          </a:p>
          <a:p>
            <a:pPr lvl="0">
              <a:lnSpc>
                <a:spcPct val="150000"/>
              </a:lnSpc>
              <a:spcBef>
                <a:spcPts val="1800"/>
              </a:spcBef>
              <a:buClr>
                <a:srgbClr val="5B9BD5">
                  <a:lumMod val="75000"/>
                </a:srgbClr>
              </a:buClr>
            </a:pPr>
            <a:r>
              <a:rPr lang="en-US" sz="2200" dirty="0">
                <a:latin typeface="Times New Roman" pitchFamily="18" charset="0"/>
                <a:cs typeface="Times New Roman" pitchFamily="18" charset="0"/>
              </a:rPr>
              <a:t>Strengthening resilience is essential for future shocks</a:t>
            </a:r>
          </a:p>
          <a:p>
            <a:pPr lvl="1">
              <a:lnSpc>
                <a:spcPct val="150000"/>
              </a:lnSpc>
              <a:spcBef>
                <a:spcPts val="1800"/>
              </a:spcBef>
            </a:pPr>
            <a:r>
              <a:rPr lang="en-US" sz="2200" dirty="0">
                <a:latin typeface="Times New Roman" pitchFamily="18" charset="0"/>
                <a:cs typeface="Times New Roman" pitchFamily="18" charset="0"/>
              </a:rPr>
              <a:t>Develop and institutionalize crisis‑specific training and CPD for all HWFs</a:t>
            </a:r>
          </a:p>
          <a:p>
            <a:pPr lvl="1">
              <a:lnSpc>
                <a:spcPct val="150000"/>
              </a:lnSpc>
              <a:spcBef>
                <a:spcPts val="1800"/>
              </a:spcBef>
            </a:pPr>
            <a:r>
              <a:rPr lang="en-US" sz="2200" dirty="0">
                <a:latin typeface="Times New Roman" pitchFamily="18" charset="0"/>
                <a:cs typeface="Times New Roman" pitchFamily="18" charset="0"/>
              </a:rPr>
              <a:t>Diversify supply sources, and develop contingency logistics plans for conflict‑ and disaster‑prone areas.</a:t>
            </a:r>
          </a:p>
          <a:p>
            <a:pPr lvl="1">
              <a:lnSpc>
                <a:spcPct val="150000"/>
              </a:lnSpc>
              <a:spcBef>
                <a:spcPts val="1800"/>
              </a:spcBef>
            </a:pPr>
            <a:r>
              <a:rPr lang="en-US" sz="2200" dirty="0">
                <a:latin typeface="Times New Roman" pitchFamily="18" charset="0"/>
                <a:cs typeface="Times New Roman" pitchFamily="18" charset="0"/>
              </a:rPr>
              <a:t>Increase domestic financing for health resilience and reduce over-reliance on external aid.</a:t>
            </a:r>
          </a:p>
          <a:p>
            <a:pPr lvl="1">
              <a:lnSpc>
                <a:spcPct val="150000"/>
              </a:lnSpc>
              <a:spcBef>
                <a:spcPts val="1800"/>
              </a:spcBef>
            </a:pPr>
            <a:r>
              <a:rPr lang="en-US" sz="2200" dirty="0">
                <a:latin typeface="Times New Roman" pitchFamily="18" charset="0"/>
                <a:cs typeface="Times New Roman" pitchFamily="18" charset="0"/>
              </a:rPr>
              <a:t>Strengthen coordination and communication between different levels of government and health institutions to ensure timely and effective crisis responses </a:t>
            </a:r>
          </a:p>
          <a:p>
            <a:pPr marL="0" indent="0">
              <a:lnSpc>
                <a:spcPct val="150000"/>
              </a:lnSpc>
              <a:spcBef>
                <a:spcPts val="1800"/>
              </a:spcBef>
              <a:buNone/>
            </a:pPr>
            <a:endParaRPr lang="en-US" sz="22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74ED9A9-57B6-B4AF-1071-BB38E5BE228F}"/>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10</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xmlns="" id="{BDB4F719-2715-9C21-1FBB-1345971909D1}"/>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4211555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7D0D6DD-3D59-0912-BC88-CB5EA42B8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8F197D5-DDA1-898F-E8AE-F044302EE571}"/>
              </a:ext>
            </a:extLst>
          </p:cNvPr>
          <p:cNvSpPr>
            <a:spLocks noGrp="1"/>
          </p:cNvSpPr>
          <p:nvPr>
            <p:ph type="title"/>
          </p:nvPr>
        </p:nvSpPr>
        <p:spPr>
          <a:xfrm>
            <a:off x="103829" y="429101"/>
            <a:ext cx="11817661" cy="765091"/>
          </a:xfrm>
        </p:spPr>
        <p:txBody>
          <a:bodyPr>
            <a:normAutofit/>
          </a:bodyPr>
          <a:lstStyle/>
          <a:p>
            <a:pPr algn="ctr"/>
            <a:r>
              <a:rPr lang="en-US" sz="3200" dirty="0"/>
              <a:t>Conclusion and </a:t>
            </a:r>
            <a:r>
              <a:rPr lang="en-US" sz="3200" dirty="0" smtClean="0"/>
              <a:t>Recommendations (</a:t>
            </a:r>
            <a:r>
              <a:rPr lang="en-US" sz="3200" dirty="0"/>
              <a:t>2</a:t>
            </a:r>
            <a:r>
              <a:rPr lang="en-US" sz="3200" dirty="0" smtClean="0"/>
              <a:t>/2)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F365A091-3606-7E28-55A6-9F7B8B116B88}"/>
              </a:ext>
            </a:extLst>
          </p:cNvPr>
          <p:cNvSpPr>
            <a:spLocks noGrp="1"/>
          </p:cNvSpPr>
          <p:nvPr>
            <p:ph sz="half" idx="1"/>
          </p:nvPr>
        </p:nvSpPr>
        <p:spPr>
          <a:xfrm>
            <a:off x="229727" y="1254696"/>
            <a:ext cx="12571873" cy="5675518"/>
          </a:xfrm>
        </p:spPr>
        <p:txBody>
          <a:bodyPr>
            <a:noAutofit/>
          </a:bodyPr>
          <a:lstStyle/>
          <a:p>
            <a:pPr lvl="1">
              <a:lnSpc>
                <a:spcPct val="150000"/>
              </a:lnSpc>
            </a:pPr>
            <a:r>
              <a:rPr lang="en-US" sz="2400" dirty="0">
                <a:latin typeface="Times New Roman" pitchFamily="18" charset="0"/>
                <a:cs typeface="Times New Roman" pitchFamily="18" charset="0"/>
              </a:rPr>
              <a:t>Clarify data governance and emergency communication protocols across HS </a:t>
            </a:r>
            <a:r>
              <a:rPr lang="en-US" sz="2400" dirty="0" smtClean="0">
                <a:latin typeface="Times New Roman" pitchFamily="18" charset="0"/>
                <a:cs typeface="Times New Roman" pitchFamily="18" charset="0"/>
              </a:rPr>
              <a:t>hierarchy</a:t>
            </a:r>
          </a:p>
          <a:p>
            <a:pPr lvl="1">
              <a:lnSpc>
                <a:spcPct val="150000"/>
              </a:lnSpc>
            </a:pPr>
            <a:r>
              <a:rPr lang="en-US" sz="2400" dirty="0">
                <a:latin typeface="Times New Roman" pitchFamily="18" charset="0"/>
                <a:cs typeface="Times New Roman" pitchFamily="18" charset="0"/>
              </a:rPr>
              <a:t>E</a:t>
            </a:r>
            <a:r>
              <a:rPr lang="en-US" sz="2400" dirty="0" smtClean="0">
                <a:latin typeface="Times New Roman" pitchFamily="18" charset="0"/>
                <a:cs typeface="Times New Roman" pitchFamily="18" charset="0"/>
              </a:rPr>
              <a:t>nsuring </a:t>
            </a:r>
            <a:r>
              <a:rPr lang="en-US" sz="2400" dirty="0">
                <a:latin typeface="Times New Roman" pitchFamily="18" charset="0"/>
                <a:cs typeface="Times New Roman" pitchFamily="18" charset="0"/>
              </a:rPr>
              <a:t>efficient and transparent use of healthcare </a:t>
            </a:r>
            <a:r>
              <a:rPr lang="en-US" sz="2400" dirty="0" smtClean="0">
                <a:latin typeface="Times New Roman" pitchFamily="18" charset="0"/>
                <a:cs typeface="Times New Roman" pitchFamily="18" charset="0"/>
              </a:rPr>
              <a:t>resources</a:t>
            </a:r>
          </a:p>
          <a:p>
            <a:pPr lvl="1">
              <a:lnSpc>
                <a:spcPct val="150000"/>
              </a:lnSpc>
            </a:pPr>
            <a:r>
              <a:rPr lang="en-US" sz="2400" dirty="0" smtClean="0">
                <a:latin typeface="Times New Roman" pitchFamily="18" charset="0"/>
                <a:cs typeface="Times New Roman" pitchFamily="18" charset="0"/>
              </a:rPr>
              <a:t>Ensure accountability</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74ED9A9-57B6-B4AF-1071-BB38E5BE228F}"/>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11</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xmlns="" id="{BDB4F719-2715-9C21-1FBB-1345971909D1}"/>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210415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E06481F-61BC-3AAA-A984-6078991DA0FD}"/>
              </a:ext>
            </a:extLst>
          </p:cNvPr>
          <p:cNvSpPr>
            <a:spLocks noGrp="1"/>
          </p:cNvSpPr>
          <p:nvPr>
            <p:ph idx="1"/>
          </p:nvPr>
        </p:nvSpPr>
        <p:spPr>
          <a:xfrm>
            <a:off x="105896" y="391646"/>
            <a:ext cx="12569805" cy="794217"/>
          </a:xfrm>
        </p:spPr>
        <p:txBody>
          <a:bodyPr>
            <a:noAutofit/>
          </a:bodyPr>
          <a:lstStyle/>
          <a:p>
            <a:pPr marL="0" indent="0" algn="ctr">
              <a:buNone/>
            </a:pPr>
            <a:r>
              <a:rPr lang="en-US" dirty="0" smtClean="0">
                <a:solidFill>
                  <a:schemeClr val="bg1"/>
                </a:solidFill>
                <a:latin typeface="Arial Black" panose="020B0A04020102020204" pitchFamily="34" charset="0"/>
              </a:rPr>
              <a:t>Sample References</a:t>
            </a:r>
            <a:endParaRPr lang="en-US"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
        <p:nvSpPr>
          <p:cNvPr id="4" name="Slide Number Placeholder 3">
            <a:extLst>
              <a:ext uri="{FF2B5EF4-FFF2-40B4-BE49-F238E27FC236}">
                <a16:creationId xmlns:a16="http://schemas.microsoft.com/office/drawing/2014/main" xmlns="" id="{C383597B-9FE7-186A-4B94-322417A30438}"/>
              </a:ext>
            </a:extLst>
          </p:cNvPr>
          <p:cNvSpPr>
            <a:spLocks noGrp="1"/>
          </p:cNvSpPr>
          <p:nvPr>
            <p:ph type="sldNum" sz="quarter" idx="12"/>
          </p:nvPr>
        </p:nvSpPr>
        <p:spPr>
          <a:xfrm>
            <a:off x="10422897" y="7299025"/>
            <a:ext cx="2880360" cy="383381"/>
          </a:xfrm>
        </p:spPr>
        <p:txBody>
          <a:bodyPr/>
          <a:lstStyle/>
          <a:p>
            <a:fld id="{B832C571-E1E9-4272-8FFF-6D7AE6E41910}" type="slidenum">
              <a:rPr lang="en-US" b="1">
                <a:latin typeface="Arial" panose="020B0604020202020204" pitchFamily="34" charset="0"/>
              </a:rPr>
              <a:t>12</a:t>
            </a:fld>
            <a:endParaRPr lang="en-US" sz="1800" b="1"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xmlns="" id="{5533511F-6610-481E-D1A2-838FF8284A33}"/>
              </a:ext>
            </a:extLst>
          </p:cNvPr>
          <p:cNvSpPr>
            <a:spLocks noGrp="1"/>
          </p:cNvSpPr>
          <p:nvPr>
            <p:ph type="ftr" sz="quarter" idx="11"/>
          </p:nvPr>
        </p:nvSpPr>
        <p:spPr>
          <a:xfrm>
            <a:off x="4288221" y="7380754"/>
            <a:ext cx="6832063" cy="499461"/>
          </a:xfrm>
          <a:prstGeom prst="rect">
            <a:avLst/>
          </a:prstGeom>
        </p:spPr>
        <p:txBody>
          <a:bodyPr vert="horz" lIns="91440" tIns="45720" rIns="91440" bIns="45720" rtlCol="0" anchor="ctr"/>
          <a:lstStyle>
            <a:defPPr>
              <a:defRPr lang="en-US"/>
            </a:defPPr>
            <a:lvl1pPr marL="0" algn="ctr" defTabSz="457200" rtl="0" eaLnBrk="1" latinLnBrk="0" hangingPunct="1">
              <a:defRPr sz="13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endParaRPr lang="en-US" sz="2400" dirty="0">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en-US" sz="2400" dirty="0">
                <a:solidFill>
                  <a:schemeClr val="bg1"/>
                </a:solidFill>
                <a:latin typeface="Times New Roman" panose="02020603050405020304" pitchFamily="18" charset="0"/>
                <a:cs typeface="Times New Roman" panose="02020603050405020304" pitchFamily="18" charset="0"/>
              </a:rPr>
              <a:t>APHI-FHEIA 4</a:t>
            </a:r>
            <a:r>
              <a:rPr lang="en-US" sz="2400" baseline="30000" dirty="0">
                <a:solidFill>
                  <a:schemeClr val="bg1"/>
                </a:solidFill>
                <a:latin typeface="Times New Roman" panose="02020603050405020304" pitchFamily="18" charset="0"/>
                <a:cs typeface="Times New Roman" panose="02020603050405020304" pitchFamily="18" charset="0"/>
              </a:rPr>
              <a:t>th </a:t>
            </a:r>
            <a:r>
              <a:rPr lang="en-US" sz="2400" dirty="0">
                <a:solidFill>
                  <a:schemeClr val="bg1"/>
                </a:solidFill>
                <a:latin typeface="Times New Roman" panose="02020603050405020304" pitchFamily="18" charset="0"/>
                <a:cs typeface="Times New Roman" panose="02020603050405020304" pitchFamily="18" charset="0"/>
              </a:rPr>
              <a:t>Joint International Annual Research Conference</a:t>
            </a:r>
          </a:p>
          <a:p>
            <a:endParaRPr lang="en-US" sz="1800" dirty="0"/>
          </a:p>
        </p:txBody>
      </p:sp>
      <p:sp>
        <p:nvSpPr>
          <p:cNvPr id="7" name="Content Placeholder 2"/>
          <p:cNvSpPr txBox="1">
            <a:spLocks/>
          </p:cNvSpPr>
          <p:nvPr/>
        </p:nvSpPr>
        <p:spPr>
          <a:xfrm>
            <a:off x="331380" y="1499193"/>
            <a:ext cx="11449493" cy="4882039"/>
          </a:xfrm>
          <a:prstGeom prst="rect">
            <a:avLst/>
          </a:prstGeom>
        </p:spPr>
        <p:txBody>
          <a:bodyPr vert="horz" lIns="91440" tIns="45720" rIns="91440" bIns="45720" rtlCol="0">
            <a:noAutofit/>
          </a:bodyPr>
          <a:lstStyle>
            <a:lvl1pPr marL="240030" indent="-240030" algn="l" defTabSz="960120" rtl="0" eaLnBrk="1" latinLnBrk="0" hangingPunct="1">
              <a:lnSpc>
                <a:spcPct val="90000"/>
              </a:lnSpc>
              <a:spcBef>
                <a:spcPts val="1050"/>
              </a:spcBef>
              <a:buClr>
                <a:schemeClr val="accent5">
                  <a:lumMod val="75000"/>
                </a:schemeClr>
              </a:buClr>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1pPr>
            <a:lvl2pPr marL="937260" indent="-457200" algn="l" defTabSz="960120" rtl="0" eaLnBrk="1" latinLnBrk="0" hangingPunct="1">
              <a:lnSpc>
                <a:spcPct val="90000"/>
              </a:lnSpc>
              <a:spcBef>
                <a:spcPts val="525"/>
              </a:spcBef>
              <a:buClr>
                <a:srgbClr val="0070C0"/>
              </a:buClr>
              <a:buSzPct val="9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2pPr>
            <a:lvl3pPr marL="1417320" indent="-457200" algn="l" defTabSz="960120" rtl="0" eaLnBrk="1" latinLnBrk="0" hangingPunct="1">
              <a:lnSpc>
                <a:spcPct val="90000"/>
              </a:lnSpc>
              <a:spcBef>
                <a:spcPts val="525"/>
              </a:spcBef>
              <a:buClr>
                <a:srgbClr val="0070C0"/>
              </a:buClr>
              <a:buSzPct val="8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Clr>
                <a:srgbClr val="0070C0"/>
              </a:buClr>
              <a:buSzPct val="75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Clr>
                <a:srgbClr val="0070C0"/>
              </a:buClr>
              <a:buSzPct val="70000"/>
              <a:buFont typeface="Wingdings" panose="05000000000000000000" pitchFamily="2" charset="2"/>
              <a:buChar char="n"/>
              <a:defRPr sz="3200" kern="1200">
                <a:solidFill>
                  <a:srgbClr val="002060"/>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algn="just">
              <a:lnSpc>
                <a:spcPct val="100000"/>
              </a:lnSpc>
              <a:spcBef>
                <a:spcPts val="0"/>
              </a:spcBef>
            </a:pPr>
            <a:r>
              <a:rPr lang="en-US" sz="1400" smtClean="0">
                <a:latin typeface="Corbel" panose="020B0503020204020204" pitchFamily="34" charset="0"/>
                <a:ea typeface="Times New Roman" panose="02020603050405020304" pitchFamily="18" charset="0"/>
                <a:cs typeface="+mn-lt"/>
              </a:rPr>
              <a:t>Kentikelenis A, Papanicolas I: Economic crisis, austerity and the Greek public health system. The European journal of public health 2012, 22(1):4-5.</a:t>
            </a:r>
          </a:p>
          <a:p>
            <a:pPr algn="just">
              <a:lnSpc>
                <a:spcPct val="100000"/>
              </a:lnSpc>
              <a:spcBef>
                <a:spcPts val="0"/>
              </a:spcBef>
            </a:pPr>
            <a:r>
              <a:rPr lang="en-US" sz="1400" smtClean="0">
                <a:latin typeface="Corbel" panose="020B0503020204020204" pitchFamily="34" charset="0"/>
                <a:ea typeface="Times New Roman" panose="02020603050405020304" pitchFamily="18" charset="0"/>
                <a:cs typeface="+mn-lt"/>
              </a:rPr>
              <a:t>Kieny M-P, Evans DB, Schmets G, Kadandale S: Health-system resilience: reflections on the Ebola crisis in western Africa. In., vol. 92: SciELO Public Health; 2014: 850-850.</a:t>
            </a:r>
          </a:p>
          <a:p>
            <a:pPr algn="just">
              <a:lnSpc>
                <a:spcPct val="100000"/>
              </a:lnSpc>
              <a:spcBef>
                <a:spcPts val="0"/>
              </a:spcBef>
            </a:pPr>
            <a:r>
              <a:rPr lang="en-US" sz="1400" smtClean="0">
                <a:latin typeface="Corbel" panose="020B0503020204020204" pitchFamily="34" charset="0"/>
                <a:ea typeface="Times New Roman" panose="02020603050405020304" pitchFamily="18" charset="0"/>
                <a:cs typeface="+mn-lt"/>
              </a:rPr>
              <a:t>Massuda A, Hone T, Leles FAG, De Castro MC, Atun R: The Brazilian health system at crossroads: progress, crisis and resilience. BMJ global health 2018, 3(4):e000829.</a:t>
            </a:r>
          </a:p>
          <a:p>
            <a:pPr algn="just">
              <a:lnSpc>
                <a:spcPct val="100000"/>
              </a:lnSpc>
              <a:spcBef>
                <a:spcPts val="0"/>
              </a:spcBef>
            </a:pPr>
            <a:r>
              <a:rPr lang="en-US" sz="1400" smtClean="0">
                <a:latin typeface="Corbel" panose="020B0503020204020204" pitchFamily="34" charset="0"/>
                <a:ea typeface="Times New Roman" panose="02020603050405020304" pitchFamily="18" charset="0"/>
                <a:cs typeface="+mn-lt"/>
              </a:rPr>
              <a:t>Jordan K, Lewis TP, Roberts B: Quality in crisis: a systematic review of the quality of health systems in humanitarian settings. Conflict and health 2021, 15:1-13.</a:t>
            </a:r>
          </a:p>
          <a:p>
            <a:pPr algn="just">
              <a:lnSpc>
                <a:spcPct val="100000"/>
              </a:lnSpc>
              <a:spcBef>
                <a:spcPts val="0"/>
              </a:spcBef>
            </a:pPr>
            <a:r>
              <a:rPr lang="en-US" sz="1400" smtClean="0">
                <a:latin typeface="Corbel" panose="020B0503020204020204" pitchFamily="34" charset="0"/>
                <a:ea typeface="Times New Roman" panose="02020603050405020304" pitchFamily="18" charset="0"/>
                <a:cs typeface="+mn-lt"/>
              </a:rPr>
              <a:t>Martineau T, McPake B, Theobald S, Raven J, Ensor T, Fustukian S, Ssengooba F, Chirwa Y, Vong S, Wurie H: Leaving no one behind: lessons on rebuilding health systems in conflict-and crisis-affected states. BMJ global health 2017, 2(2):e000327.</a:t>
            </a:r>
          </a:p>
          <a:p>
            <a:pPr algn="just">
              <a:lnSpc>
                <a:spcPct val="100000"/>
              </a:lnSpc>
              <a:spcBef>
                <a:spcPts val="0"/>
              </a:spcBef>
            </a:pPr>
            <a:r>
              <a:rPr lang="en-US" sz="1400" smtClean="0">
                <a:latin typeface="Corbel" panose="020B0503020204020204" pitchFamily="34" charset="0"/>
                <a:ea typeface="Times New Roman" panose="02020603050405020304" pitchFamily="18" charset="0"/>
                <a:cs typeface="+mn-lt"/>
              </a:rPr>
              <a:t>Brunn M, Brigham KB, Chevreul K, Hernández-Quevedo C: The impact of the crisis on the health system and health in France. Economic crisis, health systems and health in Europe 2015:75.</a:t>
            </a:r>
          </a:p>
          <a:p>
            <a:pPr algn="just">
              <a:lnSpc>
                <a:spcPct val="100000"/>
              </a:lnSpc>
              <a:spcBef>
                <a:spcPts val="0"/>
              </a:spcBef>
            </a:pPr>
            <a:r>
              <a:rPr lang="en-US" sz="1400" smtClean="0">
                <a:latin typeface="Corbel" panose="020B0503020204020204" pitchFamily="34" charset="0"/>
                <a:ea typeface="Times New Roman" panose="02020603050405020304" pitchFamily="18" charset="0"/>
                <a:cs typeface="+mn-lt"/>
              </a:rPr>
              <a:t>Lindelow M, Serneels P: The performance of health workers in Ethiopia: results from qualitative research. Social science &amp; medicine 2006, 62(9):2225-2235.</a:t>
            </a:r>
          </a:p>
          <a:p>
            <a:pPr algn="just">
              <a:lnSpc>
                <a:spcPct val="100000"/>
              </a:lnSpc>
              <a:spcBef>
                <a:spcPts val="0"/>
              </a:spcBef>
            </a:pPr>
            <a:r>
              <a:rPr lang="en-US" sz="1400" smtClean="0">
                <a:latin typeface="Corbel" panose="020B0503020204020204" pitchFamily="34" charset="0"/>
                <a:ea typeface="Times New Roman" panose="02020603050405020304" pitchFamily="18" charset="0"/>
                <a:cs typeface="+mn-lt"/>
              </a:rPr>
              <a:t>Erena SH, Worku H: Urban flood vulnerability assessments: the case of Dire Dawa city, Ethiopia. Natural Hazards 2019, 97:495-516.</a:t>
            </a:r>
          </a:p>
          <a:p>
            <a:pPr algn="just">
              <a:lnSpc>
                <a:spcPct val="100000"/>
              </a:lnSpc>
              <a:spcBef>
                <a:spcPts val="0"/>
              </a:spcBef>
            </a:pPr>
            <a:r>
              <a:rPr lang="en-US" sz="1400" smtClean="0">
                <a:latin typeface="Corbel" panose="020B0503020204020204" pitchFamily="34" charset="0"/>
                <a:ea typeface="Times New Roman" panose="02020603050405020304" pitchFamily="18" charset="0"/>
                <a:cs typeface="+mn-lt"/>
              </a:rPr>
              <a:t>Gebrehiwot T, van der Veen A: Climate change vulnerability in Ethiopia: disaggregation of Tigray Region. Journal of Eastern African Studies 2013, 7(4):607-629.</a:t>
            </a:r>
          </a:p>
          <a:p>
            <a:pPr algn="just">
              <a:lnSpc>
                <a:spcPct val="100000"/>
              </a:lnSpc>
              <a:spcBef>
                <a:spcPts val="0"/>
              </a:spcBef>
            </a:pPr>
            <a:r>
              <a:rPr lang="en-US" sz="1400" smtClean="0">
                <a:latin typeface="Corbel" panose="020B0503020204020204" pitchFamily="34" charset="0"/>
                <a:ea typeface="Times New Roman" panose="02020603050405020304" pitchFamily="18" charset="0"/>
                <a:cs typeface="+mn-lt"/>
              </a:rPr>
              <a:t>Ahmad T, Cressman K, Noorka IR, Omrane MB, Bader MK: Burgeoning desert locust population as a transboundary plant pest: A significant threat to regional food security. In: The Food Security, Biodiversity, and Climate Nexus. edn.: Springer; 2022: 189-212.</a:t>
            </a:r>
            <a:endParaRPr lang="en-US" sz="1400" dirty="0">
              <a:latin typeface="Corbel" panose="020B0503020204020204" pitchFamily="34" charset="0"/>
              <a:ea typeface="Times New Roman" panose="02020603050405020304" pitchFamily="18" charset="0"/>
              <a:cs typeface="+mn-lt"/>
            </a:endParaRPr>
          </a:p>
        </p:txBody>
      </p:sp>
    </p:spTree>
    <p:extLst>
      <p:ext uri="{BB962C8B-B14F-4D97-AF65-F5344CB8AC3E}">
        <p14:creationId xmlns:p14="http://schemas.microsoft.com/office/powerpoint/2010/main" val="54306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E06481F-61BC-3AAA-A984-6078991DA0FD}"/>
              </a:ext>
            </a:extLst>
          </p:cNvPr>
          <p:cNvSpPr>
            <a:spLocks noGrp="1"/>
          </p:cNvSpPr>
          <p:nvPr>
            <p:ph idx="1"/>
          </p:nvPr>
        </p:nvSpPr>
        <p:spPr>
          <a:xfrm>
            <a:off x="105896" y="391646"/>
            <a:ext cx="12569805" cy="794217"/>
          </a:xfrm>
        </p:spPr>
        <p:txBody>
          <a:bodyPr>
            <a:noAutofit/>
          </a:bodyPr>
          <a:lstStyle/>
          <a:p>
            <a:pPr marL="0" indent="0" algn="ctr">
              <a:buNone/>
            </a:pPr>
            <a:r>
              <a:rPr lang="en-US" dirty="0">
                <a:solidFill>
                  <a:schemeClr val="bg1"/>
                </a:solidFill>
                <a:latin typeface="Times New Roman" pitchFamily="18" charset="0"/>
                <a:cs typeface="Times New Roman" pitchFamily="18" charset="0"/>
              </a:rPr>
              <a:t>THANK YOU</a:t>
            </a:r>
            <a:r>
              <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4" name="Slide Number Placeholder 3">
            <a:extLst>
              <a:ext uri="{FF2B5EF4-FFF2-40B4-BE49-F238E27FC236}">
                <a16:creationId xmlns:a16="http://schemas.microsoft.com/office/drawing/2014/main" xmlns="" id="{C383597B-9FE7-186A-4B94-322417A30438}"/>
              </a:ext>
            </a:extLst>
          </p:cNvPr>
          <p:cNvSpPr>
            <a:spLocks noGrp="1"/>
          </p:cNvSpPr>
          <p:nvPr>
            <p:ph type="sldNum" sz="quarter" idx="12"/>
          </p:nvPr>
        </p:nvSpPr>
        <p:spPr>
          <a:xfrm>
            <a:off x="10422897" y="7299025"/>
            <a:ext cx="2880360" cy="383381"/>
          </a:xfrm>
        </p:spPr>
        <p:txBody>
          <a:bodyPr/>
          <a:lstStyle/>
          <a:p>
            <a:fld id="{B832C571-E1E9-4272-8FFF-6D7AE6E41910}" type="slidenum">
              <a:rPr lang="en-US" b="1">
                <a:latin typeface="Arial" panose="020B0604020202020204" pitchFamily="34" charset="0"/>
              </a:rPr>
              <a:t>13</a:t>
            </a:fld>
            <a:endParaRPr lang="en-US" sz="1800" b="1"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xmlns="" id="{5533511F-6610-481E-D1A2-838FF8284A33}"/>
              </a:ext>
            </a:extLst>
          </p:cNvPr>
          <p:cNvSpPr>
            <a:spLocks noGrp="1"/>
          </p:cNvSpPr>
          <p:nvPr>
            <p:ph type="ftr" sz="quarter" idx="11"/>
          </p:nvPr>
        </p:nvSpPr>
        <p:spPr>
          <a:xfrm>
            <a:off x="4288221" y="7380754"/>
            <a:ext cx="6832063" cy="499461"/>
          </a:xfrm>
          <a:prstGeom prst="rect">
            <a:avLst/>
          </a:prstGeom>
        </p:spPr>
        <p:txBody>
          <a:bodyPr vert="horz" lIns="91440" tIns="45720" rIns="91440" bIns="45720" rtlCol="0" anchor="ctr"/>
          <a:lstStyle>
            <a:defPPr>
              <a:defRPr lang="en-US"/>
            </a:defPPr>
            <a:lvl1pPr marL="0" algn="ctr" defTabSz="457200" rtl="0" eaLnBrk="1" latinLnBrk="0" hangingPunct="1">
              <a:defRPr sz="136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endParaRPr lang="en-US" sz="2400" dirty="0">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en-US" sz="2400" dirty="0">
                <a:solidFill>
                  <a:schemeClr val="bg1"/>
                </a:solidFill>
                <a:latin typeface="Times New Roman" panose="02020603050405020304" pitchFamily="18" charset="0"/>
                <a:cs typeface="Times New Roman" panose="02020603050405020304" pitchFamily="18" charset="0"/>
              </a:rPr>
              <a:t>APHI-FHEIA 4</a:t>
            </a:r>
            <a:r>
              <a:rPr lang="en-US" sz="2400" baseline="30000" dirty="0">
                <a:solidFill>
                  <a:schemeClr val="bg1"/>
                </a:solidFill>
                <a:latin typeface="Times New Roman" panose="02020603050405020304" pitchFamily="18" charset="0"/>
                <a:cs typeface="Times New Roman" panose="02020603050405020304" pitchFamily="18" charset="0"/>
              </a:rPr>
              <a:t>th </a:t>
            </a:r>
            <a:r>
              <a:rPr lang="en-US" sz="2400" dirty="0">
                <a:solidFill>
                  <a:schemeClr val="bg1"/>
                </a:solidFill>
                <a:latin typeface="Times New Roman" panose="02020603050405020304" pitchFamily="18" charset="0"/>
                <a:cs typeface="Times New Roman" panose="02020603050405020304" pitchFamily="18" charset="0"/>
              </a:rPr>
              <a:t>Joint International Annual Research Conference</a:t>
            </a:r>
          </a:p>
          <a:p>
            <a:endParaRPr lang="en-US" sz="18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233" y="1148316"/>
            <a:ext cx="10240807" cy="559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45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54DB9-D77D-6E5A-E278-9D5C89836C29}"/>
              </a:ext>
            </a:extLst>
          </p:cNvPr>
          <p:cNvSpPr>
            <a:spLocks noGrp="1"/>
          </p:cNvSpPr>
          <p:nvPr>
            <p:ph type="title"/>
          </p:nvPr>
        </p:nvSpPr>
        <p:spPr>
          <a:xfrm>
            <a:off x="103829" y="328893"/>
            <a:ext cx="11817661" cy="765091"/>
          </a:xfrm>
        </p:spPr>
        <p:txBody>
          <a:bodyPr>
            <a:normAutofit/>
          </a:bodyPr>
          <a:lstStyle/>
          <a:p>
            <a:pPr algn="ctr"/>
            <a:r>
              <a:rPr lang="en-US" sz="3200" dirty="0">
                <a:latin typeface="Times New Roman" pitchFamily="18" charset="0"/>
                <a:cs typeface="Times New Roman" pitchFamily="18" charset="0"/>
              </a:rPr>
              <a:t>Presentation outlines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97CAD9BD-EC9E-6AFF-51AD-7BBD8BE7E0E2}"/>
              </a:ext>
            </a:extLst>
          </p:cNvPr>
          <p:cNvSpPr>
            <a:spLocks noGrp="1"/>
          </p:cNvSpPr>
          <p:nvPr>
            <p:ph sz="half" idx="1"/>
          </p:nvPr>
        </p:nvSpPr>
        <p:spPr>
          <a:xfrm>
            <a:off x="851770" y="1292244"/>
            <a:ext cx="11823932" cy="5675518"/>
          </a:xfrm>
        </p:spPr>
        <p:txBody>
          <a:bodyPr>
            <a:noAutofit/>
          </a:bodyPr>
          <a:lstStyle/>
          <a:p>
            <a:pPr>
              <a:lnSpc>
                <a:spcPct val="200000"/>
              </a:lnSpc>
            </a:pPr>
            <a:r>
              <a:rPr lang="en-US" sz="2400" b="1" dirty="0" smtClean="0">
                <a:solidFill>
                  <a:schemeClr val="accent1">
                    <a:lumMod val="75000"/>
                  </a:schemeClr>
                </a:solidFill>
                <a:latin typeface="Times New Roman" pitchFamily="18" charset="0"/>
                <a:cs typeface="Times New Roman" pitchFamily="18" charset="0"/>
              </a:rPr>
              <a:t> Background</a:t>
            </a:r>
            <a:endParaRPr lang="en-US" sz="2400" b="1" dirty="0">
              <a:solidFill>
                <a:schemeClr val="accent1">
                  <a:lumMod val="75000"/>
                </a:schemeClr>
              </a:solidFill>
              <a:latin typeface="Times New Roman" pitchFamily="18" charset="0"/>
              <a:cs typeface="Times New Roman" pitchFamily="18" charset="0"/>
            </a:endParaRPr>
          </a:p>
          <a:p>
            <a:pPr>
              <a:lnSpc>
                <a:spcPct val="200000"/>
              </a:lnSpc>
            </a:pPr>
            <a:r>
              <a:rPr lang="en-US" sz="2400" b="1" dirty="0">
                <a:solidFill>
                  <a:schemeClr val="accent1">
                    <a:lumMod val="75000"/>
                  </a:schemeClr>
                </a:solidFill>
                <a:latin typeface="Times New Roman" pitchFamily="18" charset="0"/>
                <a:cs typeface="Times New Roman" pitchFamily="18" charset="0"/>
              </a:rPr>
              <a:t> Objectives</a:t>
            </a:r>
          </a:p>
          <a:p>
            <a:pPr>
              <a:lnSpc>
                <a:spcPct val="200000"/>
              </a:lnSpc>
            </a:pPr>
            <a:r>
              <a:rPr lang="en-US" sz="2400" b="1" dirty="0">
                <a:solidFill>
                  <a:schemeClr val="accent1">
                    <a:lumMod val="75000"/>
                  </a:schemeClr>
                </a:solidFill>
                <a:latin typeface="Times New Roman" pitchFamily="18" charset="0"/>
                <a:cs typeface="Times New Roman" pitchFamily="18" charset="0"/>
              </a:rPr>
              <a:t> Methods</a:t>
            </a:r>
          </a:p>
          <a:p>
            <a:pPr>
              <a:lnSpc>
                <a:spcPct val="200000"/>
              </a:lnSpc>
            </a:pPr>
            <a:r>
              <a:rPr lang="en-US" sz="2400" b="1" dirty="0">
                <a:solidFill>
                  <a:schemeClr val="accent1">
                    <a:lumMod val="75000"/>
                  </a:schemeClr>
                </a:solidFill>
                <a:latin typeface="Times New Roman" pitchFamily="18" charset="0"/>
                <a:cs typeface="Times New Roman" pitchFamily="18" charset="0"/>
              </a:rPr>
              <a:t> </a:t>
            </a:r>
            <a:r>
              <a:rPr lang="en-US" sz="2400" b="1" dirty="0" smtClean="0">
                <a:solidFill>
                  <a:schemeClr val="accent1">
                    <a:lumMod val="75000"/>
                  </a:schemeClr>
                </a:solidFill>
                <a:latin typeface="Times New Roman" pitchFamily="18" charset="0"/>
                <a:cs typeface="Times New Roman" pitchFamily="18" charset="0"/>
              </a:rPr>
              <a:t>Results</a:t>
            </a:r>
            <a:endParaRPr lang="en-US" sz="2400" b="1" dirty="0">
              <a:solidFill>
                <a:schemeClr val="accent1">
                  <a:lumMod val="75000"/>
                </a:schemeClr>
              </a:solidFill>
              <a:latin typeface="Times New Roman" pitchFamily="18" charset="0"/>
              <a:cs typeface="Times New Roman" pitchFamily="18" charset="0"/>
            </a:endParaRPr>
          </a:p>
          <a:p>
            <a:pPr>
              <a:lnSpc>
                <a:spcPct val="200000"/>
              </a:lnSpc>
            </a:pPr>
            <a:r>
              <a:rPr lang="en-US" sz="2400" b="1" dirty="0">
                <a:solidFill>
                  <a:schemeClr val="accent1">
                    <a:lumMod val="75000"/>
                  </a:schemeClr>
                </a:solidFill>
                <a:latin typeface="Times New Roman" pitchFamily="18" charset="0"/>
                <a:cs typeface="Times New Roman" pitchFamily="18" charset="0"/>
              </a:rPr>
              <a:t> </a:t>
            </a:r>
            <a:r>
              <a:rPr lang="en-US" sz="2400" b="1" dirty="0" smtClean="0">
                <a:solidFill>
                  <a:schemeClr val="accent1">
                    <a:lumMod val="75000"/>
                  </a:schemeClr>
                </a:solidFill>
                <a:latin typeface="Times New Roman" pitchFamily="18" charset="0"/>
                <a:cs typeface="Times New Roman" pitchFamily="18" charset="0"/>
              </a:rPr>
              <a:t>Conclusions</a:t>
            </a:r>
            <a:endParaRPr lang="en-US" sz="2400" b="1" dirty="0">
              <a:solidFill>
                <a:schemeClr val="accent1">
                  <a:lumMod val="75000"/>
                </a:schemeClr>
              </a:solidFill>
              <a:latin typeface="Times New Roman" pitchFamily="18" charset="0"/>
              <a:cs typeface="Times New Roman" pitchFamily="18" charset="0"/>
            </a:endParaRPr>
          </a:p>
          <a:p>
            <a:pPr>
              <a:lnSpc>
                <a:spcPct val="200000"/>
              </a:lnSpc>
            </a:pPr>
            <a:r>
              <a:rPr lang="en-US" sz="2400" b="1" dirty="0">
                <a:solidFill>
                  <a:schemeClr val="accent1">
                    <a:lumMod val="75000"/>
                  </a:schemeClr>
                </a:solidFill>
                <a:latin typeface="Times New Roman" pitchFamily="18" charset="0"/>
                <a:cs typeface="Times New Roman" pitchFamily="18" charset="0"/>
              </a:rPr>
              <a:t> Acknowledgements</a:t>
            </a: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C3B0502-AE0A-C397-BBF2-A9CE5A53EABE}"/>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2</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xmlns="" id="{4606C3D5-0E91-B890-1BB3-785D476FDB57}"/>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269277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7ECB499-827D-4CE0-0A0B-617762611F10}"/>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A85E9775-6AC6-8F04-5634-32F4721CE721}"/>
              </a:ext>
            </a:extLst>
          </p:cNvPr>
          <p:cNvSpPr>
            <a:spLocks noGrp="1"/>
          </p:cNvSpPr>
          <p:nvPr>
            <p:ph type="title"/>
          </p:nvPr>
        </p:nvSpPr>
        <p:spPr>
          <a:xfrm>
            <a:off x="103829" y="306185"/>
            <a:ext cx="11817661" cy="765091"/>
          </a:xfrm>
        </p:spPr>
        <p:txBody>
          <a:bodyPr>
            <a:normAutofit/>
          </a:bodyPr>
          <a:lstStyle/>
          <a:p>
            <a:pPr algn="ctr"/>
            <a:r>
              <a:rPr lang="en-US" sz="3200" dirty="0" smtClean="0">
                <a:latin typeface="Times New Roman" pitchFamily="18" charset="0"/>
                <a:cs typeface="Times New Roman" pitchFamily="18" charset="0"/>
              </a:rPr>
              <a:t>Background(1/2</a:t>
            </a:r>
            <a:r>
              <a:rPr lang="en-US" sz="3200" dirty="0">
                <a:latin typeface="Times New Roman" pitchFamily="18" charset="0"/>
                <a:cs typeface="Times New Roman" pitchFamily="18" charset="0"/>
              </a:rPr>
              <a:t>)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319666A9-C234-F0A2-40CE-5386CDA2C074}"/>
              </a:ext>
            </a:extLst>
          </p:cNvPr>
          <p:cNvSpPr>
            <a:spLocks noGrp="1"/>
          </p:cNvSpPr>
          <p:nvPr>
            <p:ph sz="half" idx="1"/>
          </p:nvPr>
        </p:nvSpPr>
        <p:spPr>
          <a:xfrm>
            <a:off x="103829" y="1114817"/>
            <a:ext cx="12347041" cy="6657584"/>
          </a:xfrm>
        </p:spPr>
        <p:txBody>
          <a:bodyPr>
            <a:noAutofit/>
          </a:bodyPr>
          <a:lstStyle/>
          <a:p>
            <a:pPr algn="just">
              <a:lnSpc>
                <a:spcPct val="150000"/>
              </a:lnSpc>
            </a:pPr>
            <a:r>
              <a:rPr lang="en-US" sz="2600" dirty="0" smtClean="0">
                <a:latin typeface="Times New Roman" panose="02020603050405020304" pitchFamily="18" charset="0"/>
                <a:cs typeface="Times New Roman" panose="02020603050405020304" pitchFamily="18" charset="0"/>
              </a:rPr>
              <a:t> Ethiopian </a:t>
            </a:r>
            <a:r>
              <a:rPr lang="en-US" sz="2600" dirty="0">
                <a:latin typeface="Times New Roman" panose="02020603050405020304" pitchFamily="18" charset="0"/>
                <a:cs typeface="Times New Roman" panose="02020603050405020304" pitchFamily="18" charset="0"/>
              </a:rPr>
              <a:t>h</a:t>
            </a:r>
            <a:r>
              <a:rPr lang="en-US" sz="2600" dirty="0" smtClean="0">
                <a:latin typeface="Times New Roman" panose="02020603050405020304" pitchFamily="18" charset="0"/>
                <a:cs typeface="Times New Roman" panose="02020603050405020304" pitchFamily="18" charset="0"/>
              </a:rPr>
              <a:t>ealthcare </a:t>
            </a:r>
            <a:r>
              <a:rPr lang="en-US" sz="2600" dirty="0">
                <a:latin typeface="Times New Roman" panose="02020603050405020304" pitchFamily="18" charset="0"/>
                <a:cs typeface="Times New Roman" panose="02020603050405020304" pitchFamily="18" charset="0"/>
              </a:rPr>
              <a:t>systems face increasing shocks </a:t>
            </a:r>
            <a:r>
              <a:rPr lang="en-US" sz="2600" dirty="0" smtClean="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c</a:t>
            </a:r>
            <a:r>
              <a:rPr lang="en-US" sz="2600" dirty="0" smtClean="0">
                <a:latin typeface="Times New Roman" panose="02020603050405020304" pitchFamily="18" charset="0"/>
                <a:cs typeface="Times New Roman" panose="02020603050405020304" pitchFamily="18" charset="0"/>
              </a:rPr>
              <a:t>onflict</a:t>
            </a:r>
            <a:r>
              <a:rPr lang="en-US" sz="2600" dirty="0">
                <a:latin typeface="Times New Roman" panose="02020603050405020304" pitchFamily="18" charset="0"/>
                <a:cs typeface="Times New Roman" panose="02020603050405020304" pitchFamily="18" charset="0"/>
              </a:rPr>
              <a:t>, p</a:t>
            </a:r>
            <a:r>
              <a:rPr lang="en-US" sz="2600" dirty="0" smtClean="0">
                <a:latin typeface="Times New Roman" panose="02020603050405020304" pitchFamily="18" charset="0"/>
                <a:cs typeface="Times New Roman" panose="02020603050405020304" pitchFamily="18" charset="0"/>
              </a:rPr>
              <a:t>andemics, outbreaks).</a:t>
            </a:r>
            <a:endParaRPr lang="en-US" sz="2600" dirty="0">
              <a:latin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cs typeface="Times New Roman" panose="02020603050405020304" pitchFamily="18" charset="0"/>
              </a:rPr>
              <a:t>These crises disrupted healthcare delivery, </a:t>
            </a:r>
            <a:r>
              <a:rPr lang="en-US" sz="2600" dirty="0" smtClean="0">
                <a:latin typeface="Times New Roman" panose="02020603050405020304" pitchFamily="18" charset="0"/>
                <a:cs typeface="Times New Roman" panose="02020603050405020304" pitchFamily="18" charset="0"/>
              </a:rPr>
              <a:t>quality </a:t>
            </a:r>
            <a:r>
              <a:rPr lang="en-US" sz="2600" dirty="0">
                <a:latin typeface="Times New Roman" panose="02020603050405020304" pitchFamily="18" charset="0"/>
                <a:cs typeface="Times New Roman" panose="02020603050405020304" pitchFamily="18" charset="0"/>
              </a:rPr>
              <a:t>of care, and increased vulnerability of the affected population</a:t>
            </a:r>
          </a:p>
          <a:p>
            <a:pPr algn="just">
              <a:lnSpc>
                <a:spcPct val="150000"/>
              </a:lnSpc>
            </a:pPr>
            <a:r>
              <a:rPr lang="en-US" sz="2600" dirty="0">
                <a:latin typeface="Times New Roman" panose="02020603050405020304" pitchFamily="18" charset="0"/>
                <a:cs typeface="Times New Roman" panose="02020603050405020304" pitchFamily="18" charset="0"/>
              </a:rPr>
              <a:t> The conflict in Ethiopia caused extensive health-facility damage, with </a:t>
            </a:r>
            <a:endParaRPr lang="en-US" sz="2600" dirty="0" smtClean="0">
              <a:latin typeface="Times New Roman" panose="02020603050405020304" pitchFamily="18" charset="0"/>
              <a:cs typeface="Times New Roman" panose="02020603050405020304" pitchFamily="18" charset="0"/>
            </a:endParaRPr>
          </a:p>
          <a:p>
            <a:pPr lvl="1" algn="just">
              <a:lnSpc>
                <a:spcPct val="150000"/>
              </a:lnSpc>
            </a:pPr>
            <a:r>
              <a:rPr lang="en-US" sz="2600" b="1" dirty="0" smtClean="0">
                <a:latin typeface="Times New Roman" panose="02020603050405020304" pitchFamily="18" charset="0"/>
                <a:cs typeface="Times New Roman" panose="02020603050405020304" pitchFamily="18" charset="0"/>
              </a:rPr>
              <a:t>76</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hospitals, </a:t>
            </a:r>
            <a:r>
              <a:rPr lang="en-US" sz="2600" b="1" dirty="0">
                <a:latin typeface="Times New Roman" panose="02020603050405020304" pitchFamily="18" charset="0"/>
                <a:cs typeface="Times New Roman" panose="02020603050405020304" pitchFamily="18" charset="0"/>
              </a:rPr>
              <a:t>750</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HCs</a:t>
            </a:r>
            <a:r>
              <a:rPr lang="en-US" sz="2600" dirty="0">
                <a:latin typeface="Times New Roman" panose="02020603050405020304" pitchFamily="18" charset="0"/>
                <a:cs typeface="Times New Roman" panose="02020603050405020304" pitchFamily="18" charset="0"/>
              </a:rPr>
              <a:t>, and </a:t>
            </a:r>
            <a:r>
              <a:rPr lang="en-US" sz="2600" b="1" dirty="0">
                <a:latin typeface="Times New Roman" panose="02020603050405020304" pitchFamily="18" charset="0"/>
                <a:cs typeface="Times New Roman" panose="02020603050405020304" pitchFamily="18" charset="0"/>
              </a:rPr>
              <a:t>3,508 </a:t>
            </a:r>
            <a:r>
              <a:rPr lang="en-US" sz="2600" dirty="0">
                <a:latin typeface="Times New Roman" panose="02020603050405020304" pitchFamily="18" charset="0"/>
                <a:cs typeface="Times New Roman" panose="02020603050405020304" pitchFamily="18" charset="0"/>
              </a:rPr>
              <a:t>HPs have been </a:t>
            </a:r>
            <a:r>
              <a:rPr lang="en-US" sz="2600" dirty="0" smtClean="0">
                <a:latin typeface="Times New Roman" panose="02020603050405020304" pitchFamily="18" charset="0"/>
                <a:cs typeface="Times New Roman" panose="02020603050405020304" pitchFamily="18" charset="0"/>
              </a:rPr>
              <a:t>destroyed, </a:t>
            </a:r>
            <a:r>
              <a:rPr lang="en-US" sz="2600" dirty="0">
                <a:latin typeface="Times New Roman" panose="02020603050405020304" pitchFamily="18" charset="0"/>
                <a:cs typeface="Times New Roman" panose="02020603050405020304" pitchFamily="18" charset="0"/>
              </a:rPr>
              <a:t>looted o</a:t>
            </a:r>
            <a:r>
              <a:rPr lang="en-US" sz="2600" dirty="0" smtClean="0">
                <a:latin typeface="Times New Roman" panose="02020603050405020304" pitchFamily="18" charset="0"/>
                <a:cs typeface="Times New Roman" panose="02020603050405020304" pitchFamily="18" charset="0"/>
              </a:rPr>
              <a:t>r </a:t>
            </a:r>
            <a:r>
              <a:rPr lang="en-US" sz="2600" dirty="0">
                <a:latin typeface="Times New Roman" panose="02020603050405020304" pitchFamily="18" charset="0"/>
                <a:cs typeface="Times New Roman" panose="02020603050405020304" pitchFamily="18" charset="0"/>
              </a:rPr>
              <a:t>completely </a:t>
            </a:r>
            <a:r>
              <a:rPr lang="en-US" sz="2600" dirty="0" smtClean="0">
                <a:latin typeface="Times New Roman" panose="02020603050405020304" pitchFamily="18" charset="0"/>
                <a:cs typeface="Times New Roman" panose="02020603050405020304" pitchFamily="18" charset="0"/>
              </a:rPr>
              <a:t>damaged across </a:t>
            </a:r>
            <a:r>
              <a:rPr lang="en-US" sz="2600" dirty="0">
                <a:latin typeface="Times New Roman" panose="02020603050405020304" pitchFamily="18" charset="0"/>
                <a:cs typeface="Times New Roman" panose="02020603050405020304" pitchFamily="18" charset="0"/>
              </a:rPr>
              <a:t>four </a:t>
            </a:r>
            <a:r>
              <a:rPr lang="en-US" sz="2600" dirty="0" smtClean="0">
                <a:latin typeface="Times New Roman" panose="02020603050405020304" pitchFamily="18" charset="0"/>
                <a:cs typeface="Times New Roman" panose="02020603050405020304" pitchFamily="18" charset="0"/>
              </a:rPr>
              <a:t>regions</a:t>
            </a:r>
          </a:p>
          <a:p>
            <a:pPr algn="just">
              <a:lnSpc>
                <a:spcPct val="150000"/>
              </a:lnSpc>
            </a:pPr>
            <a:r>
              <a:rPr lang="en-US" sz="2600" dirty="0" smtClean="0">
                <a:latin typeface="Times New Roman" panose="02020603050405020304" pitchFamily="18" charset="0"/>
                <a:cs typeface="Times New Roman" panose="02020603050405020304" pitchFamily="18" charset="0"/>
              </a:rPr>
              <a:t> COVID-19 pandemic disrupt essential </a:t>
            </a:r>
            <a:r>
              <a:rPr lang="en-US" sz="2600" dirty="0">
                <a:latin typeface="Times New Roman" panose="02020603050405020304" pitchFamily="18" charset="0"/>
                <a:cs typeface="Times New Roman" panose="02020603050405020304" pitchFamily="18" charset="0"/>
              </a:rPr>
              <a:t>health services (54</a:t>
            </a:r>
            <a:r>
              <a:rPr lang="en-US" sz="2600" dirty="0" smtClean="0">
                <a:latin typeface="Times New Roman" panose="02020603050405020304" pitchFamily="18" charset="0"/>
                <a:cs typeface="Times New Roman" panose="02020603050405020304" pitchFamily="18" charset="0"/>
              </a:rPr>
              <a:t>% and </a:t>
            </a:r>
            <a:r>
              <a:rPr lang="en-US" sz="2600" dirty="0">
                <a:latin typeface="Times New Roman" panose="02020603050405020304" pitchFamily="18" charset="0"/>
                <a:cs typeface="Times New Roman" panose="02020603050405020304" pitchFamily="18" charset="0"/>
              </a:rPr>
              <a:t>47% reduction </a:t>
            </a:r>
            <a:r>
              <a:rPr lang="en-US" sz="2600" dirty="0" smtClean="0">
                <a:latin typeface="Times New Roman" panose="02020603050405020304" pitchFamily="18" charset="0"/>
                <a:cs typeface="Times New Roman" panose="02020603050405020304" pitchFamily="18" charset="0"/>
              </a:rPr>
              <a:t>in OPD visit and </a:t>
            </a:r>
            <a:r>
              <a:rPr lang="en-US" sz="2600" dirty="0">
                <a:latin typeface="Times New Roman" panose="02020603050405020304" pitchFamily="18" charset="0"/>
                <a:cs typeface="Times New Roman" panose="02020603050405020304" pitchFamily="18" charset="0"/>
              </a:rPr>
              <a:t>inpatient </a:t>
            </a:r>
            <a:r>
              <a:rPr lang="en-US" sz="2600" dirty="0" smtClean="0">
                <a:latin typeface="Times New Roman" panose="02020603050405020304" pitchFamily="18" charset="0"/>
                <a:cs typeface="Times New Roman" panose="02020603050405020304" pitchFamily="18" charset="0"/>
              </a:rPr>
              <a:t>admissions in AA)</a:t>
            </a:r>
          </a:p>
          <a:p>
            <a:pPr marL="0" lvl="0" indent="0" algn="just" defTabSz="914400">
              <a:lnSpc>
                <a:spcPct val="150000"/>
              </a:lnSpc>
              <a:spcBef>
                <a:spcPts val="1000"/>
              </a:spcBef>
              <a:buClrTx/>
              <a:buNone/>
            </a:pPr>
            <a:r>
              <a:rPr lang="en-US" sz="2000" i="1" dirty="0" smtClean="0">
                <a:solidFill>
                  <a:prstClr val="black"/>
                </a:solidFill>
                <a:latin typeface="Times New Roman" pitchFamily="18" charset="0"/>
                <a:cs typeface="Times New Roman" pitchFamily="18" charset="0"/>
              </a:rPr>
              <a:t>(</a:t>
            </a:r>
            <a:r>
              <a:rPr lang="en-US" sz="1800" b="1" i="1" dirty="0" err="1" smtClean="0">
                <a:solidFill>
                  <a:srgbClr val="0070C0"/>
                </a:solidFill>
                <a:latin typeface="Times New Roman" pitchFamily="18" charset="0"/>
                <a:cs typeface="Times New Roman" pitchFamily="18" charset="0"/>
              </a:rPr>
              <a:t>Arage</a:t>
            </a:r>
            <a:r>
              <a:rPr lang="en-US" sz="1800" b="1" i="1" dirty="0" smtClean="0">
                <a:solidFill>
                  <a:srgbClr val="0070C0"/>
                </a:solidFill>
                <a:latin typeface="Times New Roman" pitchFamily="18" charset="0"/>
                <a:cs typeface="Times New Roman" pitchFamily="18" charset="0"/>
              </a:rPr>
              <a:t> </a:t>
            </a:r>
            <a:r>
              <a:rPr lang="en-US" sz="1800" b="1" i="1" dirty="0">
                <a:solidFill>
                  <a:srgbClr val="0070C0"/>
                </a:solidFill>
                <a:latin typeface="Times New Roman" pitchFamily="18" charset="0"/>
                <a:cs typeface="Times New Roman" pitchFamily="18" charset="0"/>
              </a:rPr>
              <a:t>et al., 2023a, </a:t>
            </a:r>
            <a:r>
              <a:rPr lang="en-US" sz="1800" b="1" i="1" dirty="0" err="1">
                <a:solidFill>
                  <a:srgbClr val="0070C0"/>
                </a:solidFill>
                <a:latin typeface="Times New Roman" pitchFamily="18" charset="0"/>
                <a:cs typeface="Times New Roman" pitchFamily="18" charset="0"/>
              </a:rPr>
              <a:t>Gutema</a:t>
            </a:r>
            <a:r>
              <a:rPr lang="en-US" sz="1800" b="1" i="1" dirty="0">
                <a:solidFill>
                  <a:srgbClr val="0070C0"/>
                </a:solidFill>
                <a:latin typeface="Times New Roman" pitchFamily="18" charset="0"/>
                <a:cs typeface="Times New Roman" pitchFamily="18" charset="0"/>
              </a:rPr>
              <a:t> et al., 2023a, </a:t>
            </a:r>
            <a:r>
              <a:rPr lang="en-US" sz="1800" b="1" i="1" dirty="0" err="1">
                <a:solidFill>
                  <a:srgbClr val="0070C0"/>
                </a:solidFill>
                <a:latin typeface="Times New Roman" pitchFamily="18" charset="0"/>
                <a:cs typeface="Times New Roman" pitchFamily="18" charset="0"/>
              </a:rPr>
              <a:t>Berhan</a:t>
            </a:r>
            <a:r>
              <a:rPr lang="en-US" sz="1800" b="1" i="1" dirty="0">
                <a:solidFill>
                  <a:srgbClr val="0070C0"/>
                </a:solidFill>
                <a:latin typeface="Times New Roman" pitchFamily="18" charset="0"/>
                <a:cs typeface="Times New Roman" pitchFamily="18" charset="0"/>
              </a:rPr>
              <a:t> et al., 2023, </a:t>
            </a:r>
            <a:r>
              <a:rPr lang="en-US" sz="1800" b="1" i="1" dirty="0" err="1">
                <a:solidFill>
                  <a:srgbClr val="0070C0"/>
                </a:solidFill>
                <a:latin typeface="Times New Roman" pitchFamily="18" charset="0"/>
                <a:cs typeface="Times New Roman" pitchFamily="18" charset="0"/>
              </a:rPr>
              <a:t>Gudina</a:t>
            </a:r>
            <a:r>
              <a:rPr lang="en-US" sz="1800" b="1" i="1" dirty="0">
                <a:solidFill>
                  <a:srgbClr val="0070C0"/>
                </a:solidFill>
                <a:latin typeface="Times New Roman" pitchFamily="18" charset="0"/>
                <a:cs typeface="Times New Roman" pitchFamily="18" charset="0"/>
              </a:rPr>
              <a:t> et al., 2021, </a:t>
            </a:r>
            <a:r>
              <a:rPr lang="en-US" sz="1800" b="1" i="1" dirty="0" err="1">
                <a:solidFill>
                  <a:srgbClr val="0070C0"/>
                </a:solidFill>
                <a:latin typeface="Times New Roman" pitchFamily="18" charset="0"/>
                <a:cs typeface="Times New Roman" pitchFamily="18" charset="0"/>
              </a:rPr>
              <a:t>Brecher</a:t>
            </a:r>
            <a:r>
              <a:rPr lang="en-US" sz="1800" b="1" i="1" dirty="0">
                <a:solidFill>
                  <a:srgbClr val="0070C0"/>
                </a:solidFill>
                <a:latin typeface="Times New Roman" pitchFamily="18" charset="0"/>
                <a:cs typeface="Times New Roman" pitchFamily="18" charset="0"/>
              </a:rPr>
              <a:t> and </a:t>
            </a:r>
            <a:r>
              <a:rPr lang="en-US" sz="1800" b="1" i="1" dirty="0" err="1">
                <a:solidFill>
                  <a:srgbClr val="0070C0"/>
                </a:solidFill>
                <a:latin typeface="Times New Roman" pitchFamily="18" charset="0"/>
                <a:cs typeface="Times New Roman" pitchFamily="18" charset="0"/>
              </a:rPr>
              <a:t>Wilkenfeld</a:t>
            </a:r>
            <a:r>
              <a:rPr lang="en-US" sz="1800" b="1" i="1" dirty="0">
                <a:solidFill>
                  <a:srgbClr val="0070C0"/>
                </a:solidFill>
                <a:latin typeface="Times New Roman" pitchFamily="18" charset="0"/>
                <a:cs typeface="Times New Roman" pitchFamily="18" charset="0"/>
              </a:rPr>
              <a:t>, 2022</a:t>
            </a:r>
            <a:r>
              <a:rPr lang="en-US" sz="1800" b="1" i="1" dirty="0" smtClean="0">
                <a:solidFill>
                  <a:srgbClr val="0070C0"/>
                </a:solidFill>
                <a:latin typeface="Times New Roman" pitchFamily="18" charset="0"/>
                <a:cs typeface="Times New Roman" pitchFamily="18" charset="0"/>
              </a:rPr>
              <a:t>, </a:t>
            </a:r>
            <a:r>
              <a:rPr lang="en-US" sz="1800" b="1" i="1" dirty="0" err="1" smtClean="0">
                <a:solidFill>
                  <a:srgbClr val="0070C0"/>
                </a:solidFill>
                <a:latin typeface="Times New Roman" pitchFamily="18" charset="0"/>
                <a:cs typeface="Times New Roman" pitchFamily="18" charset="0"/>
              </a:rPr>
              <a:t>Abagero</a:t>
            </a:r>
            <a:r>
              <a:rPr lang="en-US" sz="1800" b="1" i="1" dirty="0" smtClean="0">
                <a:solidFill>
                  <a:srgbClr val="0070C0"/>
                </a:solidFill>
                <a:latin typeface="Times New Roman" pitchFamily="18" charset="0"/>
                <a:cs typeface="Times New Roman" pitchFamily="18" charset="0"/>
              </a:rPr>
              <a:t> </a:t>
            </a:r>
            <a:r>
              <a:rPr lang="en-US" sz="1800" b="1" i="1" dirty="0">
                <a:solidFill>
                  <a:srgbClr val="0070C0"/>
                </a:solidFill>
                <a:latin typeface="Times New Roman" pitchFamily="18" charset="0"/>
                <a:cs typeface="Times New Roman" pitchFamily="18" charset="0"/>
              </a:rPr>
              <a:t>et al., 2022a </a:t>
            </a:r>
            <a:r>
              <a:rPr lang="da-DK" sz="1800" b="1" i="1" dirty="0" smtClean="0">
                <a:solidFill>
                  <a:srgbClr val="0070C0"/>
                </a:solidFill>
                <a:latin typeface="Times New Roman" pitchFamily="18" charset="0"/>
                <a:cs typeface="Times New Roman" pitchFamily="18" charset="0"/>
              </a:rPr>
              <a:t>).</a:t>
            </a:r>
            <a:endParaRPr lang="en-US" sz="1800" b="1" i="1" dirty="0">
              <a:solidFill>
                <a:srgbClr val="0070C0"/>
              </a:solidFill>
              <a:latin typeface="Times New Roman" pitchFamily="18" charset="0"/>
              <a:cs typeface="Times New Roman" pitchFamily="18" charset="0"/>
            </a:endParaRPr>
          </a:p>
          <a:p>
            <a:pPr marL="0" indent="0" algn="just">
              <a:lnSpc>
                <a:spcPct val="150000"/>
              </a:lnSpc>
              <a:buNone/>
            </a:pPr>
            <a:endParaRPr lang="en-US" sz="2600" dirty="0" smtClean="0">
              <a:latin typeface="Times New Roman" panose="02020603050405020304" pitchFamily="18" charset="0"/>
              <a:cs typeface="Times New Roman" panose="02020603050405020304" pitchFamily="18" charset="0"/>
            </a:endParaRPr>
          </a:p>
          <a:p>
            <a:pPr algn="just">
              <a:lnSpc>
                <a:spcPct val="150000"/>
              </a:lnSpc>
            </a:pPr>
            <a:endParaRPr lang="en-US" sz="2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6958C8B9-EAEA-70CC-6DDB-4676DB6AE962}"/>
              </a:ext>
            </a:extLst>
          </p:cNvPr>
          <p:cNvSpPr>
            <a:spLocks noGrp="1"/>
          </p:cNvSpPr>
          <p:nvPr>
            <p:ph type="sldNum" sz="quarter" idx="12"/>
          </p:nvPr>
        </p:nvSpPr>
        <p:spPr>
          <a:xfrm>
            <a:off x="10481310" y="7357488"/>
            <a:ext cx="2880360" cy="383381"/>
          </a:xfrm>
        </p:spPr>
        <p:txBody>
          <a:bodyPr/>
          <a:lstStyle/>
          <a:p>
            <a:fld id="{B832C571-E1E9-4272-8FFF-6D7AE6E41910}" type="slidenum">
              <a:rPr lang="en-US" b="1">
                <a:solidFill>
                  <a:prstClr val="white"/>
                </a:solidFill>
                <a:latin typeface="Arial" panose="020B0604020202020204" pitchFamily="34" charset="0"/>
              </a:rPr>
              <a:pPr/>
              <a:t>3</a:t>
            </a:fld>
            <a:endParaRPr lang="en-US" b="1" dirty="0">
              <a:solidFill>
                <a:prstClr val="white"/>
              </a:solidFill>
              <a:latin typeface="Arial" panose="020B0604020202020204" pitchFamily="34" charset="0"/>
            </a:endParaRPr>
          </a:p>
        </p:txBody>
      </p:sp>
      <p:sp>
        <p:nvSpPr>
          <p:cNvPr id="6" name="TextBox 5">
            <a:extLst>
              <a:ext uri="{FF2B5EF4-FFF2-40B4-BE49-F238E27FC236}">
                <a16:creationId xmlns="" xmlns:a16="http://schemas.microsoft.com/office/drawing/2014/main" id="{5205C6D4-D099-B881-9FF3-61894CA2858F}"/>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APHI-FHEIA 4</a:t>
            </a:r>
            <a:r>
              <a:rPr lang="en-US" baseline="30000" dirty="0">
                <a:solidFill>
                  <a:prstClr val="white"/>
                </a:solidFill>
                <a:latin typeface="Times New Roman" panose="02020603050405020304" pitchFamily="18" charset="0"/>
                <a:cs typeface="Times New Roman" panose="02020603050405020304" pitchFamily="18" charset="0"/>
              </a:rPr>
              <a:t>th </a:t>
            </a:r>
            <a:r>
              <a:rPr lang="en-US" dirty="0">
                <a:solidFill>
                  <a:prstClr val="white"/>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3749678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7ECB499-827D-4CE0-0A0B-617762611F10}"/>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A85E9775-6AC6-8F04-5634-32F4721CE721}"/>
              </a:ext>
            </a:extLst>
          </p:cNvPr>
          <p:cNvSpPr>
            <a:spLocks noGrp="1"/>
          </p:cNvSpPr>
          <p:nvPr>
            <p:ph type="title"/>
          </p:nvPr>
        </p:nvSpPr>
        <p:spPr>
          <a:xfrm>
            <a:off x="103829" y="306185"/>
            <a:ext cx="11817661" cy="765091"/>
          </a:xfrm>
        </p:spPr>
        <p:txBody>
          <a:bodyPr>
            <a:normAutofit/>
          </a:bodyPr>
          <a:lstStyle/>
          <a:p>
            <a:pPr algn="ctr"/>
            <a:r>
              <a:rPr lang="en-US" sz="3200" dirty="0" smtClean="0"/>
              <a:t>Background(2/2</a:t>
            </a:r>
            <a:r>
              <a:rPr lang="en-US" sz="3200" dirty="0"/>
              <a:t>)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319666A9-C234-F0A2-40CE-5386CDA2C074}"/>
              </a:ext>
            </a:extLst>
          </p:cNvPr>
          <p:cNvSpPr>
            <a:spLocks noGrp="1"/>
          </p:cNvSpPr>
          <p:nvPr>
            <p:ph sz="half" idx="1"/>
          </p:nvPr>
        </p:nvSpPr>
        <p:spPr>
          <a:xfrm>
            <a:off x="103829" y="1154457"/>
            <a:ext cx="12422197" cy="5675518"/>
          </a:xfrm>
        </p:spPr>
        <p:txBody>
          <a:bodyPr>
            <a:noAutofit/>
          </a:bodyPr>
          <a:lstStyle/>
          <a:p>
            <a:pPr algn="just">
              <a:lnSpc>
                <a:spcPct val="100000"/>
              </a:lnSpc>
              <a:spcBef>
                <a:spcPts val="1800"/>
              </a:spcBef>
            </a:pPr>
            <a:r>
              <a:rPr lang="en-US" sz="2600" dirty="0" smtClean="0">
                <a:latin typeface="Times New Roman" panose="02020603050405020304" pitchFamily="18" charset="0"/>
                <a:cs typeface="Times New Roman" panose="02020603050405020304" pitchFamily="18" charset="0"/>
              </a:rPr>
              <a:t> Understanding challenges across the HS </a:t>
            </a:r>
            <a:r>
              <a:rPr lang="en-US" sz="2600" dirty="0">
                <a:latin typeface="Times New Roman" panose="02020603050405020304" pitchFamily="18" charset="0"/>
                <a:cs typeface="Times New Roman" panose="02020603050405020304" pitchFamily="18" charset="0"/>
              </a:rPr>
              <a:t>is essential for effective crisis management and response. </a:t>
            </a:r>
            <a:endParaRPr lang="en-US" sz="2600" dirty="0" smtClean="0">
              <a:latin typeface="Times New Roman" panose="02020603050405020304" pitchFamily="18" charset="0"/>
              <a:cs typeface="Times New Roman" panose="02020603050405020304" pitchFamily="18" charset="0"/>
            </a:endParaRPr>
          </a:p>
          <a:p>
            <a:pPr algn="just">
              <a:lnSpc>
                <a:spcPct val="100000"/>
              </a:lnSpc>
              <a:spcBef>
                <a:spcPts val="1800"/>
              </a:spcBef>
            </a:pPr>
            <a:r>
              <a:rPr lang="en-US" sz="2600" dirty="0" smtClean="0">
                <a:latin typeface="Times New Roman" panose="02020603050405020304" pitchFamily="18" charset="0"/>
                <a:cs typeface="Times New Roman" panose="02020603050405020304" pitchFamily="18" charset="0"/>
              </a:rPr>
              <a:t> However, </a:t>
            </a:r>
            <a:r>
              <a:rPr lang="en-US" sz="2600" b="1" dirty="0" smtClean="0">
                <a:latin typeface="Times New Roman" panose="02020603050405020304" pitchFamily="18" charset="0"/>
                <a:cs typeface="Times New Roman" panose="02020603050405020304" pitchFamily="18" charset="0"/>
              </a:rPr>
              <a:t>limited</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previous work has produced a </a:t>
            </a:r>
            <a:r>
              <a:rPr lang="en-US" sz="2600" b="1" dirty="0">
                <a:latin typeface="Times New Roman" panose="02020603050405020304" pitchFamily="18" charset="0"/>
                <a:cs typeface="Times New Roman" panose="02020603050405020304" pitchFamily="18" charset="0"/>
              </a:rPr>
              <a:t>synthesized evidence </a:t>
            </a:r>
            <a:r>
              <a:rPr lang="en-US" sz="2600" dirty="0">
                <a:latin typeface="Times New Roman" panose="02020603050405020304" pitchFamily="18" charset="0"/>
                <a:cs typeface="Times New Roman" panose="02020603050405020304" pitchFamily="18" charset="0"/>
              </a:rPr>
              <a:t>of these findings across the HS in </a:t>
            </a:r>
            <a:r>
              <a:rPr lang="en-US" sz="2600" dirty="0" smtClean="0">
                <a:latin typeface="Times New Roman" panose="02020603050405020304" pitchFamily="18" charset="0"/>
                <a:cs typeface="Times New Roman" panose="02020603050405020304" pitchFamily="18" charset="0"/>
              </a:rPr>
              <a:t>Ethiopia. </a:t>
            </a:r>
          </a:p>
          <a:p>
            <a:pPr algn="just">
              <a:lnSpc>
                <a:spcPct val="100000"/>
              </a:lnSpc>
              <a:spcBef>
                <a:spcPts val="1800"/>
              </a:spcBef>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Those </a:t>
            </a:r>
            <a:r>
              <a:rPr lang="en-US" sz="2600" dirty="0">
                <a:latin typeface="Times New Roman" panose="02020603050405020304" pitchFamily="18" charset="0"/>
                <a:cs typeface="Times New Roman" panose="02020603050405020304" pitchFamily="18" charset="0"/>
              </a:rPr>
              <a:t>studies were focused on specific health system building blocks and for specific crisis</a:t>
            </a:r>
            <a:r>
              <a:rPr lang="en-US" sz="2600" dirty="0" smtClean="0">
                <a:latin typeface="Times New Roman" panose="02020603050405020304" pitchFamily="18" charset="0"/>
                <a:cs typeface="Times New Roman" panose="02020603050405020304" pitchFamily="18" charset="0"/>
              </a:rPr>
              <a:t>.</a:t>
            </a:r>
          </a:p>
          <a:p>
            <a:pPr marL="0" indent="0" algn="just">
              <a:lnSpc>
                <a:spcPct val="150000"/>
              </a:lnSpc>
              <a:spcBef>
                <a:spcPts val="1800"/>
              </a:spcBef>
              <a:buNone/>
            </a:pPr>
            <a:r>
              <a:rPr lang="en-US" sz="2600" b="1" dirty="0">
                <a:latin typeface="Times New Roman" panose="02020603050405020304" pitchFamily="18" charset="0"/>
                <a:cs typeface="Times New Roman" panose="02020603050405020304" pitchFamily="18" charset="0"/>
              </a:rPr>
              <a:t>Objective </a:t>
            </a:r>
            <a:endParaRPr lang="en-US" sz="2600" b="1" dirty="0" smtClean="0">
              <a:latin typeface="Times New Roman" panose="02020603050405020304" pitchFamily="18" charset="0"/>
              <a:cs typeface="Times New Roman" panose="02020603050405020304" pitchFamily="18" charset="0"/>
            </a:endParaRPr>
          </a:p>
          <a:p>
            <a:pPr algn="just">
              <a:lnSpc>
                <a:spcPct val="150000"/>
              </a:lnSpc>
              <a:spcBef>
                <a:spcPts val="1800"/>
              </a:spcBef>
            </a:pPr>
            <a:r>
              <a:rPr lang="en-US" sz="2600" dirty="0">
                <a:latin typeface="Times New Roman" panose="02020603050405020304" pitchFamily="18" charset="0"/>
                <a:cs typeface="Times New Roman" panose="02020603050405020304" pitchFamily="18" charset="0"/>
              </a:rPr>
              <a:t> To explore </a:t>
            </a:r>
            <a:r>
              <a:rPr lang="en-US" sz="2600" dirty="0" smtClean="0">
                <a:latin typeface="Times New Roman" panose="02020603050405020304" pitchFamily="18" charset="0"/>
                <a:cs typeface="Times New Roman" panose="02020603050405020304" pitchFamily="18" charset="0"/>
              </a:rPr>
              <a:t>and synthesize existing evidence on health </a:t>
            </a:r>
            <a:r>
              <a:rPr lang="en-US" sz="2600" dirty="0">
                <a:latin typeface="Times New Roman" panose="02020603050405020304" pitchFamily="18" charset="0"/>
                <a:cs typeface="Times New Roman" panose="02020603050405020304" pitchFamily="18" charset="0"/>
              </a:rPr>
              <a:t>system challenges </a:t>
            </a:r>
            <a:r>
              <a:rPr lang="en-US" sz="2600" dirty="0" smtClean="0">
                <a:latin typeface="Times New Roman" panose="02020603050405020304" pitchFamily="18" charset="0"/>
                <a:cs typeface="Times New Roman" panose="02020603050405020304" pitchFamily="18" charset="0"/>
              </a:rPr>
              <a:t>during </a:t>
            </a:r>
            <a:r>
              <a:rPr lang="en-US" sz="2600" dirty="0">
                <a:latin typeface="Times New Roman" panose="02020603050405020304" pitchFamily="18" charset="0"/>
                <a:cs typeface="Times New Roman" panose="02020603050405020304" pitchFamily="18" charset="0"/>
              </a:rPr>
              <a:t>crisis </a:t>
            </a:r>
            <a:endParaRPr lang="en-US" sz="2600" dirty="0" smtClean="0">
              <a:latin typeface="Times New Roman" panose="02020603050405020304" pitchFamily="18" charset="0"/>
              <a:cs typeface="Times New Roman" panose="02020603050405020304" pitchFamily="18" charset="0"/>
            </a:endParaRPr>
          </a:p>
          <a:p>
            <a:pPr algn="just">
              <a:lnSpc>
                <a:spcPct val="150000"/>
              </a:lnSpc>
              <a:spcBef>
                <a:spcPts val="1800"/>
              </a:spcBef>
            </a:pPr>
            <a:r>
              <a:rPr lang="en-US" sz="2600" dirty="0" smtClean="0">
                <a:latin typeface="Times New Roman" panose="02020603050405020304" pitchFamily="18" charset="0"/>
                <a:cs typeface="Times New Roman" panose="02020603050405020304" pitchFamily="18" charset="0"/>
              </a:rPr>
              <a:t> To suggest </a:t>
            </a:r>
            <a:r>
              <a:rPr lang="en-US" sz="2600" dirty="0">
                <a:latin typeface="Times New Roman" panose="02020603050405020304" pitchFamily="18" charset="0"/>
                <a:cs typeface="Times New Roman" panose="02020603050405020304" pitchFamily="18" charset="0"/>
              </a:rPr>
              <a:t>strategies to build sustainable and resilient health </a:t>
            </a:r>
            <a:r>
              <a:rPr lang="en-US" sz="2600" dirty="0" smtClean="0">
                <a:latin typeface="Times New Roman" panose="02020603050405020304" pitchFamily="18" charset="0"/>
                <a:cs typeface="Times New Roman" panose="02020603050405020304" pitchFamily="18" charset="0"/>
              </a:rPr>
              <a:t>systems</a:t>
            </a:r>
          </a:p>
          <a:p>
            <a:pPr algn="just">
              <a:lnSpc>
                <a:spcPct val="150000"/>
              </a:lnSpc>
              <a:spcBef>
                <a:spcPts val="1800"/>
              </a:spcBef>
            </a:pPr>
            <a:endParaRPr lang="en-US" sz="2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6958C8B9-EAEA-70CC-6DDB-4676DB6AE962}"/>
              </a:ext>
            </a:extLst>
          </p:cNvPr>
          <p:cNvSpPr>
            <a:spLocks noGrp="1"/>
          </p:cNvSpPr>
          <p:nvPr>
            <p:ph type="sldNum" sz="quarter" idx="12"/>
          </p:nvPr>
        </p:nvSpPr>
        <p:spPr>
          <a:xfrm>
            <a:off x="10481310" y="7357488"/>
            <a:ext cx="2880360" cy="383381"/>
          </a:xfrm>
        </p:spPr>
        <p:txBody>
          <a:bodyPr/>
          <a:lstStyle/>
          <a:p>
            <a:fld id="{B832C571-E1E9-4272-8FFF-6D7AE6E41910}" type="slidenum">
              <a:rPr lang="en-US" b="1">
                <a:solidFill>
                  <a:prstClr val="white"/>
                </a:solidFill>
                <a:latin typeface="Arial" panose="020B0604020202020204" pitchFamily="34" charset="0"/>
              </a:rPr>
              <a:pPr/>
              <a:t>4</a:t>
            </a:fld>
            <a:endParaRPr lang="en-US" b="1" dirty="0">
              <a:solidFill>
                <a:prstClr val="white"/>
              </a:solidFill>
              <a:latin typeface="Arial" panose="020B0604020202020204" pitchFamily="34" charset="0"/>
            </a:endParaRPr>
          </a:p>
        </p:txBody>
      </p:sp>
      <p:sp>
        <p:nvSpPr>
          <p:cNvPr id="6" name="TextBox 5">
            <a:extLst>
              <a:ext uri="{FF2B5EF4-FFF2-40B4-BE49-F238E27FC236}">
                <a16:creationId xmlns="" xmlns:a16="http://schemas.microsoft.com/office/drawing/2014/main" id="{5205C6D4-D099-B881-9FF3-61894CA2858F}"/>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APHI-FHEIA 4</a:t>
            </a:r>
            <a:r>
              <a:rPr lang="en-US" baseline="30000" dirty="0">
                <a:solidFill>
                  <a:prstClr val="white"/>
                </a:solidFill>
                <a:latin typeface="Times New Roman" panose="02020603050405020304" pitchFamily="18" charset="0"/>
                <a:cs typeface="Times New Roman" panose="02020603050405020304" pitchFamily="18" charset="0"/>
              </a:rPr>
              <a:t>th </a:t>
            </a:r>
            <a:r>
              <a:rPr lang="en-US" dirty="0">
                <a:solidFill>
                  <a:prstClr val="white"/>
                </a:solidFill>
                <a:latin typeface="Times New Roman" panose="02020603050405020304" pitchFamily="18" charset="0"/>
                <a:cs typeface="Times New Roman" panose="02020603050405020304" pitchFamily="18" charset="0"/>
              </a:rPr>
              <a:t>Joint International Annual Research Conference</a:t>
            </a:r>
          </a:p>
        </p:txBody>
      </p:sp>
    </p:spTree>
    <p:extLst>
      <p:ext uri="{BB962C8B-B14F-4D97-AF65-F5344CB8AC3E}">
        <p14:creationId xmlns:p14="http://schemas.microsoft.com/office/powerpoint/2010/main" val="3408647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ECB499-827D-4CE0-0A0B-617762611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A85E9775-6AC6-8F04-5634-32F4721CE721}"/>
              </a:ext>
            </a:extLst>
          </p:cNvPr>
          <p:cNvSpPr>
            <a:spLocks noGrp="1"/>
          </p:cNvSpPr>
          <p:nvPr>
            <p:ph type="title"/>
          </p:nvPr>
        </p:nvSpPr>
        <p:spPr>
          <a:xfrm>
            <a:off x="103829" y="306185"/>
            <a:ext cx="11817661" cy="765091"/>
          </a:xfrm>
        </p:spPr>
        <p:txBody>
          <a:bodyPr>
            <a:normAutofit/>
          </a:bodyPr>
          <a:lstStyle/>
          <a:p>
            <a:pPr algn="ctr"/>
            <a:r>
              <a:rPr lang="en-US" sz="3200" dirty="0" smtClean="0"/>
              <a:t>Methods (1/1)</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6958C8B9-EAEA-70CC-6DDB-4676DB6AE962}"/>
              </a:ext>
            </a:extLst>
          </p:cNvPr>
          <p:cNvSpPr>
            <a:spLocks noGrp="1"/>
          </p:cNvSpPr>
          <p:nvPr>
            <p:ph type="sldNum" sz="quarter" idx="12"/>
          </p:nvPr>
        </p:nvSpPr>
        <p:spPr>
          <a:xfrm>
            <a:off x="10481310" y="7357488"/>
            <a:ext cx="2880360" cy="383381"/>
          </a:xfrm>
        </p:spPr>
        <p:txBody>
          <a:bodyPr/>
          <a:lstStyle/>
          <a:p>
            <a:fld id="{B832C571-E1E9-4272-8FFF-6D7AE6E41910}" type="slidenum">
              <a:rPr lang="en-US" b="1">
                <a:solidFill>
                  <a:schemeClr val="bg1"/>
                </a:solidFill>
                <a:latin typeface="Arial" panose="020B0604020202020204" pitchFamily="34" charset="0"/>
              </a:rPr>
              <a:t>5</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xmlns="" id="{5205C6D4-D099-B881-9FF3-61894CA2858F}"/>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sp>
        <p:nvSpPr>
          <p:cNvPr id="7" name="Content Placeholder 2"/>
          <p:cNvSpPr>
            <a:spLocks noGrp="1"/>
          </p:cNvSpPr>
          <p:nvPr>
            <p:ph sz="half" idx="1"/>
          </p:nvPr>
        </p:nvSpPr>
        <p:spPr>
          <a:xfrm>
            <a:off x="103188" y="1292225"/>
            <a:ext cx="7587793" cy="5675313"/>
          </a:xfrm>
        </p:spPr>
        <p:txBody>
          <a:bodyPr>
            <a:normAutofit fontScale="70000" lnSpcReduction="20000"/>
          </a:bodyPr>
          <a:lstStyle/>
          <a:p>
            <a:pPr marL="457200">
              <a:lnSpc>
                <a:spcPct val="160000"/>
              </a:lnSpc>
              <a:spcBef>
                <a:spcPts val="1800"/>
              </a:spcBef>
            </a:pPr>
            <a:r>
              <a:rPr lang="en-US" sz="3400" dirty="0" smtClean="0">
                <a:solidFill>
                  <a:prstClr val="black"/>
                </a:solidFill>
                <a:latin typeface="Times New Roman" pitchFamily="18" charset="0"/>
                <a:cs typeface="Times New Roman" pitchFamily="18" charset="0"/>
              </a:rPr>
              <a:t> </a:t>
            </a:r>
            <a:r>
              <a:rPr lang="en-US" sz="3400" dirty="0">
                <a:solidFill>
                  <a:prstClr val="black"/>
                </a:solidFill>
                <a:latin typeface="Times New Roman" pitchFamily="18" charset="0"/>
                <a:cs typeface="Times New Roman" pitchFamily="18" charset="0"/>
              </a:rPr>
              <a:t> </a:t>
            </a:r>
            <a:r>
              <a:rPr lang="en-US" sz="3400" dirty="0" smtClean="0">
                <a:solidFill>
                  <a:prstClr val="black"/>
                </a:solidFill>
                <a:latin typeface="Times New Roman" pitchFamily="18" charset="0"/>
                <a:cs typeface="Times New Roman" pitchFamily="18" charset="0"/>
              </a:rPr>
              <a:t>A systematic </a:t>
            </a:r>
            <a:r>
              <a:rPr lang="en-US" sz="3400" dirty="0">
                <a:solidFill>
                  <a:prstClr val="black"/>
                </a:solidFill>
                <a:latin typeface="Times New Roman" pitchFamily="18" charset="0"/>
                <a:cs typeface="Times New Roman" pitchFamily="18" charset="0"/>
              </a:rPr>
              <a:t>scoping review following </a:t>
            </a:r>
            <a:r>
              <a:rPr lang="en-US" sz="3400" dirty="0" err="1">
                <a:solidFill>
                  <a:prstClr val="black"/>
                </a:solidFill>
                <a:latin typeface="Times New Roman" pitchFamily="18" charset="0"/>
                <a:cs typeface="Times New Roman" pitchFamily="18" charset="0"/>
              </a:rPr>
              <a:t>Arksey</a:t>
            </a:r>
            <a:r>
              <a:rPr lang="en-US" sz="3400" dirty="0">
                <a:solidFill>
                  <a:prstClr val="black"/>
                </a:solidFill>
                <a:latin typeface="Times New Roman" pitchFamily="18" charset="0"/>
                <a:cs typeface="Times New Roman" pitchFamily="18" charset="0"/>
              </a:rPr>
              <a:t> &amp; </a:t>
            </a:r>
            <a:r>
              <a:rPr lang="en-US" sz="3400" dirty="0" smtClean="0">
                <a:solidFill>
                  <a:prstClr val="black"/>
                </a:solidFill>
                <a:latin typeface="Times New Roman" pitchFamily="18" charset="0"/>
                <a:cs typeface="Times New Roman" pitchFamily="18" charset="0"/>
              </a:rPr>
              <a:t>O’Malley framework </a:t>
            </a:r>
          </a:p>
          <a:p>
            <a:pPr marL="457200">
              <a:lnSpc>
                <a:spcPct val="160000"/>
              </a:lnSpc>
              <a:spcBef>
                <a:spcPts val="1800"/>
              </a:spcBef>
            </a:pPr>
            <a:r>
              <a:rPr lang="en-US" sz="3400" dirty="0" smtClean="0">
                <a:solidFill>
                  <a:prstClr val="black"/>
                </a:solidFill>
                <a:latin typeface="Times New Roman" pitchFamily="18" charset="0"/>
                <a:cs typeface="Times New Roman" pitchFamily="18" charset="0"/>
              </a:rPr>
              <a:t>The </a:t>
            </a:r>
            <a:r>
              <a:rPr lang="en-US" sz="3400" dirty="0">
                <a:solidFill>
                  <a:prstClr val="black"/>
                </a:solidFill>
                <a:latin typeface="Times New Roman" pitchFamily="18" charset="0"/>
                <a:cs typeface="Times New Roman" pitchFamily="18" charset="0"/>
              </a:rPr>
              <a:t>PRISMA- </a:t>
            </a:r>
            <a:r>
              <a:rPr lang="en-US" sz="3400" dirty="0" err="1">
                <a:solidFill>
                  <a:prstClr val="black"/>
                </a:solidFill>
                <a:latin typeface="Times New Roman" pitchFamily="18" charset="0"/>
                <a:cs typeface="Times New Roman" pitchFamily="18" charset="0"/>
              </a:rPr>
              <a:t>ScR</a:t>
            </a:r>
            <a:r>
              <a:rPr lang="en-US" sz="3400" dirty="0">
                <a:solidFill>
                  <a:prstClr val="black"/>
                </a:solidFill>
                <a:latin typeface="Times New Roman" pitchFamily="18" charset="0"/>
                <a:cs typeface="Times New Roman" pitchFamily="18" charset="0"/>
              </a:rPr>
              <a:t> was used for reporting </a:t>
            </a:r>
            <a:endParaRPr lang="en-US" sz="3400" b="1" dirty="0" smtClean="0">
              <a:solidFill>
                <a:srgbClr val="0070C0"/>
              </a:solidFill>
              <a:latin typeface="Times New Roman" pitchFamily="18" charset="0"/>
              <a:cs typeface="Times New Roman" pitchFamily="18" charset="0"/>
            </a:endParaRPr>
          </a:p>
          <a:p>
            <a:pPr marL="457200">
              <a:lnSpc>
                <a:spcPct val="160000"/>
              </a:lnSpc>
              <a:spcBef>
                <a:spcPts val="1800"/>
              </a:spcBef>
            </a:pPr>
            <a:r>
              <a:rPr lang="en-US" sz="3400" dirty="0" smtClean="0">
                <a:solidFill>
                  <a:prstClr val="black"/>
                </a:solidFill>
                <a:latin typeface="Times New Roman" pitchFamily="18" charset="0"/>
                <a:cs typeface="Times New Roman" pitchFamily="18" charset="0"/>
              </a:rPr>
              <a:t>The </a:t>
            </a:r>
            <a:r>
              <a:rPr lang="en-US" sz="3400" dirty="0">
                <a:solidFill>
                  <a:prstClr val="black"/>
                </a:solidFill>
                <a:latin typeface="Times New Roman" pitchFamily="18" charset="0"/>
                <a:cs typeface="Times New Roman" pitchFamily="18" charset="0"/>
              </a:rPr>
              <a:t>population, concept, and context (PCC) framework defines selection </a:t>
            </a:r>
            <a:r>
              <a:rPr lang="en-US" sz="3400" dirty="0" smtClean="0">
                <a:solidFill>
                  <a:prstClr val="black"/>
                </a:solidFill>
                <a:latin typeface="Times New Roman" pitchFamily="18" charset="0"/>
                <a:cs typeface="Times New Roman" pitchFamily="18" charset="0"/>
              </a:rPr>
              <a:t>criteria </a:t>
            </a:r>
          </a:p>
          <a:p>
            <a:pPr marL="457200">
              <a:lnSpc>
                <a:spcPct val="160000"/>
              </a:lnSpc>
              <a:spcBef>
                <a:spcPts val="1800"/>
              </a:spcBef>
            </a:pPr>
            <a:r>
              <a:rPr lang="en-US" sz="3400" dirty="0">
                <a:solidFill>
                  <a:schemeClr val="tx1"/>
                </a:solidFill>
                <a:latin typeface="Times New Roman" pitchFamily="18" charset="0"/>
                <a:ea typeface="Tahoma" pitchFamily="34" charset="0"/>
                <a:cs typeface="Times New Roman" pitchFamily="18" charset="0"/>
              </a:rPr>
              <a:t>All </a:t>
            </a:r>
            <a:r>
              <a:rPr lang="en-US" sz="3400" dirty="0" smtClean="0">
                <a:solidFill>
                  <a:schemeClr val="tx1"/>
                </a:solidFill>
                <a:latin typeface="Times New Roman" pitchFamily="18" charset="0"/>
                <a:ea typeface="Tahoma" pitchFamily="34" charset="0"/>
                <a:cs typeface="Times New Roman" pitchFamily="18" charset="0"/>
              </a:rPr>
              <a:t>studies or </a:t>
            </a:r>
            <a:r>
              <a:rPr lang="en-US" sz="3400" dirty="0">
                <a:solidFill>
                  <a:schemeClr val="tx1"/>
                </a:solidFill>
                <a:latin typeface="Times New Roman" pitchFamily="18" charset="0"/>
                <a:ea typeface="Tahoma" pitchFamily="34" charset="0"/>
                <a:cs typeface="Times New Roman" pitchFamily="18" charset="0"/>
              </a:rPr>
              <a:t>reports </a:t>
            </a:r>
            <a:r>
              <a:rPr lang="en-US" sz="3400" dirty="0" smtClean="0">
                <a:solidFill>
                  <a:schemeClr val="tx1"/>
                </a:solidFill>
                <a:latin typeface="Times New Roman" pitchFamily="18" charset="0"/>
                <a:ea typeface="Tahoma" pitchFamily="34" charset="0"/>
                <a:cs typeface="Times New Roman" pitchFamily="18" charset="0"/>
              </a:rPr>
              <a:t>published </a:t>
            </a:r>
            <a:r>
              <a:rPr lang="en-US" sz="3400" dirty="0">
                <a:solidFill>
                  <a:schemeClr val="tx1"/>
                </a:solidFill>
                <a:latin typeface="Times New Roman" pitchFamily="18" charset="0"/>
                <a:ea typeface="Tahoma" pitchFamily="34" charset="0"/>
                <a:cs typeface="Times New Roman" pitchFamily="18" charset="0"/>
              </a:rPr>
              <a:t>in English and accessible full text irrespective of the study </a:t>
            </a:r>
            <a:r>
              <a:rPr lang="en-US" sz="3400" dirty="0" smtClean="0">
                <a:solidFill>
                  <a:schemeClr val="tx1"/>
                </a:solidFill>
                <a:latin typeface="Times New Roman" pitchFamily="18" charset="0"/>
                <a:ea typeface="Tahoma" pitchFamily="34" charset="0"/>
                <a:cs typeface="Times New Roman" pitchFamily="18" charset="0"/>
              </a:rPr>
              <a:t>design, conducted in Ethiopia </a:t>
            </a:r>
            <a:r>
              <a:rPr lang="en-US" sz="3400" dirty="0" smtClean="0">
                <a:solidFill>
                  <a:schemeClr val="tx1"/>
                </a:solidFill>
                <a:latin typeface="Times New Roman" pitchFamily="18" charset="0"/>
                <a:cs typeface="Times New Roman" pitchFamily="18" charset="0"/>
              </a:rPr>
              <a:t>(2020-2024) were included</a:t>
            </a:r>
            <a:endParaRPr lang="en-US" sz="3400" dirty="0">
              <a:solidFill>
                <a:schemeClr val="tx1"/>
              </a:solidFill>
              <a:latin typeface="Times New Roman" pitchFamily="18" charset="0"/>
              <a:cs typeface="Times New Roman" pitchFamily="18" charset="0"/>
            </a:endParaRPr>
          </a:p>
          <a:p>
            <a:pPr marL="217170" indent="0">
              <a:lnSpc>
                <a:spcPct val="100000"/>
              </a:lnSpc>
              <a:spcBef>
                <a:spcPts val="1200"/>
              </a:spcBef>
              <a:buNone/>
            </a:pPr>
            <a:endParaRPr lang="en-US" sz="2400" dirty="0" smtClean="0">
              <a:latin typeface="Times New Roman" pitchFamily="18" charset="0"/>
              <a:ea typeface="Tahoma" pitchFamily="34" charset="0"/>
              <a:cs typeface="Times New Roman" pitchFamily="18" charset="0"/>
            </a:endParaRPr>
          </a:p>
          <a:p>
            <a:pPr marL="217170" indent="0">
              <a:lnSpc>
                <a:spcPct val="100000"/>
              </a:lnSpc>
              <a:spcBef>
                <a:spcPts val="1200"/>
              </a:spcBef>
              <a:buNone/>
            </a:pPr>
            <a:r>
              <a:rPr lang="en-US" sz="2400" i="1" dirty="0" smtClean="0">
                <a:solidFill>
                  <a:srgbClr val="00B0F0"/>
                </a:solidFill>
                <a:latin typeface="Times New Roman" pitchFamily="18" charset="0"/>
                <a:ea typeface="Tahoma" pitchFamily="34" charset="0"/>
                <a:cs typeface="Times New Roman" pitchFamily="18" charset="0"/>
              </a:rPr>
              <a:t>(</a:t>
            </a:r>
            <a:r>
              <a:rPr lang="en-US" sz="2400" i="1" dirty="0">
                <a:solidFill>
                  <a:srgbClr val="00B0F0"/>
                </a:solidFill>
                <a:latin typeface="Times New Roman" pitchFamily="18" charset="0"/>
                <a:ea typeface="Tahoma" pitchFamily="34" charset="0"/>
                <a:cs typeface="Times New Roman" pitchFamily="18" charset="0"/>
              </a:rPr>
              <a:t>Peters et al., </a:t>
            </a:r>
            <a:r>
              <a:rPr lang="en-US" sz="2400" i="1" dirty="0" smtClean="0">
                <a:solidFill>
                  <a:srgbClr val="00B0F0"/>
                </a:solidFill>
                <a:latin typeface="Times New Roman" pitchFamily="18" charset="0"/>
                <a:ea typeface="Tahoma" pitchFamily="34" charset="0"/>
                <a:cs typeface="Times New Roman" pitchFamily="18" charset="0"/>
              </a:rPr>
              <a:t>2020,; </a:t>
            </a:r>
            <a:r>
              <a:rPr lang="en-US" sz="2400" i="1" dirty="0" err="1" smtClean="0">
                <a:solidFill>
                  <a:srgbClr val="00B0F0"/>
                </a:solidFill>
                <a:latin typeface="Times New Roman" pitchFamily="18" charset="0"/>
                <a:ea typeface="Tahoma" pitchFamily="34" charset="0"/>
                <a:cs typeface="Times New Roman" pitchFamily="18" charset="0"/>
              </a:rPr>
              <a:t>Arksey</a:t>
            </a:r>
            <a:r>
              <a:rPr lang="en-US" sz="2400" i="1" dirty="0" smtClean="0">
                <a:solidFill>
                  <a:srgbClr val="00B0F0"/>
                </a:solidFill>
                <a:latin typeface="Times New Roman" pitchFamily="18" charset="0"/>
                <a:ea typeface="Tahoma" pitchFamily="34" charset="0"/>
                <a:cs typeface="Times New Roman" pitchFamily="18" charset="0"/>
              </a:rPr>
              <a:t> </a:t>
            </a:r>
            <a:r>
              <a:rPr lang="en-US" sz="2400" i="1" dirty="0">
                <a:solidFill>
                  <a:srgbClr val="00B0F0"/>
                </a:solidFill>
                <a:latin typeface="Times New Roman" pitchFamily="18" charset="0"/>
                <a:ea typeface="Tahoma" pitchFamily="34" charset="0"/>
                <a:cs typeface="Times New Roman" pitchFamily="18" charset="0"/>
              </a:rPr>
              <a:t>and O'Malley, 2005)</a:t>
            </a:r>
          </a:p>
        </p:txBody>
      </p:sp>
      <p:pic>
        <p:nvPicPr>
          <p:cNvPr id="65" name="chart"/>
          <p:cNvPicPr>
            <a:picLocks noChangeAspect="1"/>
          </p:cNvPicPr>
          <p:nvPr/>
        </p:nvPicPr>
        <p:blipFill>
          <a:blip r:embed="rId3"/>
          <a:stretch>
            <a:fillRect/>
          </a:stretch>
        </p:blipFill>
        <p:spPr>
          <a:xfrm>
            <a:off x="7857460" y="1307842"/>
            <a:ext cx="4864451" cy="4136783"/>
          </a:xfrm>
          <a:prstGeom prst="rect">
            <a:avLst/>
          </a:prstGeom>
        </p:spPr>
      </p:pic>
      <p:sp>
        <p:nvSpPr>
          <p:cNvPr id="66" name="Title 1"/>
          <p:cNvSpPr>
            <a:spLocks noGrp="1"/>
          </p:cNvSpPr>
          <p:nvPr/>
        </p:nvSpPr>
        <p:spPr bwMode="auto">
          <a:xfrm>
            <a:off x="7995684" y="5444626"/>
            <a:ext cx="472622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969963" indent="-969963" algn="l" eaLnBrk="1" hangingPunct="1">
              <a:defRPr/>
            </a:pPr>
            <a:r>
              <a:rPr lang="en-US" sz="1600" dirty="0">
                <a:solidFill>
                  <a:srgbClr val="FF0000"/>
                </a:solidFill>
                <a:latin typeface="Times New Roman" pitchFamily="18" charset="0"/>
                <a:cs typeface="Times New Roman" pitchFamily="18" charset="0"/>
              </a:rPr>
              <a:t>Health System Building Blocks, The WHO framework</a:t>
            </a:r>
          </a:p>
        </p:txBody>
      </p:sp>
    </p:spTree>
    <p:extLst>
      <p:ext uri="{BB962C8B-B14F-4D97-AF65-F5344CB8AC3E}">
        <p14:creationId xmlns:p14="http://schemas.microsoft.com/office/powerpoint/2010/main" val="3006883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00CC984-EDAA-331B-2481-F984BE4D9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39CD6A3-764C-C84F-D954-D884BE795A3F}"/>
              </a:ext>
            </a:extLst>
          </p:cNvPr>
          <p:cNvSpPr>
            <a:spLocks noGrp="1"/>
          </p:cNvSpPr>
          <p:nvPr>
            <p:ph type="title"/>
          </p:nvPr>
        </p:nvSpPr>
        <p:spPr>
          <a:xfrm>
            <a:off x="103829" y="429101"/>
            <a:ext cx="11817661" cy="765091"/>
          </a:xfrm>
        </p:spPr>
        <p:txBody>
          <a:bodyPr>
            <a:normAutofit/>
          </a:bodyPr>
          <a:lstStyle/>
          <a:p>
            <a:pPr algn="ctr"/>
            <a:r>
              <a:rPr lang="en-US" sz="3200" dirty="0" smtClean="0"/>
              <a:t>Result(1/4): Study characteristics</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86CC281-7471-FDD7-B6DE-024B99290DEE}"/>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6</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xmlns="" id="{2FD3831A-5AB2-7D02-5960-3F566D69CADB}"/>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graphicFrame>
        <p:nvGraphicFramePr>
          <p:cNvPr id="7" name="Content Placeholder 7"/>
          <p:cNvGraphicFramePr>
            <a:graphicFrameLocks noGrp="1"/>
          </p:cNvGraphicFramePr>
          <p:nvPr>
            <p:ph sz="half" idx="1"/>
            <p:extLst>
              <p:ext uri="{D42A27DB-BD31-4B8C-83A1-F6EECF244321}">
                <p14:modId xmlns:p14="http://schemas.microsoft.com/office/powerpoint/2010/main" val="3678503849"/>
              </p:ext>
            </p:extLst>
          </p:nvPr>
        </p:nvGraphicFramePr>
        <p:xfrm>
          <a:off x="330396" y="1232860"/>
          <a:ext cx="12571412" cy="5675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706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00CC984-EDAA-331B-2481-F984BE4D9CD7}"/>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839CD6A3-764C-C84F-D954-D884BE795A3F}"/>
              </a:ext>
            </a:extLst>
          </p:cNvPr>
          <p:cNvSpPr>
            <a:spLocks noGrp="1"/>
          </p:cNvSpPr>
          <p:nvPr>
            <p:ph type="title"/>
          </p:nvPr>
        </p:nvSpPr>
        <p:spPr>
          <a:xfrm>
            <a:off x="103829" y="429101"/>
            <a:ext cx="11817661" cy="765091"/>
          </a:xfrm>
        </p:spPr>
        <p:txBody>
          <a:bodyPr>
            <a:normAutofit/>
          </a:bodyPr>
          <a:lstStyle/>
          <a:p>
            <a:pPr algn="ctr"/>
            <a:r>
              <a:rPr lang="en-US" sz="3200" dirty="0" smtClean="0"/>
              <a:t>Results(2/4)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D86CC281-7471-FDD7-B6DE-024B99290DEE}"/>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prstClr val="white"/>
                </a:solidFill>
                <a:latin typeface="Arial" panose="020B0604020202020204" pitchFamily="34" charset="0"/>
              </a:rPr>
              <a:pPr/>
              <a:t>7</a:t>
            </a:fld>
            <a:endParaRPr lang="en-US" b="1" dirty="0">
              <a:solidFill>
                <a:prstClr val="white"/>
              </a:solidFill>
              <a:latin typeface="Arial" panose="020B0604020202020204" pitchFamily="34" charset="0"/>
            </a:endParaRPr>
          </a:p>
        </p:txBody>
      </p:sp>
      <p:sp>
        <p:nvSpPr>
          <p:cNvPr id="6" name="TextBox 5">
            <a:extLst>
              <a:ext uri="{FF2B5EF4-FFF2-40B4-BE49-F238E27FC236}">
                <a16:creationId xmlns="" xmlns:a16="http://schemas.microsoft.com/office/drawing/2014/main" id="{2FD3831A-5AB2-7D02-5960-3F566D69CADB}"/>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prstClr val="white"/>
                </a:solidFill>
                <a:latin typeface="Times New Roman" panose="02020603050405020304" pitchFamily="18" charset="0"/>
                <a:cs typeface="Times New Roman" panose="02020603050405020304" pitchFamily="18" charset="0"/>
              </a:rPr>
              <a:t>APHI-FHEIA 4</a:t>
            </a:r>
            <a:r>
              <a:rPr lang="en-US" baseline="30000" dirty="0">
                <a:solidFill>
                  <a:prstClr val="white"/>
                </a:solidFill>
                <a:latin typeface="Times New Roman" panose="02020603050405020304" pitchFamily="18" charset="0"/>
                <a:cs typeface="Times New Roman" panose="02020603050405020304" pitchFamily="18" charset="0"/>
              </a:rPr>
              <a:t>th </a:t>
            </a:r>
            <a:r>
              <a:rPr lang="en-US" dirty="0">
                <a:solidFill>
                  <a:prstClr val="white"/>
                </a:solidFill>
                <a:latin typeface="Times New Roman" panose="02020603050405020304" pitchFamily="18" charset="0"/>
                <a:cs typeface="Times New Roman" panose="02020603050405020304" pitchFamily="18" charset="0"/>
              </a:rPr>
              <a:t>Joint International Annual Research Conference</a:t>
            </a:r>
          </a:p>
        </p:txBody>
      </p:sp>
      <p:graphicFrame>
        <p:nvGraphicFramePr>
          <p:cNvPr id="7" name="Table 6"/>
          <p:cNvGraphicFramePr>
            <a:graphicFrameLocks noGrp="1"/>
          </p:cNvGraphicFramePr>
          <p:nvPr>
            <p:extLst>
              <p:ext uri="{D42A27DB-BD31-4B8C-83A1-F6EECF244321}">
                <p14:modId xmlns:p14="http://schemas.microsoft.com/office/powerpoint/2010/main" val="3818202658"/>
              </p:ext>
            </p:extLst>
          </p:nvPr>
        </p:nvGraphicFramePr>
        <p:xfrm>
          <a:off x="25053" y="1087408"/>
          <a:ext cx="12065347" cy="6142197"/>
        </p:xfrm>
        <a:graphic>
          <a:graphicData uri="http://schemas.openxmlformats.org/drawingml/2006/table">
            <a:tbl>
              <a:tblPr firstRow="1" bandRow="1"/>
              <a:tblGrid>
                <a:gridCol w="1866377"/>
                <a:gridCol w="10198970"/>
              </a:tblGrid>
              <a:tr h="548990">
                <a:tc>
                  <a:txBody>
                    <a:bodyPr/>
                    <a:lstStyle/>
                    <a:p>
                      <a:pPr marL="0" marR="0">
                        <a:lnSpc>
                          <a:spcPct val="115000"/>
                        </a:lnSpc>
                        <a:spcBef>
                          <a:spcPts val="0"/>
                        </a:spcBef>
                        <a:spcAft>
                          <a:spcPts val="0"/>
                        </a:spcAft>
                      </a:pPr>
                      <a:r>
                        <a:rPr lang="en-US" sz="2000" b="1" kern="1200" dirty="0">
                          <a:solidFill>
                            <a:srgbClr val="FFFFFF"/>
                          </a:solidFill>
                          <a:effectLst/>
                          <a:latin typeface="Times New Roman" pitchFamily="18" charset="0"/>
                          <a:ea typeface="Times New Roman"/>
                          <a:cs typeface="Times New Roman" pitchFamily="18" charset="0"/>
                        </a:rPr>
                        <a:t>HS Building </a:t>
                      </a:r>
                      <a:r>
                        <a:rPr lang="en-US" sz="2000" b="1" kern="1200" dirty="0" smtClean="0">
                          <a:solidFill>
                            <a:srgbClr val="FFFFFF"/>
                          </a:solidFill>
                          <a:effectLst/>
                          <a:latin typeface="Times New Roman" pitchFamily="18" charset="0"/>
                          <a:ea typeface="Times New Roman"/>
                          <a:cs typeface="Times New Roman" pitchFamily="18" charset="0"/>
                        </a:rPr>
                        <a:t>block</a:t>
                      </a:r>
                      <a:endParaRPr lang="en-US" sz="1200" dirty="0">
                        <a:effectLst/>
                        <a:latin typeface="Times New Roman" pitchFamily="18" charset="0"/>
                        <a:ea typeface="Calibri"/>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4472C4"/>
                    </a:solidFill>
                  </a:tcPr>
                </a:tc>
                <a:tc>
                  <a:txBody>
                    <a:bodyPr/>
                    <a:lstStyle/>
                    <a:p>
                      <a:pPr marL="0" marR="0">
                        <a:lnSpc>
                          <a:spcPct val="115000"/>
                        </a:lnSpc>
                        <a:spcBef>
                          <a:spcPts val="0"/>
                        </a:spcBef>
                        <a:spcAft>
                          <a:spcPts val="0"/>
                        </a:spcAft>
                      </a:pPr>
                      <a:r>
                        <a:rPr lang="en-US" sz="2400" b="1" kern="1200" dirty="0">
                          <a:solidFill>
                            <a:srgbClr val="FFFFFF"/>
                          </a:solidFill>
                          <a:effectLst/>
                          <a:latin typeface="Times New Roman" pitchFamily="18" charset="0"/>
                          <a:ea typeface="Times New Roman"/>
                          <a:cs typeface="Times New Roman" pitchFamily="18" charset="0"/>
                        </a:rPr>
                        <a:t>Challenges to crisis response</a:t>
                      </a:r>
                      <a:endParaRPr lang="en-US" sz="1400" dirty="0">
                        <a:effectLst/>
                        <a:latin typeface="Times New Roman" pitchFamily="18" charset="0"/>
                        <a:ea typeface="Calibri"/>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4472C4"/>
                    </a:solidFill>
                  </a:tcPr>
                </a:tc>
              </a:tr>
              <a:tr h="2454117">
                <a:tc>
                  <a:txBody>
                    <a:bodyPr/>
                    <a:lstStyle/>
                    <a:p>
                      <a:pPr marL="0" marR="0">
                        <a:lnSpc>
                          <a:spcPct val="115000"/>
                        </a:lnSpc>
                        <a:spcBef>
                          <a:spcPts val="0"/>
                        </a:spcBef>
                        <a:spcAft>
                          <a:spcPts val="0"/>
                        </a:spcAft>
                      </a:pPr>
                      <a:r>
                        <a:rPr lang="en-US" sz="1800" kern="1200" dirty="0" smtClean="0">
                          <a:solidFill>
                            <a:srgbClr val="000000"/>
                          </a:solidFill>
                          <a:effectLst/>
                          <a:latin typeface="Times New Roman" pitchFamily="18" charset="0"/>
                          <a:ea typeface="Calibri"/>
                          <a:cs typeface="Times New Roman" pitchFamily="18" charset="0"/>
                        </a:rPr>
                        <a:t>Health work</a:t>
                      </a:r>
                      <a:r>
                        <a:rPr lang="en-US" sz="1800" kern="1200" baseline="0" dirty="0" smtClean="0">
                          <a:solidFill>
                            <a:srgbClr val="000000"/>
                          </a:solidFill>
                          <a:effectLst/>
                          <a:latin typeface="Times New Roman" pitchFamily="18" charset="0"/>
                          <a:ea typeface="Calibri"/>
                          <a:cs typeface="Times New Roman" pitchFamily="18" charset="0"/>
                        </a:rPr>
                        <a:t>force</a:t>
                      </a:r>
                      <a:endParaRPr lang="en-US" sz="1100" dirty="0">
                        <a:effectLst/>
                        <a:latin typeface="Times New Roman" pitchFamily="18" charset="0"/>
                        <a:ea typeface="Calibri"/>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457200" algn="l"/>
                        </a:tabLst>
                      </a:pPr>
                      <a:r>
                        <a:rPr lang="en-US" sz="2200" b="1" kern="1200" dirty="0" smtClean="0">
                          <a:solidFill>
                            <a:schemeClr val="tx1"/>
                          </a:solidFill>
                          <a:effectLst/>
                          <a:latin typeface="Times New Roman" pitchFamily="18" charset="0"/>
                          <a:ea typeface="Times New Roman"/>
                          <a:cs typeface="Times New Roman" pitchFamily="18" charset="0"/>
                        </a:rPr>
                        <a:t>Insufficient </a:t>
                      </a:r>
                      <a:r>
                        <a:rPr lang="en-US" sz="2200" b="1" kern="1200" dirty="0">
                          <a:solidFill>
                            <a:schemeClr val="tx1"/>
                          </a:solidFill>
                          <a:effectLst/>
                          <a:latin typeface="Times New Roman" pitchFamily="18" charset="0"/>
                          <a:ea typeface="Times New Roman"/>
                          <a:cs typeface="Times New Roman" pitchFamily="18" charset="0"/>
                        </a:rPr>
                        <a:t>ongoing CPD and crisis-specific </a:t>
                      </a:r>
                      <a:r>
                        <a:rPr lang="en-US" sz="2200" b="1" kern="1200" dirty="0" smtClean="0">
                          <a:solidFill>
                            <a:schemeClr val="tx1"/>
                          </a:solidFill>
                          <a:effectLst/>
                          <a:latin typeface="Times New Roman" pitchFamily="18" charset="0"/>
                          <a:ea typeface="Times New Roman"/>
                          <a:cs typeface="Times New Roman" pitchFamily="18" charset="0"/>
                        </a:rPr>
                        <a:t>training-</a:t>
                      </a:r>
                      <a:r>
                        <a:rPr lang="en-US" sz="2200" kern="1200" dirty="0" smtClean="0">
                          <a:solidFill>
                            <a:srgbClr val="000000"/>
                          </a:solidFill>
                          <a:effectLst/>
                          <a:latin typeface="Times New Roman" pitchFamily="18" charset="0"/>
                          <a:ea typeface="Times New Roman"/>
                          <a:cs typeface="Times New Roman" pitchFamily="18" charset="0"/>
                        </a:rPr>
                        <a:t>----impaired </a:t>
                      </a:r>
                      <a:r>
                        <a:rPr lang="en-US" sz="2200" kern="1200" dirty="0">
                          <a:solidFill>
                            <a:srgbClr val="000000"/>
                          </a:solidFill>
                          <a:effectLst/>
                          <a:latin typeface="Times New Roman" pitchFamily="18" charset="0"/>
                          <a:ea typeface="Times New Roman"/>
                          <a:cs typeface="Times New Roman" pitchFamily="18" charset="0"/>
                        </a:rPr>
                        <a:t>to adapt to emergency protocols, compromising care quality and increasing infection </a:t>
                      </a:r>
                      <a:r>
                        <a:rPr lang="en-US" sz="2200" kern="1200" dirty="0" smtClean="0">
                          <a:solidFill>
                            <a:srgbClr val="000000"/>
                          </a:solidFill>
                          <a:effectLst/>
                          <a:latin typeface="Times New Roman" pitchFamily="18" charset="0"/>
                          <a:ea typeface="Times New Roman"/>
                          <a:cs typeface="Times New Roman" pitchFamily="18" charset="0"/>
                        </a:rPr>
                        <a:t>risks</a:t>
                      </a:r>
                    </a:p>
                    <a:p>
                      <a:pPr marL="342900" marR="0" lvl="0" indent="-342900">
                        <a:lnSpc>
                          <a:spcPct val="115000"/>
                        </a:lnSpc>
                        <a:spcBef>
                          <a:spcPts val="0"/>
                        </a:spcBef>
                        <a:spcAft>
                          <a:spcPts val="0"/>
                        </a:spcAft>
                        <a:buFont typeface="Arial"/>
                        <a:buChar char="•"/>
                        <a:tabLst>
                          <a:tab pos="457200" algn="l"/>
                        </a:tabLst>
                      </a:pPr>
                      <a:r>
                        <a:rPr lang="en-US" sz="2200" kern="1200" dirty="0" smtClean="0">
                          <a:solidFill>
                            <a:srgbClr val="000000"/>
                          </a:solidFill>
                          <a:effectLst/>
                          <a:latin typeface="Times New Roman" pitchFamily="18" charset="0"/>
                          <a:ea typeface="Times New Roman"/>
                          <a:cs typeface="Times New Roman" pitchFamily="18" charset="0"/>
                        </a:rPr>
                        <a:t>Poor working conditions, limited career advancement,</a:t>
                      </a:r>
                      <a:r>
                        <a:rPr lang="en-US" sz="2200" kern="1200" baseline="0" dirty="0" smtClean="0">
                          <a:solidFill>
                            <a:srgbClr val="000000"/>
                          </a:solidFill>
                          <a:effectLst/>
                          <a:latin typeface="Times New Roman" pitchFamily="18" charset="0"/>
                          <a:ea typeface="Times New Roman"/>
                          <a:cs typeface="Times New Roman" pitchFamily="18" charset="0"/>
                        </a:rPr>
                        <a:t> and </a:t>
                      </a:r>
                      <a:r>
                        <a:rPr lang="en-US" sz="2200" kern="1200" dirty="0" smtClean="0">
                          <a:solidFill>
                            <a:srgbClr val="000000"/>
                          </a:solidFill>
                          <a:effectLst/>
                          <a:latin typeface="Times New Roman" pitchFamily="18" charset="0"/>
                          <a:ea typeface="Times New Roman"/>
                          <a:cs typeface="Times New Roman" pitchFamily="18" charset="0"/>
                        </a:rPr>
                        <a:t>high staff turnover</a:t>
                      </a:r>
                      <a:r>
                        <a:rPr lang="en-US" sz="2200" kern="1200" baseline="0" dirty="0" smtClean="0">
                          <a:solidFill>
                            <a:srgbClr val="000000"/>
                          </a:solidFill>
                          <a:effectLst/>
                          <a:latin typeface="Times New Roman" pitchFamily="18" charset="0"/>
                          <a:ea typeface="Times New Roman"/>
                          <a:cs typeface="Times New Roman" pitchFamily="18" charset="0"/>
                        </a:rPr>
                        <a:t> </a:t>
                      </a:r>
                      <a:r>
                        <a:rPr lang="en-US" sz="2200" kern="1200" dirty="0" smtClean="0">
                          <a:solidFill>
                            <a:srgbClr val="000000"/>
                          </a:solidFill>
                          <a:effectLst/>
                          <a:latin typeface="Times New Roman" pitchFamily="18" charset="0"/>
                          <a:ea typeface="Times New Roman"/>
                          <a:cs typeface="Times New Roman" pitchFamily="18" charset="0"/>
                        </a:rPr>
                        <a:t>further demoralize the workforce and diminish crisis response capacity</a:t>
                      </a:r>
                    </a:p>
                    <a:p>
                      <a:pPr marL="0" marR="0" lvl="0" indent="0">
                        <a:lnSpc>
                          <a:spcPct val="115000"/>
                        </a:lnSpc>
                        <a:spcBef>
                          <a:spcPts val="0"/>
                        </a:spcBef>
                        <a:spcAft>
                          <a:spcPts val="0"/>
                        </a:spcAft>
                        <a:buFont typeface="Arial"/>
                        <a:buNone/>
                        <a:tabLst>
                          <a:tab pos="457200" algn="l"/>
                        </a:tabLst>
                      </a:pPr>
                      <a:endParaRPr lang="en-US" sz="1800" i="1" kern="1200" dirty="0" smtClean="0">
                        <a:solidFill>
                          <a:srgbClr val="00B0F0"/>
                        </a:solidFill>
                        <a:effectLst/>
                        <a:latin typeface="Times New Roman" pitchFamily="18" charset="0"/>
                        <a:ea typeface="Times New Roman"/>
                        <a:cs typeface="Times New Roman" pitchFamily="18" charset="0"/>
                      </a:endParaRPr>
                    </a:p>
                    <a:p>
                      <a:pPr marL="0" marR="0" lvl="0" indent="0">
                        <a:lnSpc>
                          <a:spcPct val="115000"/>
                        </a:lnSpc>
                        <a:spcBef>
                          <a:spcPts val="0"/>
                        </a:spcBef>
                        <a:spcAft>
                          <a:spcPts val="0"/>
                        </a:spcAft>
                        <a:buFont typeface="Arial"/>
                        <a:buNone/>
                        <a:tabLst>
                          <a:tab pos="457200" algn="l"/>
                        </a:tabLst>
                      </a:pPr>
                      <a:r>
                        <a:rPr lang="en-US" sz="1800" i="1" kern="1200" dirty="0" smtClean="0">
                          <a:solidFill>
                            <a:srgbClr val="00B0F0"/>
                          </a:solidFill>
                          <a:effectLst/>
                          <a:latin typeface="Times New Roman" pitchFamily="18" charset="0"/>
                          <a:ea typeface="Times New Roman"/>
                          <a:cs typeface="Times New Roman" pitchFamily="18" charset="0"/>
                        </a:rPr>
                        <a:t>(</a:t>
                      </a:r>
                      <a:r>
                        <a:rPr lang="en-US" sz="1800" i="1" kern="1200" dirty="0" err="1" smtClean="0">
                          <a:solidFill>
                            <a:srgbClr val="00B0F0"/>
                          </a:solidFill>
                          <a:effectLst/>
                          <a:latin typeface="Times New Roman" pitchFamily="18" charset="0"/>
                          <a:ea typeface="Times New Roman"/>
                          <a:cs typeface="Times New Roman" pitchFamily="18" charset="0"/>
                        </a:rPr>
                        <a:t>Firew</a:t>
                      </a:r>
                      <a:r>
                        <a:rPr lang="en-US" sz="1800" i="1" kern="1200" dirty="0" smtClean="0">
                          <a:solidFill>
                            <a:srgbClr val="00B0F0"/>
                          </a:solidFill>
                          <a:effectLst/>
                          <a:latin typeface="Times New Roman" pitchFamily="18" charset="0"/>
                          <a:ea typeface="Times New Roman"/>
                          <a:cs typeface="Times New Roman" pitchFamily="18" charset="0"/>
                        </a:rPr>
                        <a:t> et al., 2020, </a:t>
                      </a:r>
                      <a:r>
                        <a:rPr lang="en-US" sz="1800" i="1" kern="1200" dirty="0" err="1" smtClean="0">
                          <a:solidFill>
                            <a:srgbClr val="00B0F0"/>
                          </a:solidFill>
                          <a:effectLst/>
                          <a:latin typeface="Times New Roman" pitchFamily="18" charset="0"/>
                          <a:ea typeface="Times New Roman"/>
                          <a:cs typeface="Times New Roman" pitchFamily="18" charset="0"/>
                        </a:rPr>
                        <a:t>Zewudie</a:t>
                      </a:r>
                      <a:r>
                        <a:rPr lang="en-US" sz="1800" i="1" kern="1200" dirty="0" smtClean="0">
                          <a:solidFill>
                            <a:srgbClr val="00B0F0"/>
                          </a:solidFill>
                          <a:effectLst/>
                          <a:latin typeface="Times New Roman" pitchFamily="18" charset="0"/>
                          <a:ea typeface="Times New Roman"/>
                          <a:cs typeface="Times New Roman" pitchFamily="18" charset="0"/>
                        </a:rPr>
                        <a:t> et al., 2021, </a:t>
                      </a:r>
                      <a:r>
                        <a:rPr lang="en-US" sz="1800" i="1" kern="1200" dirty="0" err="1" smtClean="0">
                          <a:solidFill>
                            <a:srgbClr val="00B0F0"/>
                          </a:solidFill>
                          <a:effectLst/>
                          <a:latin typeface="Times New Roman" pitchFamily="18" charset="0"/>
                          <a:ea typeface="Times New Roman"/>
                          <a:cs typeface="Times New Roman" pitchFamily="18" charset="0"/>
                        </a:rPr>
                        <a:t>Mitike</a:t>
                      </a:r>
                      <a:r>
                        <a:rPr lang="en-US" sz="1800" i="1" kern="1200" dirty="0" smtClean="0">
                          <a:solidFill>
                            <a:srgbClr val="00B0F0"/>
                          </a:solidFill>
                          <a:effectLst/>
                          <a:latin typeface="Times New Roman" pitchFamily="18" charset="0"/>
                          <a:ea typeface="Times New Roman"/>
                          <a:cs typeface="Times New Roman" pitchFamily="18" charset="0"/>
                        </a:rPr>
                        <a:t> et al., 2023; </a:t>
                      </a:r>
                      <a:r>
                        <a:rPr lang="nl-NL" sz="1800" i="1" kern="1200" dirty="0" smtClean="0">
                          <a:solidFill>
                            <a:srgbClr val="00B0F0"/>
                          </a:solidFill>
                          <a:effectLst/>
                          <a:latin typeface="Times New Roman" pitchFamily="18" charset="0"/>
                          <a:ea typeface="Times New Roman"/>
                          <a:cs typeface="Times New Roman" pitchFamily="18" charset="0"/>
                        </a:rPr>
                        <a:t>Mihretie et al., 2024, Gebrekidan et al., 2023</a:t>
                      </a:r>
                      <a:r>
                        <a:rPr lang="en-US" sz="1800" i="1" kern="1200" dirty="0" smtClean="0">
                          <a:solidFill>
                            <a:srgbClr val="00B0F0"/>
                          </a:solidFill>
                          <a:effectLst/>
                          <a:latin typeface="Times New Roman" pitchFamily="18" charset="0"/>
                          <a:ea typeface="Times New Roman"/>
                          <a:cs typeface="Times New Roman" pitchFamily="18" charset="0"/>
                        </a:rPr>
                        <a:t>)</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2725833">
                <a:tc>
                  <a:txBody>
                    <a:bodyPr/>
                    <a:lstStyle/>
                    <a:p>
                      <a:pPr marL="0" marR="0" indent="0" algn="l" defTabSz="960120" rtl="0" eaLnBrk="1" fontAlgn="auto" latinLnBrk="0" hangingPunct="1">
                        <a:lnSpc>
                          <a:spcPct val="115000"/>
                        </a:lnSpc>
                        <a:spcBef>
                          <a:spcPts val="0"/>
                        </a:spcBef>
                        <a:spcAft>
                          <a:spcPts val="0"/>
                        </a:spcAft>
                        <a:buClrTx/>
                        <a:buSzTx/>
                        <a:buFontTx/>
                        <a:buNone/>
                        <a:tabLst/>
                        <a:defRPr/>
                      </a:pPr>
                      <a:r>
                        <a:rPr lang="en-US" sz="2000" kern="1200" dirty="0" smtClean="0">
                          <a:solidFill>
                            <a:srgbClr val="000000"/>
                          </a:solidFill>
                          <a:effectLst/>
                          <a:latin typeface="Times New Roman" pitchFamily="18" charset="0"/>
                          <a:ea typeface="Calibri"/>
                          <a:cs typeface="Times New Roman" pitchFamily="18" charset="0"/>
                        </a:rPr>
                        <a:t>Service</a:t>
                      </a:r>
                      <a:r>
                        <a:rPr lang="en-US" sz="2000" kern="1200" baseline="0" dirty="0" smtClean="0">
                          <a:solidFill>
                            <a:srgbClr val="000000"/>
                          </a:solidFill>
                          <a:effectLst/>
                          <a:latin typeface="Times New Roman" pitchFamily="18" charset="0"/>
                          <a:ea typeface="Calibri"/>
                          <a:cs typeface="Times New Roman" pitchFamily="18" charset="0"/>
                        </a:rPr>
                        <a:t> delivery</a:t>
                      </a:r>
                      <a:endParaRPr lang="en-US" sz="2000" dirty="0">
                        <a:effectLst/>
                        <a:latin typeface="Times New Roman" pitchFamily="18" charset="0"/>
                        <a:ea typeface="Calibri"/>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42900" marR="0" lvl="0" indent="-342900" algn="l" defTabSz="960120" rtl="0" eaLnBrk="1" fontAlgn="auto" latinLnBrk="0" hangingPunct="1">
                        <a:lnSpc>
                          <a:spcPct val="115000"/>
                        </a:lnSpc>
                        <a:spcBef>
                          <a:spcPts val="0"/>
                        </a:spcBef>
                        <a:spcAft>
                          <a:spcPts val="0"/>
                        </a:spcAft>
                        <a:buClrTx/>
                        <a:buSzTx/>
                        <a:buFont typeface="Arial"/>
                        <a:buChar char="•"/>
                        <a:tabLst>
                          <a:tab pos="457200" algn="l"/>
                        </a:tabLst>
                        <a:defRPr/>
                      </a:pPr>
                      <a:r>
                        <a:rPr kumimoji="0" lang="en-US" sz="2000" b="1"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Disruption of routine health services:</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 COVID‑19 and conflict led to sharp declines in outpatient visits, inpatient admissions, elective surgery, and RMNCH services</a:t>
                      </a:r>
                    </a:p>
                    <a:p>
                      <a:pPr marL="342900" marR="0" lvl="0" indent="-342900" algn="l" defTabSz="960120" rtl="0" eaLnBrk="1" fontAlgn="auto" latinLnBrk="0" hangingPunct="1">
                        <a:lnSpc>
                          <a:spcPct val="115000"/>
                        </a:lnSpc>
                        <a:spcBef>
                          <a:spcPts val="0"/>
                        </a:spcBef>
                        <a:spcAft>
                          <a:spcPts val="0"/>
                        </a:spcAft>
                        <a:buClrTx/>
                        <a:buSzTx/>
                        <a:buFont typeface="Arial"/>
                        <a:buChar char="•"/>
                        <a:tabLst>
                          <a:tab pos="457200" algn="l"/>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Infrastructure damage and facility closures</a:t>
                      </a:r>
                    </a:p>
                    <a:p>
                      <a:pPr marL="342900" marR="0" lvl="0" indent="-342900" algn="l" defTabSz="960120" rtl="0" eaLnBrk="1" fontAlgn="auto" latinLnBrk="0" hangingPunct="1">
                        <a:lnSpc>
                          <a:spcPct val="115000"/>
                        </a:lnSpc>
                        <a:spcBef>
                          <a:spcPts val="0"/>
                        </a:spcBef>
                        <a:spcAft>
                          <a:spcPts val="0"/>
                        </a:spcAft>
                        <a:buClrTx/>
                        <a:buSzTx/>
                        <a:buFont typeface="Arial"/>
                        <a:buChar char="•"/>
                        <a:tabLst>
                          <a:tab pos="457200" algn="l"/>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Resource reallocation</a:t>
                      </a:r>
                    </a:p>
                    <a:p>
                      <a:pPr marL="342900" marR="0" lvl="0" indent="-342900" algn="l" defTabSz="960120" rtl="0" eaLnBrk="1" fontAlgn="auto" latinLnBrk="0" hangingPunct="1">
                        <a:lnSpc>
                          <a:spcPct val="115000"/>
                        </a:lnSpc>
                        <a:spcBef>
                          <a:spcPts val="0"/>
                        </a:spcBef>
                        <a:spcAft>
                          <a:spcPts val="0"/>
                        </a:spcAft>
                        <a:buClrTx/>
                        <a:buSzTx/>
                        <a:buFont typeface="Arial"/>
                        <a:buChar char="•"/>
                        <a:tabLst>
                          <a:tab pos="457200" algn="l"/>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Decreased demand for services</a:t>
                      </a:r>
                    </a:p>
                    <a:p>
                      <a:pPr marL="342900" marR="0" lvl="0" indent="-342900" algn="l" defTabSz="960120" rtl="0" eaLnBrk="1" fontAlgn="auto" latinLnBrk="0" hangingPunct="1">
                        <a:lnSpc>
                          <a:spcPct val="115000"/>
                        </a:lnSpc>
                        <a:spcBef>
                          <a:spcPts val="0"/>
                        </a:spcBef>
                        <a:spcAft>
                          <a:spcPts val="0"/>
                        </a:spcAft>
                        <a:buClrTx/>
                        <a:buSzTx/>
                        <a:buFont typeface="Arial"/>
                        <a:buChar char="•"/>
                        <a:tabLst>
                          <a:tab pos="457200" algn="l"/>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Compromised Quality of Care</a:t>
                      </a:r>
                    </a:p>
                    <a:p>
                      <a:pPr marL="0" marR="0" lvl="0" indent="0" algn="l" defTabSz="960120" rtl="0" eaLnBrk="1" fontAlgn="auto" latinLnBrk="0" hangingPunct="1">
                        <a:lnSpc>
                          <a:spcPct val="115000"/>
                        </a:lnSpc>
                        <a:spcBef>
                          <a:spcPts val="0"/>
                        </a:spcBef>
                        <a:spcAft>
                          <a:spcPts val="0"/>
                        </a:spcAft>
                        <a:buClrTx/>
                        <a:buSzTx/>
                        <a:buFont typeface="Arial"/>
                        <a:buNone/>
                        <a:tabLst>
                          <a:tab pos="457200" algn="l"/>
                        </a:tabLst>
                        <a:defRPr/>
                      </a:pPr>
                      <a:r>
                        <a:rPr kumimoji="0" lang="da-DK" sz="2000" b="0" i="1" u="none" strike="noStrike" kern="1200" cap="none" spc="0" normalizeH="0" baseline="0" noProof="0" dirty="0" smtClean="0">
                          <a:ln>
                            <a:noFill/>
                          </a:ln>
                          <a:solidFill>
                            <a:srgbClr val="00B0F0"/>
                          </a:solidFill>
                          <a:effectLst/>
                          <a:uLnTx/>
                          <a:uFillTx/>
                          <a:latin typeface="Times New Roman" pitchFamily="18" charset="0"/>
                          <a:ea typeface="Times New Roman"/>
                          <a:cs typeface="Times New Roman" pitchFamily="18" charset="0"/>
                        </a:rPr>
                        <a:t>(Shuka et al., 2022, Shimels and epidemiology, 2021, Tefera et al., 2021; Abraha et al., 2023; (Birihane et al., 2020, Abagero et al., 2022b, Taye et al., 2024)</a:t>
                      </a:r>
                      <a:endParaRPr kumimoji="0" lang="en-US" sz="2000" b="0" i="1" u="none" strike="noStrike" kern="1200" cap="none" spc="0" normalizeH="0" baseline="0" noProof="0" dirty="0" smtClean="0">
                        <a:ln>
                          <a:noFill/>
                        </a:ln>
                        <a:solidFill>
                          <a:srgbClr val="00B0F0"/>
                        </a:solidFill>
                        <a:effectLst/>
                        <a:uLnTx/>
                        <a:uFillTx/>
                        <a:latin typeface="Times New Roman" pitchFamily="18" charset="0"/>
                        <a:ea typeface="Times New Roman"/>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7804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00CC984-EDAA-331B-2481-F984BE4D9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39CD6A3-764C-C84F-D954-D884BE795A3F}"/>
              </a:ext>
            </a:extLst>
          </p:cNvPr>
          <p:cNvSpPr>
            <a:spLocks noGrp="1"/>
          </p:cNvSpPr>
          <p:nvPr>
            <p:ph type="title"/>
          </p:nvPr>
        </p:nvSpPr>
        <p:spPr>
          <a:xfrm>
            <a:off x="103829" y="429101"/>
            <a:ext cx="11817661" cy="765091"/>
          </a:xfrm>
        </p:spPr>
        <p:txBody>
          <a:bodyPr>
            <a:normAutofit/>
          </a:bodyPr>
          <a:lstStyle/>
          <a:p>
            <a:pPr algn="ctr"/>
            <a:r>
              <a:rPr lang="en-US" sz="3200" dirty="0" smtClean="0"/>
              <a:t>Results(3/4)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86CC281-7471-FDD7-B6DE-024B99290DEE}"/>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8</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xmlns="" id="{2FD3831A-5AB2-7D02-5960-3F566D69CADB}"/>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graphicFrame>
        <p:nvGraphicFramePr>
          <p:cNvPr id="7" name="Table 6"/>
          <p:cNvGraphicFramePr>
            <a:graphicFrameLocks noGrp="1"/>
          </p:cNvGraphicFramePr>
          <p:nvPr>
            <p:extLst>
              <p:ext uri="{D42A27DB-BD31-4B8C-83A1-F6EECF244321}">
                <p14:modId xmlns:p14="http://schemas.microsoft.com/office/powerpoint/2010/main" val="2155288136"/>
              </p:ext>
            </p:extLst>
          </p:nvPr>
        </p:nvGraphicFramePr>
        <p:xfrm>
          <a:off x="228599" y="1052186"/>
          <a:ext cx="12413343" cy="5479243"/>
        </p:xfrm>
        <a:graphic>
          <a:graphicData uri="http://schemas.openxmlformats.org/drawingml/2006/table">
            <a:tbl>
              <a:tblPr firstRow="1" bandRow="1"/>
              <a:tblGrid>
                <a:gridCol w="2026668"/>
                <a:gridCol w="10386675"/>
              </a:tblGrid>
              <a:tr h="879876">
                <a:tc>
                  <a:txBody>
                    <a:bodyPr/>
                    <a:lstStyle/>
                    <a:p>
                      <a:pPr marL="0" marR="0">
                        <a:lnSpc>
                          <a:spcPct val="115000"/>
                        </a:lnSpc>
                        <a:spcBef>
                          <a:spcPts val="0"/>
                        </a:spcBef>
                        <a:spcAft>
                          <a:spcPts val="0"/>
                        </a:spcAft>
                      </a:pPr>
                      <a:r>
                        <a:rPr lang="en-US" sz="2000" b="1" kern="1200" dirty="0">
                          <a:solidFill>
                            <a:srgbClr val="FFFFFF"/>
                          </a:solidFill>
                          <a:effectLst/>
                          <a:latin typeface="Times New Roman" pitchFamily="18" charset="0"/>
                          <a:ea typeface="Times New Roman"/>
                          <a:cs typeface="Times New Roman" pitchFamily="18" charset="0"/>
                        </a:rPr>
                        <a:t>HS Building </a:t>
                      </a:r>
                      <a:r>
                        <a:rPr lang="en-US" sz="2000" b="1" kern="1200" dirty="0" smtClean="0">
                          <a:solidFill>
                            <a:srgbClr val="FFFFFF"/>
                          </a:solidFill>
                          <a:effectLst/>
                          <a:latin typeface="Times New Roman" pitchFamily="18" charset="0"/>
                          <a:ea typeface="Times New Roman"/>
                          <a:cs typeface="Times New Roman" pitchFamily="18" charset="0"/>
                        </a:rPr>
                        <a:t>block</a:t>
                      </a:r>
                      <a:endParaRPr lang="en-US" sz="1200" dirty="0">
                        <a:effectLst/>
                        <a:latin typeface="Times New Roman" pitchFamily="18" charset="0"/>
                        <a:ea typeface="Calibri"/>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4472C4"/>
                    </a:solidFill>
                  </a:tcPr>
                </a:tc>
                <a:tc>
                  <a:txBody>
                    <a:bodyPr/>
                    <a:lstStyle/>
                    <a:p>
                      <a:pPr marL="0" marR="0">
                        <a:lnSpc>
                          <a:spcPct val="115000"/>
                        </a:lnSpc>
                        <a:spcBef>
                          <a:spcPts val="0"/>
                        </a:spcBef>
                        <a:spcAft>
                          <a:spcPts val="0"/>
                        </a:spcAft>
                      </a:pPr>
                      <a:r>
                        <a:rPr lang="en-US" sz="2000" b="1" kern="1200" dirty="0">
                          <a:solidFill>
                            <a:srgbClr val="FFFFFF"/>
                          </a:solidFill>
                          <a:effectLst/>
                          <a:latin typeface="Times New Roman" pitchFamily="18" charset="0"/>
                          <a:ea typeface="Times New Roman"/>
                          <a:cs typeface="Times New Roman" pitchFamily="18" charset="0"/>
                        </a:rPr>
                        <a:t>Challenges to crisis response</a:t>
                      </a:r>
                      <a:endParaRPr lang="en-US" sz="1200" dirty="0">
                        <a:effectLst/>
                        <a:latin typeface="Times New Roman" pitchFamily="18" charset="0"/>
                        <a:ea typeface="Calibri"/>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4472C4"/>
                    </a:solidFill>
                  </a:tcPr>
                </a:tc>
              </a:tr>
              <a:tr h="2358744">
                <a:tc>
                  <a:txBody>
                    <a:bodyPr/>
                    <a:lstStyle/>
                    <a:p>
                      <a:pPr marL="0" marR="0" lvl="0" indent="0" algn="l" defTabSz="96012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rPr>
                        <a:t>Medical products and technology</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42900" marR="0" lvl="0" indent="-342900" algn="l" defTabSz="960120" rtl="0" eaLnBrk="1" fontAlgn="auto" latinLnBrk="0" hangingPunct="1">
                        <a:lnSpc>
                          <a:spcPct val="115000"/>
                        </a:lnSpc>
                        <a:spcBef>
                          <a:spcPts val="0"/>
                        </a:spcBef>
                        <a:spcAft>
                          <a:spcPts val="0"/>
                        </a:spcAft>
                        <a:buClrTx/>
                        <a:buSzTx/>
                        <a:buFont typeface="Arial"/>
                        <a:buChar char="•"/>
                        <a:tabLst>
                          <a:tab pos="457200" algn="l"/>
                        </a:tabLst>
                        <a:defRPr/>
                      </a:pPr>
                      <a:r>
                        <a:rPr lang="en-US" sz="2000" b="1" dirty="0" smtClean="0">
                          <a:effectLst/>
                          <a:latin typeface="Times New Roman" pitchFamily="18" charset="0"/>
                          <a:cs typeface="Times New Roman" pitchFamily="18" charset="0"/>
                        </a:rPr>
                        <a:t>Supply chain disruptions and shortages</a:t>
                      </a:r>
                    </a:p>
                    <a:p>
                      <a:pPr marL="822960" marR="0" lvl="1" indent="-342900" algn="l" defTabSz="960120" rtl="0" eaLnBrk="1" fontAlgn="auto" latinLnBrk="0" hangingPunct="1">
                        <a:lnSpc>
                          <a:spcPct val="115000"/>
                        </a:lnSpc>
                        <a:spcBef>
                          <a:spcPts val="0"/>
                        </a:spcBef>
                        <a:spcAft>
                          <a:spcPts val="0"/>
                        </a:spcAft>
                        <a:buClrTx/>
                        <a:buSzTx/>
                        <a:buFont typeface="Arial"/>
                        <a:buChar char="•"/>
                        <a:tabLst>
                          <a:tab pos="457200" algn="l"/>
                        </a:tabLst>
                        <a:defRPr/>
                      </a:pPr>
                      <a:r>
                        <a:rPr lang="en-US" sz="2000" dirty="0" smtClean="0">
                          <a:effectLst/>
                          <a:latin typeface="Times New Roman" pitchFamily="18" charset="0"/>
                          <a:cs typeface="Times New Roman" pitchFamily="18" charset="0"/>
                        </a:rPr>
                        <a:t>Critical shortages of medical supplies, ventilators, equipment, and oxygen</a:t>
                      </a:r>
                    </a:p>
                    <a:p>
                      <a:pPr marL="822960" marR="0" lvl="1" indent="-342900" algn="l" defTabSz="960120" rtl="0" eaLnBrk="1" fontAlgn="auto" latinLnBrk="0" hangingPunct="1">
                        <a:lnSpc>
                          <a:spcPct val="115000"/>
                        </a:lnSpc>
                        <a:spcBef>
                          <a:spcPts val="0"/>
                        </a:spcBef>
                        <a:spcAft>
                          <a:spcPts val="0"/>
                        </a:spcAft>
                        <a:buClrTx/>
                        <a:buSzTx/>
                        <a:buFont typeface="Arial"/>
                        <a:buChar char="•"/>
                        <a:tabLst>
                          <a:tab pos="457200" algn="l"/>
                        </a:tabLst>
                        <a:defRPr/>
                      </a:pPr>
                      <a:r>
                        <a:rPr lang="en-US" sz="2000" b="1" dirty="0" smtClean="0">
                          <a:effectLst/>
                          <a:latin typeface="Times New Roman" pitchFamily="18" charset="0"/>
                          <a:cs typeface="Times New Roman" pitchFamily="18" charset="0"/>
                        </a:rPr>
                        <a:t>Insecurity</a:t>
                      </a:r>
                      <a:r>
                        <a:rPr lang="en-US" sz="2000" dirty="0" smtClean="0">
                          <a:effectLst/>
                          <a:latin typeface="Times New Roman" pitchFamily="18" charset="0"/>
                          <a:cs typeface="Times New Roman" pitchFamily="18" charset="0"/>
                        </a:rPr>
                        <a:t> disrupted flows from central stores to peripheral facilities, including routine vaccines (BCG, OPV, IPV, PENTA)</a:t>
                      </a:r>
                    </a:p>
                    <a:p>
                      <a:pPr marL="822960" marR="0" lvl="1" indent="-342900" algn="l" defTabSz="960120" rtl="0" eaLnBrk="1" fontAlgn="auto" latinLnBrk="0" hangingPunct="1">
                        <a:lnSpc>
                          <a:spcPct val="115000"/>
                        </a:lnSpc>
                        <a:spcBef>
                          <a:spcPts val="0"/>
                        </a:spcBef>
                        <a:spcAft>
                          <a:spcPts val="0"/>
                        </a:spcAft>
                        <a:buClrTx/>
                        <a:buSzTx/>
                        <a:buFont typeface="Arial"/>
                        <a:buChar char="•"/>
                        <a:tabLst>
                          <a:tab pos="457200" algn="l"/>
                        </a:tabLst>
                        <a:defRPr/>
                      </a:pPr>
                      <a:r>
                        <a:rPr lang="en-US" sz="2000" dirty="0" smtClean="0">
                          <a:effectLst/>
                          <a:latin typeface="Times New Roman" pitchFamily="18" charset="0"/>
                          <a:cs typeface="Times New Roman" pitchFamily="18" charset="0"/>
                        </a:rPr>
                        <a:t>Transportation disruptions and border closures</a:t>
                      </a:r>
                    </a:p>
                    <a:p>
                      <a:pPr marL="480060" marR="0" lvl="1" indent="0" algn="l" defTabSz="960120" rtl="0" eaLnBrk="1" fontAlgn="auto" latinLnBrk="0" hangingPunct="1">
                        <a:lnSpc>
                          <a:spcPct val="115000"/>
                        </a:lnSpc>
                        <a:spcBef>
                          <a:spcPts val="0"/>
                        </a:spcBef>
                        <a:spcAft>
                          <a:spcPts val="0"/>
                        </a:spcAft>
                        <a:buClrTx/>
                        <a:buSzTx/>
                        <a:buFont typeface="Arial"/>
                        <a:buNone/>
                        <a:tabLst>
                          <a:tab pos="457200" algn="l"/>
                        </a:tabLst>
                        <a:defRPr/>
                      </a:pPr>
                      <a:r>
                        <a:rPr lang="en-US" sz="1600" i="1" dirty="0" smtClean="0">
                          <a:solidFill>
                            <a:srgbClr val="00B0F0"/>
                          </a:solidFill>
                          <a:effectLst/>
                          <a:latin typeface="Times New Roman" pitchFamily="18" charset="0"/>
                          <a:cs typeface="Times New Roman" pitchFamily="18" charset="0"/>
                        </a:rPr>
                        <a:t>(</a:t>
                      </a:r>
                      <a:r>
                        <a:rPr lang="en-US" sz="1600" i="1" dirty="0" err="1" smtClean="0">
                          <a:solidFill>
                            <a:srgbClr val="00B0F0"/>
                          </a:solidFill>
                          <a:effectLst/>
                          <a:latin typeface="Times New Roman" pitchFamily="18" charset="0"/>
                          <a:cs typeface="Times New Roman" pitchFamily="18" charset="0"/>
                        </a:rPr>
                        <a:t>Abagero</a:t>
                      </a:r>
                      <a:r>
                        <a:rPr lang="en-US" sz="1600" i="1" dirty="0" smtClean="0">
                          <a:solidFill>
                            <a:srgbClr val="00B0F0"/>
                          </a:solidFill>
                          <a:effectLst/>
                          <a:latin typeface="Times New Roman" pitchFamily="18" charset="0"/>
                          <a:cs typeface="Times New Roman" pitchFamily="18" charset="0"/>
                        </a:rPr>
                        <a:t> et al., 2022b; </a:t>
                      </a:r>
                      <a:r>
                        <a:rPr lang="da-DK" sz="1600" i="1" dirty="0" smtClean="0">
                          <a:solidFill>
                            <a:srgbClr val="00B0F0"/>
                          </a:solidFill>
                          <a:effectLst/>
                          <a:latin typeface="Times New Roman" pitchFamily="18" charset="0"/>
                          <a:cs typeface="Times New Roman" pitchFamily="18" charset="0"/>
                        </a:rPr>
                        <a:t>Mekonnen et al., 2023, Deressa et al., 2021; Melaku et al., 2024, Ejeta et al., 2021)</a:t>
                      </a:r>
                      <a:endParaRPr lang="en-US" sz="1600" i="1" dirty="0" smtClean="0">
                        <a:solidFill>
                          <a:srgbClr val="00B0F0"/>
                        </a:solidFill>
                        <a:effectLst/>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2240623">
                <a:tc>
                  <a:txBody>
                    <a:bodyPr/>
                    <a:lstStyle/>
                    <a:p>
                      <a:pPr marL="0" marR="0" lvl="0" indent="0" algn="l" defTabSz="96012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Calibri"/>
                          <a:cs typeface="Times New Roman" pitchFamily="18" charset="0"/>
                        </a:rPr>
                        <a:t>Healthcare Financing</a:t>
                      </a:r>
                      <a:endParaRPr kumimoji="0" lang="en-US" sz="2000" b="0" i="0" u="none" strike="noStrike" kern="1200" cap="none" spc="0" normalizeH="0" baseline="0" noProof="0" dirty="0" smtClean="0">
                        <a:ln>
                          <a:noFill/>
                        </a:ln>
                        <a:solidFill>
                          <a:prstClr val="black"/>
                        </a:solidFill>
                        <a:effectLst/>
                        <a:uLnTx/>
                        <a:uFillTx/>
                        <a:latin typeface="Times New Roman" pitchFamily="18" charset="0"/>
                        <a:ea typeface="Calibri"/>
                        <a:cs typeface="Times New Roman" pitchFamily="18" charset="0"/>
                      </a:endParaRPr>
                    </a:p>
                    <a:p>
                      <a:pPr marL="0" marR="0">
                        <a:lnSpc>
                          <a:spcPct val="115000"/>
                        </a:lnSpc>
                        <a:spcBef>
                          <a:spcPts val="0"/>
                        </a:spcBef>
                        <a:spcAft>
                          <a:spcPts val="0"/>
                        </a:spcAft>
                      </a:pPr>
                      <a:endParaRPr lang="en-US" sz="1100" dirty="0">
                        <a:effectLst/>
                        <a:latin typeface="Calibri"/>
                        <a:ea typeface="Calibri"/>
                        <a:cs typeface="Times New Roman"/>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457200" algn="l"/>
                        </a:tabLst>
                      </a:pPr>
                      <a:r>
                        <a:rPr lang="en-US" sz="2000" dirty="0" smtClean="0">
                          <a:effectLst/>
                          <a:latin typeface="Times New Roman" pitchFamily="18" charset="0"/>
                          <a:cs typeface="Times New Roman" pitchFamily="18" charset="0"/>
                        </a:rPr>
                        <a:t>Insufficient financial resources</a:t>
                      </a:r>
                      <a:r>
                        <a:rPr lang="en-US" sz="2000" baseline="0" dirty="0" smtClean="0">
                          <a:effectLst/>
                          <a:latin typeface="Times New Roman" pitchFamily="18" charset="0"/>
                          <a:cs typeface="Times New Roman" pitchFamily="18" charset="0"/>
                        </a:rPr>
                        <a:t> </a:t>
                      </a:r>
                      <a:r>
                        <a:rPr lang="en-US" sz="2000" b="1" dirty="0" smtClean="0">
                          <a:effectLst/>
                          <a:latin typeface="Times New Roman" pitchFamily="18" charset="0"/>
                          <a:cs typeface="Times New Roman" pitchFamily="18" charset="0"/>
                        </a:rPr>
                        <a:t>allocation </a:t>
                      </a:r>
                      <a:r>
                        <a:rPr lang="en-US" sz="2000" dirty="0" smtClean="0">
                          <a:effectLst/>
                          <a:latin typeface="Times New Roman" pitchFamily="18" charset="0"/>
                          <a:cs typeface="Times New Roman" pitchFamily="18" charset="0"/>
                        </a:rPr>
                        <a:t>for health services</a:t>
                      </a:r>
                    </a:p>
                    <a:p>
                      <a:pPr marL="342900" marR="0" lvl="0" indent="-342900">
                        <a:lnSpc>
                          <a:spcPct val="115000"/>
                        </a:lnSpc>
                        <a:spcBef>
                          <a:spcPts val="0"/>
                        </a:spcBef>
                        <a:spcAft>
                          <a:spcPts val="0"/>
                        </a:spcAft>
                        <a:buFont typeface="Arial"/>
                        <a:buChar char="•"/>
                        <a:tabLst>
                          <a:tab pos="457200" algn="l"/>
                        </a:tabLst>
                      </a:pPr>
                      <a:r>
                        <a:rPr lang="en-US" sz="2000" dirty="0" smtClean="0">
                          <a:effectLst/>
                          <a:latin typeface="Times New Roman" pitchFamily="18" charset="0"/>
                          <a:cs typeface="Times New Roman" pitchFamily="18" charset="0"/>
                        </a:rPr>
                        <a:t>Inefficient </a:t>
                      </a:r>
                      <a:r>
                        <a:rPr lang="en-US" sz="2000" b="1" dirty="0" smtClean="0">
                          <a:effectLst/>
                          <a:latin typeface="Times New Roman" pitchFamily="18" charset="0"/>
                          <a:cs typeface="Times New Roman" pitchFamily="18" charset="0"/>
                        </a:rPr>
                        <a:t>use </a:t>
                      </a:r>
                      <a:r>
                        <a:rPr lang="en-US" sz="2000" dirty="0" smtClean="0">
                          <a:effectLst/>
                          <a:latin typeface="Times New Roman" pitchFamily="18" charset="0"/>
                          <a:cs typeface="Times New Roman" pitchFamily="18" charset="0"/>
                        </a:rPr>
                        <a:t>of available financial</a:t>
                      </a:r>
                      <a:r>
                        <a:rPr lang="en-US" sz="2000" baseline="0" dirty="0" smtClean="0">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resources including mismanagement and lack of transparency in the allocation and utilization of funds</a:t>
                      </a:r>
                    </a:p>
                    <a:p>
                      <a:pPr marL="342900" marR="0" lvl="0" indent="-342900">
                        <a:lnSpc>
                          <a:spcPct val="115000"/>
                        </a:lnSpc>
                        <a:spcBef>
                          <a:spcPts val="0"/>
                        </a:spcBef>
                        <a:spcAft>
                          <a:spcPts val="0"/>
                        </a:spcAft>
                        <a:buFont typeface="Arial"/>
                        <a:buChar char="•"/>
                        <a:tabLst>
                          <a:tab pos="457200" algn="l"/>
                        </a:tabLst>
                      </a:pPr>
                      <a:r>
                        <a:rPr lang="en-US" sz="2000" b="1" dirty="0" smtClean="0">
                          <a:effectLst/>
                          <a:latin typeface="Times New Roman" pitchFamily="18" charset="0"/>
                          <a:cs typeface="Times New Roman" pitchFamily="18" charset="0"/>
                        </a:rPr>
                        <a:t>Dependency </a:t>
                      </a:r>
                      <a:r>
                        <a:rPr lang="en-US" sz="2000" dirty="0" smtClean="0">
                          <a:effectLst/>
                          <a:latin typeface="Times New Roman" pitchFamily="18" charset="0"/>
                          <a:cs typeface="Times New Roman" pitchFamily="18" charset="0"/>
                        </a:rPr>
                        <a:t>of the health system on</a:t>
                      </a:r>
                      <a:r>
                        <a:rPr lang="en-US" sz="2000" baseline="0" dirty="0" smtClean="0">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external aid and donor funding</a:t>
                      </a:r>
                    </a:p>
                    <a:p>
                      <a:pPr marL="0" marR="0" lvl="0" indent="0">
                        <a:lnSpc>
                          <a:spcPct val="115000"/>
                        </a:lnSpc>
                        <a:spcBef>
                          <a:spcPts val="0"/>
                        </a:spcBef>
                        <a:spcAft>
                          <a:spcPts val="0"/>
                        </a:spcAft>
                        <a:buFont typeface="Arial"/>
                        <a:buNone/>
                        <a:tabLst>
                          <a:tab pos="457200" algn="l"/>
                        </a:tabLst>
                      </a:pPr>
                      <a:r>
                        <a:rPr lang="en-US" sz="2000" i="1" dirty="0" smtClean="0">
                          <a:solidFill>
                            <a:srgbClr val="00B0F0"/>
                          </a:solidFill>
                          <a:effectLst/>
                          <a:latin typeface="Times New Roman" pitchFamily="18" charset="0"/>
                          <a:cs typeface="Times New Roman" pitchFamily="18" charset="0"/>
                        </a:rPr>
                        <a:t>(</a:t>
                      </a:r>
                      <a:r>
                        <a:rPr lang="en-US" sz="2000" i="1" dirty="0" err="1" smtClean="0">
                          <a:solidFill>
                            <a:srgbClr val="00B0F0"/>
                          </a:solidFill>
                          <a:effectLst/>
                          <a:latin typeface="Times New Roman" pitchFamily="18" charset="0"/>
                          <a:cs typeface="Times New Roman" pitchFamily="18" charset="0"/>
                        </a:rPr>
                        <a:t>Debie</a:t>
                      </a:r>
                      <a:r>
                        <a:rPr lang="en-US" sz="2000" i="1" dirty="0" smtClean="0">
                          <a:solidFill>
                            <a:srgbClr val="00B0F0"/>
                          </a:solidFill>
                          <a:effectLst/>
                          <a:latin typeface="Times New Roman" pitchFamily="18" charset="0"/>
                          <a:cs typeface="Times New Roman" pitchFamily="18" charset="0"/>
                        </a:rPr>
                        <a:t> et al., 2022; </a:t>
                      </a:r>
                      <a:r>
                        <a:rPr lang="en-US" sz="2000" i="1" dirty="0" err="1" smtClean="0">
                          <a:solidFill>
                            <a:srgbClr val="00B0F0"/>
                          </a:solidFill>
                          <a:effectLst/>
                          <a:latin typeface="Times New Roman" pitchFamily="18" charset="0"/>
                          <a:cs typeface="Times New Roman" pitchFamily="18" charset="0"/>
                        </a:rPr>
                        <a:t>Abagero</a:t>
                      </a:r>
                      <a:r>
                        <a:rPr lang="en-US" sz="2000" i="1" dirty="0" smtClean="0">
                          <a:solidFill>
                            <a:srgbClr val="00B0F0"/>
                          </a:solidFill>
                          <a:effectLst/>
                          <a:latin typeface="Times New Roman" pitchFamily="18" charset="0"/>
                          <a:cs typeface="Times New Roman" pitchFamily="18" charset="0"/>
                        </a:rPr>
                        <a:t> et al., 2022a,;</a:t>
                      </a:r>
                      <a:r>
                        <a:rPr lang="en-US" sz="2000" i="1" baseline="0" dirty="0" smtClean="0">
                          <a:solidFill>
                            <a:srgbClr val="00B0F0"/>
                          </a:solidFill>
                          <a:effectLst/>
                          <a:latin typeface="Times New Roman" pitchFamily="18" charset="0"/>
                          <a:cs typeface="Times New Roman" pitchFamily="18" charset="0"/>
                        </a:rPr>
                        <a:t> </a:t>
                      </a:r>
                      <a:r>
                        <a:rPr lang="en-US" sz="2000" i="1" baseline="0" dirty="0" err="1" smtClean="0">
                          <a:solidFill>
                            <a:srgbClr val="00B0F0"/>
                          </a:solidFill>
                          <a:effectLst/>
                          <a:latin typeface="Times New Roman" pitchFamily="18" charset="0"/>
                          <a:cs typeface="Times New Roman" pitchFamily="18" charset="0"/>
                        </a:rPr>
                        <a:t>Mumin</a:t>
                      </a:r>
                      <a:r>
                        <a:rPr lang="en-US" sz="2000" i="1" baseline="0" dirty="0" smtClean="0">
                          <a:solidFill>
                            <a:srgbClr val="00B0F0"/>
                          </a:solidFill>
                          <a:effectLst/>
                          <a:latin typeface="Times New Roman" pitchFamily="18" charset="0"/>
                          <a:cs typeface="Times New Roman" pitchFamily="18" charset="0"/>
                        </a:rPr>
                        <a:t> et al., 2021)</a:t>
                      </a:r>
                      <a:endParaRPr lang="en-US" sz="2000" i="1" dirty="0">
                        <a:solidFill>
                          <a:srgbClr val="00B0F0"/>
                        </a:solidFill>
                        <a:effectLst/>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8871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00CC984-EDAA-331B-2481-F984BE4D9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39CD6A3-764C-C84F-D954-D884BE795A3F}"/>
              </a:ext>
            </a:extLst>
          </p:cNvPr>
          <p:cNvSpPr>
            <a:spLocks noGrp="1"/>
          </p:cNvSpPr>
          <p:nvPr>
            <p:ph type="title"/>
          </p:nvPr>
        </p:nvSpPr>
        <p:spPr>
          <a:xfrm>
            <a:off x="103829" y="429101"/>
            <a:ext cx="11817661" cy="765091"/>
          </a:xfrm>
        </p:spPr>
        <p:txBody>
          <a:bodyPr>
            <a:normAutofit/>
          </a:bodyPr>
          <a:lstStyle/>
          <a:p>
            <a:pPr algn="ctr"/>
            <a:r>
              <a:rPr lang="en-US" sz="3200" dirty="0" smtClean="0"/>
              <a:t>Results(4/4) </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D86CC281-7471-FDD7-B6DE-024B99290DEE}"/>
              </a:ext>
            </a:extLst>
          </p:cNvPr>
          <p:cNvSpPr>
            <a:spLocks noGrp="1"/>
          </p:cNvSpPr>
          <p:nvPr>
            <p:ph type="sldNum" sz="quarter" idx="12"/>
          </p:nvPr>
        </p:nvSpPr>
        <p:spPr>
          <a:xfrm>
            <a:off x="10481310" y="7343299"/>
            <a:ext cx="2880360" cy="383381"/>
          </a:xfrm>
        </p:spPr>
        <p:txBody>
          <a:bodyPr/>
          <a:lstStyle/>
          <a:p>
            <a:fld id="{B832C571-E1E9-4272-8FFF-6D7AE6E41910}" type="slidenum">
              <a:rPr lang="en-US" b="1">
                <a:solidFill>
                  <a:schemeClr val="bg1"/>
                </a:solidFill>
                <a:latin typeface="Arial" panose="020B0604020202020204" pitchFamily="34" charset="0"/>
              </a:rPr>
              <a:t>9</a:t>
            </a:fld>
            <a:endParaRPr lang="en-US" b="1" dirty="0">
              <a:solidFill>
                <a:schemeClr val="bg1"/>
              </a:solidFill>
              <a:latin typeface="Arial" panose="020B0604020202020204" pitchFamily="34" charset="0"/>
            </a:endParaRPr>
          </a:p>
        </p:txBody>
      </p:sp>
      <p:sp>
        <p:nvSpPr>
          <p:cNvPr id="6" name="TextBox 5">
            <a:extLst>
              <a:ext uri="{FF2B5EF4-FFF2-40B4-BE49-F238E27FC236}">
                <a16:creationId xmlns:a16="http://schemas.microsoft.com/office/drawing/2014/main" xmlns="" id="{2FD3831A-5AB2-7D02-5960-3F566D69CADB}"/>
              </a:ext>
            </a:extLst>
          </p:cNvPr>
          <p:cNvSpPr txBox="1"/>
          <p:nvPr/>
        </p:nvSpPr>
        <p:spPr>
          <a:xfrm>
            <a:off x="3342290" y="7282795"/>
            <a:ext cx="7139020" cy="458074"/>
          </a:xfrm>
          <a:prstGeom prst="rect">
            <a:avLst/>
          </a:prstGeom>
          <a:noFill/>
        </p:spPr>
        <p:txBody>
          <a:bodyPr wrap="square" rtlCol="0">
            <a:spAutoFit/>
          </a:bodyPr>
          <a:lstStyle/>
          <a:p>
            <a:pPr algn="ctr">
              <a:lnSpc>
                <a:spcPct val="150000"/>
              </a:lnSpc>
            </a:pPr>
            <a:r>
              <a:rPr lang="en-US" dirty="0">
                <a:solidFill>
                  <a:schemeClr val="bg1"/>
                </a:solidFill>
                <a:latin typeface="Times New Roman" panose="02020603050405020304" pitchFamily="18" charset="0"/>
                <a:cs typeface="Times New Roman" panose="02020603050405020304" pitchFamily="18" charset="0"/>
              </a:rPr>
              <a:t>APHI-FHEIA 4</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Joint International Annual Research Conference</a:t>
            </a:r>
          </a:p>
        </p:txBody>
      </p:sp>
      <p:graphicFrame>
        <p:nvGraphicFramePr>
          <p:cNvPr id="7" name="Table 6"/>
          <p:cNvGraphicFramePr>
            <a:graphicFrameLocks noGrp="1"/>
          </p:cNvGraphicFramePr>
          <p:nvPr>
            <p:extLst>
              <p:ext uri="{D42A27DB-BD31-4B8C-83A1-F6EECF244321}">
                <p14:modId xmlns:p14="http://schemas.microsoft.com/office/powerpoint/2010/main" val="383440343"/>
              </p:ext>
            </p:extLst>
          </p:nvPr>
        </p:nvGraphicFramePr>
        <p:xfrm>
          <a:off x="1" y="1175657"/>
          <a:ext cx="12612913" cy="5907314"/>
        </p:xfrm>
        <a:graphic>
          <a:graphicData uri="http://schemas.openxmlformats.org/drawingml/2006/table">
            <a:tbl>
              <a:tblPr firstRow="1" bandRow="1"/>
              <a:tblGrid>
                <a:gridCol w="2059251"/>
                <a:gridCol w="10553662"/>
              </a:tblGrid>
              <a:tr h="555521">
                <a:tc>
                  <a:txBody>
                    <a:bodyPr/>
                    <a:lstStyle/>
                    <a:p>
                      <a:pPr marL="0" marR="0">
                        <a:lnSpc>
                          <a:spcPct val="115000"/>
                        </a:lnSpc>
                        <a:spcBef>
                          <a:spcPts val="0"/>
                        </a:spcBef>
                        <a:spcAft>
                          <a:spcPts val="0"/>
                        </a:spcAft>
                      </a:pPr>
                      <a:r>
                        <a:rPr lang="en-US" sz="1800" b="1" kern="1200" dirty="0">
                          <a:solidFill>
                            <a:srgbClr val="FFFFFF"/>
                          </a:solidFill>
                          <a:effectLst/>
                          <a:latin typeface="Calibri"/>
                          <a:ea typeface="Times New Roman"/>
                          <a:cs typeface="Calibri"/>
                        </a:rPr>
                        <a:t>HS Building </a:t>
                      </a:r>
                      <a:r>
                        <a:rPr lang="en-US" sz="1800" b="1" kern="1200" dirty="0" smtClean="0">
                          <a:solidFill>
                            <a:srgbClr val="FFFFFF"/>
                          </a:solidFill>
                          <a:effectLst/>
                          <a:latin typeface="Calibri"/>
                          <a:ea typeface="Times New Roman"/>
                          <a:cs typeface="Calibri"/>
                        </a:rPr>
                        <a:t>block</a:t>
                      </a:r>
                      <a:endParaRPr lang="en-US" sz="1100" dirty="0">
                        <a:effectLst/>
                        <a:latin typeface="Calibri"/>
                        <a:ea typeface="Calibri"/>
                        <a:cs typeface="Times New Roman"/>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4472C4"/>
                    </a:solidFill>
                  </a:tcPr>
                </a:tc>
                <a:tc>
                  <a:txBody>
                    <a:bodyPr/>
                    <a:lstStyle/>
                    <a:p>
                      <a:pPr marL="0" marR="0">
                        <a:lnSpc>
                          <a:spcPct val="115000"/>
                        </a:lnSpc>
                        <a:spcBef>
                          <a:spcPts val="0"/>
                        </a:spcBef>
                        <a:spcAft>
                          <a:spcPts val="0"/>
                        </a:spcAft>
                      </a:pPr>
                      <a:r>
                        <a:rPr lang="en-US" sz="2000" b="1" kern="1200" dirty="0">
                          <a:solidFill>
                            <a:srgbClr val="FFFFFF"/>
                          </a:solidFill>
                          <a:effectLst/>
                          <a:latin typeface="Calibri"/>
                          <a:ea typeface="Times New Roman"/>
                          <a:cs typeface="Calibri"/>
                        </a:rPr>
                        <a:t>Challenges to crisis response</a:t>
                      </a:r>
                      <a:endParaRPr lang="en-US" sz="1200" dirty="0">
                        <a:effectLst/>
                        <a:latin typeface="Calibri"/>
                        <a:ea typeface="Calibri"/>
                        <a:cs typeface="Times New Roman"/>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4472C4"/>
                    </a:solidFill>
                  </a:tcPr>
                </a:tc>
              </a:tr>
              <a:tr h="2600352">
                <a:tc>
                  <a:txBody>
                    <a:bodyPr/>
                    <a:lstStyle/>
                    <a:p>
                      <a:pPr marL="0" marR="0">
                        <a:lnSpc>
                          <a:spcPct val="115000"/>
                        </a:lnSpc>
                        <a:spcBef>
                          <a:spcPts val="0"/>
                        </a:spcBef>
                        <a:spcAft>
                          <a:spcPts val="0"/>
                        </a:spcAft>
                      </a:pPr>
                      <a:r>
                        <a:rPr lang="en-US" sz="1800" dirty="0" smtClean="0">
                          <a:effectLst/>
                          <a:latin typeface="Times New Roman" pitchFamily="18" charset="0"/>
                          <a:ea typeface="Calibri"/>
                          <a:cs typeface="Times New Roman" pitchFamily="18" charset="0"/>
                        </a:rPr>
                        <a:t>Leadership and Governance </a:t>
                      </a:r>
                      <a:endParaRPr lang="en-US" sz="1800" dirty="0">
                        <a:effectLst/>
                        <a:latin typeface="Times New Roman" pitchFamily="18" charset="0"/>
                        <a:ea typeface="Calibri"/>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42900" marR="0" lvl="0" indent="-342900" algn="l" defTabSz="960120" rtl="0" eaLnBrk="1" fontAlgn="auto" latinLnBrk="0" hangingPunct="1">
                        <a:lnSpc>
                          <a:spcPct val="115000"/>
                        </a:lnSpc>
                        <a:spcBef>
                          <a:spcPts val="0"/>
                        </a:spcBef>
                        <a:spcAft>
                          <a:spcPts val="0"/>
                        </a:spcAft>
                        <a:buClrTx/>
                        <a:buSzTx/>
                        <a:buFont typeface="Arial"/>
                        <a:buChar char="•"/>
                        <a:tabLst>
                          <a:tab pos="457200" algn="l"/>
                        </a:tabLst>
                        <a:defRPr/>
                      </a:pPr>
                      <a:r>
                        <a:rPr lang="en-US" sz="2400" dirty="0" smtClean="0">
                          <a:effectLst/>
                          <a:latin typeface="Times New Roman" pitchFamily="18" charset="0"/>
                          <a:cs typeface="Times New Roman" pitchFamily="18" charset="0"/>
                        </a:rPr>
                        <a:t>Poor coordination and communication between various levels of government and health institutions</a:t>
                      </a:r>
                    </a:p>
                    <a:p>
                      <a:pPr marL="342900" marR="0" lvl="0" indent="-342900" algn="l" defTabSz="960120" rtl="0" eaLnBrk="1" fontAlgn="auto" latinLnBrk="0" hangingPunct="1">
                        <a:lnSpc>
                          <a:spcPct val="115000"/>
                        </a:lnSpc>
                        <a:spcBef>
                          <a:spcPts val="0"/>
                        </a:spcBef>
                        <a:spcAft>
                          <a:spcPts val="0"/>
                        </a:spcAft>
                        <a:buClrTx/>
                        <a:buSzTx/>
                        <a:buFont typeface="Arial"/>
                        <a:buChar char="•"/>
                        <a:tabLst>
                          <a:tab pos="457200" algn="l"/>
                        </a:tabLst>
                        <a:defRPr/>
                      </a:pPr>
                      <a:r>
                        <a:rPr lang="en-US" sz="2400" dirty="0" smtClean="0">
                          <a:effectLst/>
                          <a:latin typeface="Times New Roman" pitchFamily="18" charset="0"/>
                          <a:cs typeface="Times New Roman" pitchFamily="18" charset="0"/>
                        </a:rPr>
                        <a:t>Lack of accountability</a:t>
                      </a:r>
                    </a:p>
                    <a:p>
                      <a:pPr marL="342900" marR="0" lvl="0" indent="-342900" algn="l" defTabSz="960120" rtl="0" eaLnBrk="1" fontAlgn="auto" latinLnBrk="0" hangingPunct="1">
                        <a:lnSpc>
                          <a:spcPct val="115000"/>
                        </a:lnSpc>
                        <a:spcBef>
                          <a:spcPts val="0"/>
                        </a:spcBef>
                        <a:spcAft>
                          <a:spcPts val="0"/>
                        </a:spcAft>
                        <a:buClrTx/>
                        <a:buSzTx/>
                        <a:buFont typeface="Arial"/>
                        <a:buChar char="•"/>
                        <a:tabLst>
                          <a:tab pos="457200" algn="l"/>
                        </a:tabLst>
                        <a:defRPr/>
                      </a:pPr>
                      <a:r>
                        <a:rPr lang="en-US" sz="2400" dirty="0" smtClean="0">
                          <a:effectLst/>
                          <a:latin typeface="Times New Roman" pitchFamily="18" charset="0"/>
                          <a:cs typeface="Times New Roman" pitchFamily="18" charset="0"/>
                        </a:rPr>
                        <a:t>Week comprehensive emergency preparedness plans</a:t>
                      </a:r>
                    </a:p>
                    <a:p>
                      <a:pPr marL="0" marR="0" lvl="0" indent="0" algn="l" defTabSz="960120" rtl="0" eaLnBrk="1" fontAlgn="auto" latinLnBrk="0" hangingPunct="1">
                        <a:lnSpc>
                          <a:spcPct val="115000"/>
                        </a:lnSpc>
                        <a:spcBef>
                          <a:spcPts val="0"/>
                        </a:spcBef>
                        <a:spcAft>
                          <a:spcPts val="0"/>
                        </a:spcAft>
                        <a:buClrTx/>
                        <a:buSzTx/>
                        <a:buFont typeface="Arial"/>
                        <a:buNone/>
                        <a:tabLst>
                          <a:tab pos="457200" algn="l"/>
                        </a:tabLst>
                        <a:defRPr/>
                      </a:pPr>
                      <a:r>
                        <a:rPr lang="en-US" sz="2400" i="1" dirty="0" smtClean="0">
                          <a:solidFill>
                            <a:srgbClr val="00B0F0"/>
                          </a:solidFill>
                          <a:effectLst/>
                          <a:latin typeface="Times New Roman" pitchFamily="18" charset="0"/>
                          <a:cs typeface="Times New Roman" pitchFamily="18" charset="0"/>
                        </a:rPr>
                        <a:t>(</a:t>
                      </a:r>
                      <a:r>
                        <a:rPr lang="en-US" sz="2400" i="1" dirty="0" err="1" smtClean="0">
                          <a:solidFill>
                            <a:srgbClr val="00B0F0"/>
                          </a:solidFill>
                          <a:effectLst/>
                          <a:latin typeface="Times New Roman" pitchFamily="18" charset="0"/>
                          <a:cs typeface="Times New Roman" pitchFamily="18" charset="0"/>
                        </a:rPr>
                        <a:t>Assefa</a:t>
                      </a:r>
                      <a:r>
                        <a:rPr lang="en-US" sz="2400" i="1" dirty="0" smtClean="0">
                          <a:solidFill>
                            <a:srgbClr val="00B0F0"/>
                          </a:solidFill>
                          <a:effectLst/>
                          <a:latin typeface="Times New Roman" pitchFamily="18" charset="0"/>
                          <a:cs typeface="Times New Roman" pitchFamily="18" charset="0"/>
                        </a:rPr>
                        <a:t> et al., 2022; </a:t>
                      </a:r>
                      <a:r>
                        <a:rPr lang="en-US" sz="2400" i="1" dirty="0" err="1" smtClean="0">
                          <a:solidFill>
                            <a:srgbClr val="00B0F0"/>
                          </a:solidFill>
                          <a:effectLst/>
                          <a:latin typeface="Times New Roman" pitchFamily="18" charset="0"/>
                          <a:cs typeface="Times New Roman" pitchFamily="18" charset="0"/>
                        </a:rPr>
                        <a:t>Rawat</a:t>
                      </a:r>
                      <a:r>
                        <a:rPr lang="en-US" sz="2400" i="1" dirty="0" smtClean="0">
                          <a:solidFill>
                            <a:srgbClr val="00B0F0"/>
                          </a:solidFill>
                          <a:effectLst/>
                          <a:latin typeface="Times New Roman" pitchFamily="18" charset="0"/>
                          <a:cs typeface="Times New Roman" pitchFamily="18" charset="0"/>
                        </a:rPr>
                        <a:t> et al., 2022, </a:t>
                      </a:r>
                      <a:r>
                        <a:rPr lang="en-US" sz="2400" i="1" dirty="0" err="1" smtClean="0">
                          <a:solidFill>
                            <a:srgbClr val="00B0F0"/>
                          </a:solidFill>
                          <a:effectLst/>
                          <a:latin typeface="Times New Roman" pitchFamily="18" charset="0"/>
                          <a:cs typeface="Times New Roman" pitchFamily="18" charset="0"/>
                        </a:rPr>
                        <a:t>Debela</a:t>
                      </a:r>
                      <a:r>
                        <a:rPr lang="en-US" sz="2400" i="1" dirty="0" smtClean="0">
                          <a:solidFill>
                            <a:srgbClr val="00B0F0"/>
                          </a:solidFill>
                          <a:effectLst/>
                          <a:latin typeface="Times New Roman" pitchFamily="18" charset="0"/>
                          <a:cs typeface="Times New Roman" pitchFamily="18" charset="0"/>
                        </a:rPr>
                        <a:t>, 2020; </a:t>
                      </a:r>
                      <a:r>
                        <a:rPr lang="en-US" sz="2400" i="1" dirty="0" err="1" smtClean="0">
                          <a:solidFill>
                            <a:srgbClr val="00B0F0"/>
                          </a:solidFill>
                          <a:effectLst/>
                          <a:latin typeface="Times New Roman" pitchFamily="18" charset="0"/>
                          <a:cs typeface="Times New Roman" pitchFamily="18" charset="0"/>
                        </a:rPr>
                        <a:t>Abagero</a:t>
                      </a:r>
                      <a:r>
                        <a:rPr lang="en-US" sz="2400" i="1" dirty="0" smtClean="0">
                          <a:solidFill>
                            <a:srgbClr val="00B0F0"/>
                          </a:solidFill>
                          <a:effectLst/>
                          <a:latin typeface="Times New Roman" pitchFamily="18" charset="0"/>
                          <a:cs typeface="Times New Roman" pitchFamily="18" charset="0"/>
                        </a:rPr>
                        <a:t> et al., 2022a)</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2751441">
                <a:tc>
                  <a:txBody>
                    <a:bodyPr/>
                    <a:lstStyle/>
                    <a:p>
                      <a:pPr marL="0" marR="0">
                        <a:lnSpc>
                          <a:spcPct val="115000"/>
                        </a:lnSpc>
                        <a:spcBef>
                          <a:spcPts val="0"/>
                        </a:spcBef>
                        <a:spcAft>
                          <a:spcPts val="0"/>
                        </a:spcAft>
                      </a:pPr>
                      <a:r>
                        <a:rPr lang="en-US" sz="1800" dirty="0" smtClean="0">
                          <a:effectLst/>
                          <a:latin typeface="Times New Roman" pitchFamily="18" charset="0"/>
                          <a:ea typeface="Calibri"/>
                          <a:cs typeface="Times New Roman" pitchFamily="18" charset="0"/>
                        </a:rPr>
                        <a:t>Health Information and evidences</a:t>
                      </a:r>
                      <a:endParaRPr lang="en-US" sz="1800" dirty="0">
                        <a:effectLst/>
                        <a:latin typeface="Times New Roman" pitchFamily="18" charset="0"/>
                        <a:ea typeface="Calibri"/>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457200" algn="l"/>
                        </a:tabLst>
                      </a:pPr>
                      <a:r>
                        <a:rPr lang="en-US" sz="2400" dirty="0" smtClean="0">
                          <a:effectLst/>
                          <a:latin typeface="Times New Roman" pitchFamily="18" charset="0"/>
                          <a:cs typeface="Times New Roman" pitchFamily="18" charset="0"/>
                        </a:rPr>
                        <a:t>Poor quality and incomplete data</a:t>
                      </a:r>
                    </a:p>
                    <a:p>
                      <a:pPr marL="342900" marR="0" lvl="0" indent="-342900">
                        <a:lnSpc>
                          <a:spcPct val="115000"/>
                        </a:lnSpc>
                        <a:spcBef>
                          <a:spcPts val="0"/>
                        </a:spcBef>
                        <a:spcAft>
                          <a:spcPts val="0"/>
                        </a:spcAft>
                        <a:buFont typeface="Arial"/>
                        <a:buChar char="•"/>
                        <a:tabLst>
                          <a:tab pos="457200" algn="l"/>
                        </a:tabLst>
                      </a:pPr>
                      <a:r>
                        <a:rPr lang="en-US" sz="2400" dirty="0" smtClean="0">
                          <a:effectLst/>
                          <a:latin typeface="Times New Roman" pitchFamily="18" charset="0"/>
                          <a:cs typeface="Times New Roman" pitchFamily="18" charset="0"/>
                        </a:rPr>
                        <a:t>Limited digitalization, destruction of HIS infrastructure, damage or loss of patient records, financial documents, logistics files, and administrative archives impede disease and service trend monitoring, epidemic identification, and quality health service provision</a:t>
                      </a:r>
                      <a:endParaRPr lang="en-US" sz="2400" i="1" dirty="0" smtClean="0">
                        <a:solidFill>
                          <a:srgbClr val="00B0F0"/>
                        </a:solidFill>
                        <a:effectLst/>
                        <a:latin typeface="Times New Roman" pitchFamily="18" charset="0"/>
                        <a:cs typeface="Times New Roman" pitchFamily="18" charset="0"/>
                      </a:endParaRPr>
                    </a:p>
                    <a:p>
                      <a:pPr marL="0" marR="0" lvl="0" indent="0">
                        <a:lnSpc>
                          <a:spcPct val="115000"/>
                        </a:lnSpc>
                        <a:spcBef>
                          <a:spcPts val="0"/>
                        </a:spcBef>
                        <a:spcAft>
                          <a:spcPts val="0"/>
                        </a:spcAft>
                        <a:buFont typeface="Arial"/>
                        <a:buNone/>
                        <a:tabLst>
                          <a:tab pos="457200" algn="l"/>
                        </a:tabLst>
                      </a:pPr>
                      <a:r>
                        <a:rPr lang="en-US" sz="2400" i="1" dirty="0" smtClean="0">
                          <a:solidFill>
                            <a:srgbClr val="00B0F0"/>
                          </a:solidFill>
                          <a:effectLst/>
                          <a:latin typeface="Times New Roman" pitchFamily="18" charset="0"/>
                          <a:cs typeface="Times New Roman" pitchFamily="18" charset="0"/>
                        </a:rPr>
                        <a:t>(</a:t>
                      </a:r>
                      <a:r>
                        <a:rPr lang="en-US" sz="2400" i="1" dirty="0" err="1" smtClean="0">
                          <a:solidFill>
                            <a:srgbClr val="00B0F0"/>
                          </a:solidFill>
                          <a:effectLst/>
                          <a:latin typeface="Times New Roman" pitchFamily="18" charset="0"/>
                          <a:cs typeface="Times New Roman" pitchFamily="18" charset="0"/>
                        </a:rPr>
                        <a:t>Taye</a:t>
                      </a:r>
                      <a:r>
                        <a:rPr lang="en-US" sz="2400" i="1" dirty="0" smtClean="0">
                          <a:solidFill>
                            <a:srgbClr val="00B0F0"/>
                          </a:solidFill>
                          <a:effectLst/>
                          <a:latin typeface="Times New Roman" pitchFamily="18" charset="0"/>
                          <a:cs typeface="Times New Roman" pitchFamily="18" charset="0"/>
                        </a:rPr>
                        <a:t> et al., 2024)</a:t>
                      </a:r>
                      <a:endParaRPr lang="en-US" sz="2400" i="1" dirty="0">
                        <a:solidFill>
                          <a:srgbClr val="00B0F0"/>
                        </a:solidFill>
                        <a:effectLst/>
                        <a:latin typeface="Times New Roman" pitchFamily="18" charset="0"/>
                        <a:cs typeface="Times New Roman" pitchFamily="18" charset="0"/>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9518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4243</TotalTime>
  <Words>1395</Words>
  <Application>Microsoft Office PowerPoint</Application>
  <PresentationFormat>Custom</PresentationFormat>
  <Paragraphs>137</Paragraphs>
  <Slides>13</Slides>
  <Notes>8</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Office Theme</vt:lpstr>
      <vt:lpstr>1_Office Theme</vt:lpstr>
      <vt:lpstr>2_Office Theme</vt:lpstr>
      <vt:lpstr>3_Office Theme</vt:lpstr>
      <vt:lpstr>Exploring Health system challenges for crisis response in Ethiopia: a scoping review of publications and reports from 2020-2024</vt:lpstr>
      <vt:lpstr>Presentation outlines </vt:lpstr>
      <vt:lpstr>Background(1/2) </vt:lpstr>
      <vt:lpstr>Background(2/2) </vt:lpstr>
      <vt:lpstr>Methods (1/1)</vt:lpstr>
      <vt:lpstr>Result(1/4): Study characteristics</vt:lpstr>
      <vt:lpstr>Results(2/4) </vt:lpstr>
      <vt:lpstr>Results(3/4) </vt:lpstr>
      <vt:lpstr>Results(4/4) </vt:lpstr>
      <vt:lpstr>Conclusion and Recommendations (1/2) </vt:lpstr>
      <vt:lpstr>Conclusion and Recommendations (2/2)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Tesfahun Taddege</dc:creator>
  <cp:lastModifiedBy>hp</cp:lastModifiedBy>
  <cp:revision>236</cp:revision>
  <dcterms:created xsi:type="dcterms:W3CDTF">2022-05-05T18:20:50Z</dcterms:created>
  <dcterms:modified xsi:type="dcterms:W3CDTF">2025-12-05T02:27:55Z</dcterms:modified>
</cp:coreProperties>
</file>