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147376742" r:id="rId2"/>
    <p:sldId id="1107" r:id="rId3"/>
    <p:sldId id="2147474451" r:id="rId4"/>
    <p:sldId id="2147474459" r:id="rId5"/>
    <p:sldId id="2147474452" r:id="rId6"/>
    <p:sldId id="2147474453" r:id="rId7"/>
    <p:sldId id="2147474461" r:id="rId8"/>
    <p:sldId id="2147474454" r:id="rId9"/>
    <p:sldId id="2147474457" r:id="rId10"/>
    <p:sldId id="2147474458" r:id="rId11"/>
    <p:sldId id="2147474455" r:id="rId12"/>
    <p:sldId id="2147474460" r:id="rId13"/>
    <p:sldId id="2147474456" r:id="rId14"/>
    <p:sldId id="2147474463" r:id="rId15"/>
  </p:sldIdLst>
  <p:sldSz cx="12801600" cy="7772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984" y="-210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19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408BE-6B62-4857-AA6A-AED5E6E1A5E7}" type="datetimeFigureOut">
              <a:rPr lang="en-US" smtClean="0"/>
              <a:t>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65413" y="857250"/>
            <a:ext cx="38131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ECE4D-08DF-4459-BE32-FAEB6A12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3C95666-BA10-E3DB-00CC-CA66BE0B3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12801601" cy="7772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CF19FB4-8D52-EF20-55C5-241FDF119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29"/>
            <a:ext cx="12801600" cy="780862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5A428E48-0330-F113-35C8-4A7A6F700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88" y="1838812"/>
            <a:ext cx="11887200" cy="13062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6F1532B6-605F-EF33-ABFE-93D57832B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7851" y="3605136"/>
            <a:ext cx="10428894" cy="3618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en-US" sz="44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Translating Research into Action: Strengthening Public Health Systems in Crisis-Affected Settings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APHI-FHEI/Forum for Higher Education Institutions in Amhara Region 4th Joint International Research Conference</a:t>
            </a:r>
          </a:p>
          <a:p>
            <a:pPr algn="ctr">
              <a:lnSpc>
                <a:spcPct val="150000"/>
              </a:lnSpc>
            </a:pPr>
            <a:r>
              <a:rPr lang="en-US" sz="32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76A417AE-A067-55DB-F7FB-B75172D111F6}"/>
              </a:ext>
            </a:extLst>
          </p:cNvPr>
          <p:cNvCxnSpPr/>
          <p:nvPr userDrawn="1"/>
        </p:nvCxnSpPr>
        <p:spPr>
          <a:xfrm>
            <a:off x="5849102" y="3178887"/>
            <a:ext cx="6665686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9BDBA169-65D6-EC81-F7B5-871E7E4A2EC1}"/>
              </a:ext>
            </a:extLst>
          </p:cNvPr>
          <p:cNvSpPr txBox="1">
            <a:spLocks/>
          </p:cNvSpPr>
          <p:nvPr userDrawn="1"/>
        </p:nvSpPr>
        <p:spPr>
          <a:xfrm>
            <a:off x="4196444" y="5414165"/>
            <a:ext cx="6543881" cy="101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3726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9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41732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sz="23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1348CD4-ACC2-419D-E9A0-4FC71F018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08" y="307178"/>
            <a:ext cx="985989" cy="985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F58E5BB-D943-B015-0EA6-EDF70B45AC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3880" y="585289"/>
            <a:ext cx="904423" cy="904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61EBEE-D058-D76E-9D39-B802D938CC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328" y="602058"/>
            <a:ext cx="800480" cy="8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9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6" y="1170971"/>
            <a:ext cx="11790861" cy="5687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AF80198-3F13-F994-003E-76F364B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B715B3F-F665-58D9-F75D-FAD87C8BC4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="" xmlns:a16="http://schemas.microsoft.com/office/drawing/2014/main" id="{F5A3A9CF-0779-048F-54E0-6587AC2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1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5" y="1369257"/>
            <a:ext cx="11790861" cy="5687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73045D0-476E-5586-F473-198613EC6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="" xmlns:a16="http://schemas.microsoft.com/office/drawing/2014/main" id="{34C426D0-CBDD-D3A1-F1F8-613847B8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7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EBA93ECA-7D12-6B43-E68C-2ED2F1BB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40D3D95C-7F6E-DBEE-6A20-C5CE1CF6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13A895C-6EE5-18E4-DA6F-1CC057F3F5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9" y="1"/>
            <a:ext cx="10614529" cy="11824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427075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7B8DE7B-92C3-884C-3C99-FF12A8033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8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6297"/>
            <a:ext cx="11041380" cy="10224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054265"/>
            <a:ext cx="5415676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1988031"/>
            <a:ext cx="5415676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141" y="1054265"/>
            <a:ext cx="5442347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141" y="1988031"/>
            <a:ext cx="5442347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94504F9-EECA-9E24-93AC-3F342D3BF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386" y="234345"/>
            <a:ext cx="713723" cy="713723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="" xmlns:a16="http://schemas.microsoft.com/office/drawing/2014/main" id="{D8B3985C-5070-6080-CB96-5576EF7E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="" xmlns:a16="http://schemas.microsoft.com/office/drawing/2014/main" id="{0670EAA3-95C9-7B02-F3F4-40690EE3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8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="" xmlns:a16="http://schemas.microsoft.com/office/drawing/2014/main" id="{172FC669-3870-F5E2-C5A3-1B12631E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489D3596-3491-164F-3522-E8192E3C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B5C09F1-D9A4-9781-0431-C053126791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1119082"/>
            <a:ext cx="4128849" cy="1212638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BD25129B-53C6-69EC-BB0E-52B8D116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A6285D6-F9EA-13FE-DD34-C01DBA927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="" xmlns:a16="http://schemas.microsoft.com/office/drawing/2014/main" id="{85988C6B-56F2-E145-4A1F-389820F8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9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>
            <a:extLst>
              <a:ext uri="{FF2B5EF4-FFF2-40B4-BE49-F238E27FC236}">
                <a16:creationId xmlns="" xmlns:a16="http://schemas.microsoft.com/office/drawing/2014/main" id="{BE168FAD-39F9-C0BD-2034-1614F31CB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053" y="7361699"/>
            <a:ext cx="1095647" cy="369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  <a:cs typeface="Arial" panose="020B0604020202020204" pitchFamily="34" charset="0"/>
              </a:defRPr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0F9698-3626-BA4E-4A7C-CE4BD3E924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599" cy="77724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="" xmlns:a16="http://schemas.microsoft.com/office/drawing/2014/main" id="{020E523C-2A22-0CDF-91B0-B82FB0FA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8" y="5596"/>
            <a:ext cx="11119758" cy="100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77C9F33B-B14C-08AE-B34A-B4A7241DE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228" y="1175657"/>
            <a:ext cx="11805558" cy="6074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63CD59D-CA08-449D-DA4F-C87282C89F1D}"/>
              </a:ext>
            </a:extLst>
          </p:cNvPr>
          <p:cNvSpPr/>
          <p:nvPr userDrawn="1"/>
        </p:nvSpPr>
        <p:spPr>
          <a:xfrm>
            <a:off x="11640301" y="7326032"/>
            <a:ext cx="524485" cy="40562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swal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163E034-2E6D-89DF-36FD-C943539FDAB6}"/>
              </a:ext>
            </a:extLst>
          </p:cNvPr>
          <p:cNvSpPr txBox="1"/>
          <p:nvPr userDrawn="1"/>
        </p:nvSpPr>
        <p:spPr>
          <a:xfrm>
            <a:off x="342900" y="7361699"/>
            <a:ext cx="408214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Copyright ©</a:t>
            </a:r>
            <a:fld id="{10E618D6-A9C6-4B0E-80D4-37CEBBD6F28A}" type="datetimeyyyy">
              <a:rPr lang="en-US" sz="16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2025</a:t>
            </a:fld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 APHI </a:t>
            </a:r>
          </a:p>
        </p:txBody>
      </p:sp>
    </p:spTree>
    <p:extLst>
      <p:ext uri="{BB962C8B-B14F-4D97-AF65-F5344CB8AC3E}">
        <p14:creationId xmlns:p14="http://schemas.microsoft.com/office/powerpoint/2010/main" val="171406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86" r:id="rId3"/>
    <p:sldLayoutId id="2147483687" r:id="rId4"/>
    <p:sldLayoutId id="2147483688" r:id="rId5"/>
    <p:sldLayoutId id="2147483689" r:id="rId6"/>
    <p:sldLayoutId id="2147483692" r:id="rId7"/>
    <p:sldLayoutId id="2147483693" r:id="rId8"/>
  </p:sldLayoutIdLst>
  <p:hf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>
              <a:lumMod val="40000"/>
              <a:lumOff val="6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3726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9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41732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8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0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DEE2CF-C4CF-BDC7-0254-BEFD6E311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539" y="1816461"/>
            <a:ext cx="12235639" cy="218798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594" dirty="0" smtClean="0"/>
              <a:t/>
            </a:r>
            <a:br>
              <a:rPr lang="en-US" sz="2594" dirty="0" smtClean="0"/>
            </a:br>
            <a:r>
              <a:rPr lang="en-US" sz="2594" dirty="0" smtClean="0"/>
              <a:t/>
            </a:r>
            <a:br>
              <a:rPr lang="en-US" sz="2594" dirty="0" smtClean="0"/>
            </a:br>
            <a:r>
              <a:rPr lang="en-US" sz="2594" dirty="0" smtClean="0"/>
              <a:t/>
            </a:r>
            <a:br>
              <a:rPr lang="en-US" sz="2594" dirty="0" smtClean="0"/>
            </a:br>
            <a:r>
              <a:rPr lang="en-US" sz="2594" dirty="0" smtClean="0"/>
              <a:t/>
            </a:r>
            <a:br>
              <a:rPr lang="en-US" sz="2594" dirty="0" smtClean="0"/>
            </a:br>
            <a:r>
              <a:rPr lang="en-US" sz="2594" dirty="0" smtClean="0"/>
              <a:t/>
            </a:r>
            <a:br>
              <a:rPr lang="en-US" sz="2594" dirty="0" smtClean="0"/>
            </a:br>
            <a:r>
              <a:rPr lang="en-US" sz="2594" dirty="0" smtClean="0"/>
              <a:t/>
            </a:r>
            <a:br>
              <a:rPr lang="en-US" sz="2594" dirty="0" smtClean="0"/>
            </a:br>
            <a:r>
              <a:rPr lang="en-US" sz="2594" dirty="0" smtClean="0"/>
              <a:t/>
            </a:r>
            <a:br>
              <a:rPr lang="en-US" sz="2594" dirty="0" smtClean="0"/>
            </a:br>
            <a:r>
              <a:rPr lang="en-US" sz="3335" dirty="0" smtClean="0"/>
              <a:t/>
            </a:r>
            <a:br>
              <a:rPr lang="en-US" sz="3335" dirty="0" smtClean="0"/>
            </a:br>
            <a:r>
              <a:rPr lang="en-US" sz="2224" dirty="0" smtClean="0">
                <a:solidFill>
                  <a:srgbClr val="FFFF00"/>
                </a:solidFill>
              </a:rPr>
              <a:t/>
            </a:r>
            <a:br>
              <a:rPr lang="en-US" sz="2224" dirty="0" smtClean="0">
                <a:solidFill>
                  <a:srgbClr val="FFFF00"/>
                </a:solidFill>
              </a:rPr>
            </a:br>
            <a:r>
              <a:rPr lang="en-US" sz="2224" dirty="0" smtClean="0">
                <a:solidFill>
                  <a:srgbClr val="FFFF00"/>
                </a:solidFill>
              </a:rPr>
              <a:t/>
            </a:r>
            <a:br>
              <a:rPr lang="en-US" sz="2224" dirty="0" smtClean="0">
                <a:solidFill>
                  <a:srgbClr val="FFFF00"/>
                </a:solidFill>
              </a:rPr>
            </a:br>
            <a:r>
              <a:rPr lang="en-US" sz="2224" dirty="0" smtClean="0">
                <a:solidFill>
                  <a:srgbClr val="FFFF00"/>
                </a:solidFill>
              </a:rPr>
              <a:t/>
            </a:r>
            <a:br>
              <a:rPr lang="en-US" sz="2224" dirty="0" smtClean="0">
                <a:solidFill>
                  <a:srgbClr val="FFFF00"/>
                </a:solidFill>
              </a:rPr>
            </a:br>
            <a:r>
              <a:rPr lang="en-US" sz="3200" dirty="0" smtClean="0"/>
              <a:t>Post-Traumatic </a:t>
            </a:r>
            <a:r>
              <a:rPr lang="en-US" sz="3200" dirty="0"/>
              <a:t>Stress Disorders among Sexual and Gender-Based Violence survivors in war-affected zones in Ethiopia</a:t>
            </a:r>
            <a:r>
              <a:rPr lang="en-US" sz="3200" dirty="0" smtClean="0"/>
              <a:t>.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C49E80D-C93F-8DA3-74CF-3F199AE27CE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46254" y="4312381"/>
            <a:ext cx="6335595" cy="8759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err="1" smtClean="0">
                <a:solidFill>
                  <a:schemeClr val="bg1"/>
                </a:solidFill>
              </a:rPr>
              <a:t>By:Tamrat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anbesaw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(MSc)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Affiliation: </a:t>
            </a:r>
            <a:r>
              <a:rPr lang="en-US" sz="2800" b="1" dirty="0" err="1" smtClean="0">
                <a:solidFill>
                  <a:schemeClr val="bg1"/>
                </a:solidFill>
              </a:rPr>
              <a:t>Wollo</a:t>
            </a:r>
            <a:r>
              <a:rPr lang="en-US" sz="2800" b="1" dirty="0" smtClean="0">
                <a:solidFill>
                  <a:schemeClr val="bg1"/>
                </a:solidFill>
              </a:rPr>
              <a:t> University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995C4798-1A70-D32B-C38B-F3715B3BE901}"/>
              </a:ext>
            </a:extLst>
          </p:cNvPr>
          <p:cNvSpPr txBox="1">
            <a:spLocks/>
          </p:cNvSpPr>
          <p:nvPr/>
        </p:nvSpPr>
        <p:spPr>
          <a:xfrm>
            <a:off x="772511" y="4896119"/>
            <a:ext cx="12029089" cy="21037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US" sz="28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/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 </a:t>
            </a: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Theme: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and Psychosocial Support in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Emergencies</a:t>
            </a:r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Amhara Public Health Institute - Forum for Higher Education Institutions in the Amhara Region 4</a:t>
            </a:r>
            <a:r>
              <a:rPr lang="en-US" sz="2200" b="1" baseline="30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Joint International Annual Research Conference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4-5, 2025, Bahir Dar, Ethiopia  </a:t>
            </a:r>
          </a:p>
        </p:txBody>
      </p:sp>
    </p:spTree>
    <p:extLst>
      <p:ext uri="{BB962C8B-B14F-4D97-AF65-F5344CB8AC3E}">
        <p14:creationId xmlns:p14="http://schemas.microsoft.com/office/powerpoint/2010/main" val="18571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 …(3/3)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94DEA7-04DA-DE98-CD58-744A349C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Prevalence (36.4%) aligns with global SGBV studies (</a:t>
            </a:r>
            <a:r>
              <a:rPr lang="en-US" dirty="0" smtClean="0"/>
              <a:t>e.g. landslide </a:t>
            </a:r>
            <a:r>
              <a:rPr lang="en-US" dirty="0"/>
              <a:t>survivors, Ethiopia </a:t>
            </a:r>
            <a:r>
              <a:rPr lang="en-US" dirty="0" smtClean="0"/>
              <a:t>37.3</a:t>
            </a:r>
            <a:r>
              <a:rPr lang="en-US" dirty="0"/>
              <a:t>% )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err="1">
                <a:solidFill>
                  <a:schemeClr val="accent1"/>
                </a:solidFill>
              </a:rPr>
              <a:t>Asnakew</a:t>
            </a:r>
            <a:r>
              <a:rPr lang="en-US" i="1" dirty="0">
                <a:solidFill>
                  <a:schemeClr val="accent1"/>
                </a:solidFill>
              </a:rPr>
              <a:t> et al., 2019</a:t>
            </a:r>
            <a:r>
              <a:rPr lang="en-US" dirty="0" smtClean="0">
                <a:solidFill>
                  <a:schemeClr val="accent1"/>
                </a:solidFill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Higher </a:t>
            </a:r>
            <a:r>
              <a:rPr lang="en-US" dirty="0"/>
              <a:t>than Uganda (11.8%), </a:t>
            </a:r>
            <a:r>
              <a:rPr lang="en-US" dirty="0" smtClean="0"/>
              <a:t>lower </a:t>
            </a:r>
            <a:r>
              <a:rPr lang="en-US" dirty="0"/>
              <a:t>than Nigeria (63%) due to </a:t>
            </a:r>
            <a:r>
              <a:rPr lang="en-US" dirty="0" smtClean="0"/>
              <a:t>context </a:t>
            </a:r>
            <a:r>
              <a:rPr lang="en-US" i="1" dirty="0"/>
              <a:t>(</a:t>
            </a:r>
            <a:r>
              <a:rPr lang="en-US" i="1" dirty="0" err="1">
                <a:solidFill>
                  <a:schemeClr val="accent1"/>
                </a:solidFill>
              </a:rPr>
              <a:t>Mugisha</a:t>
            </a:r>
            <a:r>
              <a:rPr lang="en-US" i="1" dirty="0">
                <a:solidFill>
                  <a:schemeClr val="accent1"/>
                </a:solidFill>
              </a:rPr>
              <a:t> et al., 2015</a:t>
            </a:r>
            <a:r>
              <a:rPr lang="en-US" i="1" dirty="0" smtClean="0">
                <a:solidFill>
                  <a:schemeClr val="accent1"/>
                </a:solidFill>
              </a:rPr>
              <a:t>), (</a:t>
            </a:r>
            <a:r>
              <a:rPr lang="en-US" i="1" dirty="0" err="1">
                <a:solidFill>
                  <a:schemeClr val="accent1"/>
                </a:solidFill>
              </a:rPr>
              <a:t>Taru</a:t>
            </a:r>
            <a:r>
              <a:rPr lang="en-US" i="1" dirty="0">
                <a:solidFill>
                  <a:schemeClr val="accent1"/>
                </a:solidFill>
              </a:rPr>
              <a:t> et al., 2018</a:t>
            </a:r>
            <a:r>
              <a:rPr lang="en-US" i="1" dirty="0" smtClean="0">
                <a:solidFill>
                  <a:schemeClr val="accent1"/>
                </a:solidFill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Depression </a:t>
            </a:r>
            <a:r>
              <a:rPr lang="en-US" dirty="0"/>
              <a:t>link supports prior research on trauma </a:t>
            </a:r>
            <a:r>
              <a:rPr lang="en-US" dirty="0" smtClean="0"/>
              <a:t>comorbidity.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Multiple </a:t>
            </a:r>
            <a:r>
              <a:rPr lang="en-US" dirty="0"/>
              <a:t>violence/family history reflect compounded risk in </a:t>
            </a:r>
            <a:r>
              <a:rPr lang="en-US" dirty="0" smtClean="0"/>
              <a:t>conflicts.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Findings </a:t>
            </a:r>
            <a:r>
              <a:rPr lang="en-US" dirty="0"/>
              <a:t>emphasize one-stop centers' role in holistic </a:t>
            </a:r>
            <a:r>
              <a:rPr lang="en-US" dirty="0" smtClean="0"/>
              <a:t>care.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Limitations</a:t>
            </a:r>
            <a:r>
              <a:rPr lang="en-US" dirty="0"/>
              <a:t>: Cross-sectional, potential recall </a:t>
            </a:r>
            <a:r>
              <a:rPr lang="en-US" dirty="0" smtClean="0"/>
              <a:t>bias.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10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5416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7D0D6DD-3D59-0912-BC88-CB5EA42B8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F197D5-DDA1-898F-E8AE-F044302E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Conclusion and Recommendations 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65A091-3606-7E28-55A6-9F7B8B116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PTSD affects over 1 in 3 SGBV survivors in war </a:t>
            </a:r>
            <a:r>
              <a:rPr lang="en-US" dirty="0" smtClean="0"/>
              <a:t>zones.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Key </a:t>
            </a:r>
            <a:r>
              <a:rPr lang="en-US" dirty="0"/>
              <a:t>factors: Multiple violence, family suicide history, </a:t>
            </a:r>
            <a:r>
              <a:rPr lang="en-US" dirty="0" smtClean="0"/>
              <a:t>depression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Urgent </a:t>
            </a:r>
            <a:r>
              <a:rPr lang="en-US" dirty="0"/>
              <a:t>routine PTSD screening in one-stop </a:t>
            </a:r>
            <a:r>
              <a:rPr lang="en-US" dirty="0" smtClean="0"/>
              <a:t>centers.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Integrate </a:t>
            </a:r>
            <a:r>
              <a:rPr lang="en-US" dirty="0"/>
              <a:t>depression management and trauma </a:t>
            </a:r>
            <a:r>
              <a:rPr lang="en-US" dirty="0" smtClean="0"/>
              <a:t>counseling.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Enhance </a:t>
            </a:r>
            <a:r>
              <a:rPr lang="en-US" dirty="0"/>
              <a:t>social support via community </a:t>
            </a:r>
            <a:r>
              <a:rPr lang="en-US" dirty="0" smtClean="0"/>
              <a:t>programs.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Train </a:t>
            </a:r>
            <a:r>
              <a:rPr lang="en-US" dirty="0"/>
              <a:t>staff on evidence-based PTSD </a:t>
            </a:r>
            <a:r>
              <a:rPr lang="en-US" dirty="0" smtClean="0"/>
              <a:t>interventions.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4ED9A9-57B6-B4AF-1071-BB38E5BE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11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B4F719-2715-9C21-1FBB-1345971909D1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349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7D0D6DD-3D59-0912-BC88-CB5EA42B8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F197D5-DDA1-898F-E8AE-F044302E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Conclusion and Recommendations 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65A091-3606-7E28-55A6-9F7B8B116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Expand one-stop access with NGO </a:t>
            </a:r>
            <a:r>
              <a:rPr lang="en-US" dirty="0" smtClean="0"/>
              <a:t>partnerships.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Policy</a:t>
            </a:r>
            <a:r>
              <a:rPr lang="en-US" dirty="0"/>
              <a:t>: Invest in mental health resources for </a:t>
            </a:r>
            <a:r>
              <a:rPr lang="en-US" dirty="0" smtClean="0"/>
              <a:t>crises.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Future </a:t>
            </a:r>
            <a:r>
              <a:rPr lang="en-US" dirty="0"/>
              <a:t>research: Longitudinal studies on </a:t>
            </a:r>
            <a:r>
              <a:rPr lang="en-US" dirty="0" smtClean="0"/>
              <a:t>interventions.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Culturally </a:t>
            </a:r>
            <a:r>
              <a:rPr lang="en-US" dirty="0"/>
              <a:t>tailored care essential for </a:t>
            </a:r>
            <a:r>
              <a:rPr lang="en-US" dirty="0" smtClean="0"/>
              <a:t>recovery.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Translates </a:t>
            </a:r>
            <a:r>
              <a:rPr lang="en-US" dirty="0"/>
              <a:t>to stronger public health in </a:t>
            </a:r>
            <a:r>
              <a:rPr lang="en-US" dirty="0" smtClean="0"/>
              <a:t>conflicts.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Potential </a:t>
            </a:r>
            <a:r>
              <a:rPr lang="en-US" dirty="0"/>
              <a:t>to reduce long-term PTSD </a:t>
            </a:r>
            <a:r>
              <a:rPr lang="en-US" dirty="0" smtClean="0"/>
              <a:t>burden.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4ED9A9-57B6-B4AF-1071-BB38E5BE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B4F719-2715-9C21-1FBB-1345971909D1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42115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7AEAE5F-14B2-3823-8615-F8AEF9BDD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2093E9-EAEC-ABA3-9384-4F253620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Acknowledgement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6346AF-274D-5EAE-FDBC-31D427399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8" y="1166648"/>
            <a:ext cx="12461514" cy="57635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Wollo</a:t>
            </a:r>
            <a:r>
              <a:rPr lang="en-US" dirty="0" smtClean="0"/>
              <a:t> University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One-stop </a:t>
            </a:r>
            <a:r>
              <a:rPr lang="en-US" dirty="0"/>
              <a:t>centers in Dessie, </a:t>
            </a:r>
            <a:r>
              <a:rPr lang="en-US" dirty="0" err="1"/>
              <a:t>Woldia</a:t>
            </a:r>
            <a:r>
              <a:rPr lang="en-US" dirty="0"/>
              <a:t>, </a:t>
            </a:r>
            <a:r>
              <a:rPr lang="en-US" dirty="0" err="1"/>
              <a:t>Sekota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Data </a:t>
            </a:r>
            <a:r>
              <a:rPr lang="en-US" dirty="0"/>
              <a:t>collectors and </a:t>
            </a:r>
            <a:r>
              <a:rPr lang="en-US" dirty="0" smtClean="0"/>
              <a:t>supervisors</a:t>
            </a:r>
          </a:p>
          <a:p>
            <a:pPr>
              <a:lnSpc>
                <a:spcPct val="150000"/>
              </a:lnSpc>
            </a:pPr>
            <a:r>
              <a:rPr lang="en-US" dirty="0"/>
              <a:t>Study </a:t>
            </a:r>
            <a:r>
              <a:rPr lang="en-US" dirty="0" smtClean="0"/>
              <a:t>participants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6F9D31A-ACE8-2C51-313D-70B2544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97570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2D4EB1-B35C-4A07-6216-7AFE35BD1658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7090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06481F-61BC-3AAA-A984-6078991DA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96" y="391646"/>
            <a:ext cx="12569805" cy="7942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3" dirty="0">
                <a:solidFill>
                  <a:schemeClr val="bg1"/>
                </a:solidFill>
                <a:latin typeface="Arial Black" panose="020B0A04020102020204" pitchFamily="34" charset="0"/>
              </a:rPr>
              <a:t>THANK YOU</a:t>
            </a:r>
            <a:r>
              <a:rPr lang="en-US" sz="500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383597B-9FE7-186A-4B94-322417A3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897" y="7299025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latin typeface="Arial" panose="020B0604020202020204" pitchFamily="34" charset="0"/>
              </a:rPr>
              <a:t>14</a:t>
            </a:fld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7015AF-BD18-7E7F-009D-A109EE4E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6" y="1365103"/>
            <a:ext cx="12569805" cy="56586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5533511F-6610-481E-D1A2-838FF828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8221" y="7380754"/>
            <a:ext cx="6832063" cy="499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932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454DB9-D77D-6E5A-E278-9D5C898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Presentation outlines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CAD9BD-EC9E-6AFF-51AD-7BBD8BE7E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Objectives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Methods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Result and Discussion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Conclusion and Recommendations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Acknowledgements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C3B0502-AE0A-C397-BBF2-A9CE5A53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606C3D5-0E91-B890-1BB3-785D476FDB57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692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7ECB499-827D-4CE0-0A0B-617762611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5E9775-6AC6-8F04-5634-32F4721C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306185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Background…(1/2)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9666A9-C234-F0A2-40CE-5386CDA2C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3"/>
            <a:ext cx="12697771" cy="59905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PTSD follows trauma with re-experiencing, avoidance, negative mood, hyperarousal </a:t>
            </a:r>
            <a:r>
              <a:rPr lang="en-US" sz="2800" dirty="0" smtClean="0">
                <a:solidFill>
                  <a:schemeClr val="accent1"/>
                </a:solidFill>
              </a:rPr>
              <a:t>(</a:t>
            </a:r>
            <a:r>
              <a:rPr lang="en-US" sz="2800" i="1" dirty="0" smtClean="0">
                <a:solidFill>
                  <a:schemeClr val="accent1"/>
                </a:solidFill>
              </a:rPr>
              <a:t>American Psychiatric Association, </a:t>
            </a:r>
            <a:r>
              <a:rPr lang="en-US" sz="2800" i="1" dirty="0">
                <a:solidFill>
                  <a:schemeClr val="accent1"/>
                </a:solidFill>
              </a:rPr>
              <a:t>2013</a:t>
            </a:r>
            <a:r>
              <a:rPr lang="en-US" sz="2800" dirty="0" smtClean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SGBV </a:t>
            </a:r>
            <a:r>
              <a:rPr lang="en-US" sz="2800" dirty="0"/>
              <a:t>in conflicts heightens PTSD risk, affecting 35% women globally </a:t>
            </a:r>
            <a:r>
              <a:rPr lang="en-US" sz="2800" dirty="0">
                <a:solidFill>
                  <a:schemeClr val="accent1"/>
                </a:solidFill>
              </a:rPr>
              <a:t>(</a:t>
            </a:r>
            <a:r>
              <a:rPr lang="en-US" sz="2800" i="1" dirty="0" err="1">
                <a:solidFill>
                  <a:schemeClr val="accent1"/>
                </a:solidFill>
              </a:rPr>
              <a:t>Tappis</a:t>
            </a:r>
            <a:r>
              <a:rPr lang="en-US" sz="2800" i="1" dirty="0">
                <a:solidFill>
                  <a:schemeClr val="accent1"/>
                </a:solidFill>
              </a:rPr>
              <a:t> et al., 2016) </a:t>
            </a:r>
            <a:endParaRPr lang="en-US" sz="2800" i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/>
              <a:t>Ethiopia </a:t>
            </a:r>
            <a:r>
              <a:rPr lang="en-US" sz="2800" dirty="0"/>
              <a:t>reports 71% violence against women, worsened by 2021 Northern conflict </a:t>
            </a:r>
            <a:r>
              <a:rPr lang="en-US" sz="2800" i="1" dirty="0">
                <a:solidFill>
                  <a:schemeClr val="accent1"/>
                </a:solidFill>
              </a:rPr>
              <a:t>(van </a:t>
            </a:r>
            <a:r>
              <a:rPr lang="en-US" sz="2800" i="1" dirty="0" err="1">
                <a:solidFill>
                  <a:schemeClr val="accent1"/>
                </a:solidFill>
              </a:rPr>
              <a:t>Hennik</a:t>
            </a:r>
            <a:r>
              <a:rPr lang="en-US" sz="2800" i="1" dirty="0">
                <a:solidFill>
                  <a:schemeClr val="accent1"/>
                </a:solidFill>
              </a:rPr>
              <a:t>, 2020; </a:t>
            </a:r>
            <a:r>
              <a:rPr lang="en-US" sz="2800" i="1" dirty="0" err="1">
                <a:solidFill>
                  <a:schemeClr val="accent1"/>
                </a:solidFill>
              </a:rPr>
              <a:t>Plaut</a:t>
            </a:r>
            <a:r>
              <a:rPr lang="en-US" sz="2800" i="1" dirty="0">
                <a:solidFill>
                  <a:schemeClr val="accent1"/>
                </a:solidFill>
              </a:rPr>
              <a:t>, 2021) </a:t>
            </a:r>
            <a:endParaRPr lang="en-US" sz="2800" i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/>
              <a:t>Conflict </a:t>
            </a:r>
            <a:r>
              <a:rPr lang="en-US" sz="2800" dirty="0"/>
              <a:t>displaced 2M, increasing SGBV and mental health vulnerabilities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One-stop </a:t>
            </a:r>
            <a:r>
              <a:rPr lang="en-US" sz="2800" dirty="0"/>
              <a:t>centers offer integrated care but face stigma and access barriers </a:t>
            </a:r>
            <a:r>
              <a:rPr lang="en-US" sz="2800" i="1" dirty="0">
                <a:solidFill>
                  <a:schemeClr val="accent1"/>
                </a:solidFill>
              </a:rPr>
              <a:t>(Undie et al., 2012) </a:t>
            </a:r>
            <a:endParaRPr lang="en-US" sz="2800" i="1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958C8B9-EAEA-70CC-6DDB-4676DB6A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57488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05C6D4-D099-B881-9FF3-61894CA2858F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1850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7ECB499-827D-4CE0-0A0B-617762611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5E9775-6AC6-8F04-5634-32F4721C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306185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Background…(2/2)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9666A9-C234-F0A2-40CE-5386CDA2C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3"/>
            <a:ext cx="12571873" cy="599055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Global </a:t>
            </a:r>
            <a:r>
              <a:rPr lang="en-US" sz="2800" dirty="0"/>
              <a:t>prevalence: 63% Nigeria, 88% Colombia, 68.9% </a:t>
            </a:r>
            <a:r>
              <a:rPr lang="en-US" sz="2800" dirty="0" smtClean="0"/>
              <a:t>Palestine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i="1" dirty="0">
                <a:solidFill>
                  <a:schemeClr val="accent1"/>
                </a:solidFill>
              </a:rPr>
              <a:t>(</a:t>
            </a:r>
            <a:r>
              <a:rPr lang="en-US" sz="2800" i="1" dirty="0" err="1">
                <a:solidFill>
                  <a:schemeClr val="accent1"/>
                </a:solidFill>
              </a:rPr>
              <a:t>Taru</a:t>
            </a:r>
            <a:r>
              <a:rPr lang="en-US" sz="2800" i="1" dirty="0">
                <a:solidFill>
                  <a:schemeClr val="accent1"/>
                </a:solidFill>
              </a:rPr>
              <a:t> et al., 2018</a:t>
            </a:r>
            <a:r>
              <a:rPr lang="en-US" sz="2800" i="1" dirty="0" smtClean="0">
                <a:solidFill>
                  <a:schemeClr val="accent1"/>
                </a:solidFill>
              </a:rPr>
              <a:t>), </a:t>
            </a:r>
            <a:r>
              <a:rPr lang="en-US" sz="2800" i="1" dirty="0">
                <a:solidFill>
                  <a:schemeClr val="accent1"/>
                </a:solidFill>
              </a:rPr>
              <a:t>(Richards et al., </a:t>
            </a:r>
            <a:r>
              <a:rPr lang="en-US" sz="2800" i="1" dirty="0" smtClean="0">
                <a:solidFill>
                  <a:schemeClr val="accent1"/>
                </a:solidFill>
              </a:rPr>
              <a:t>2021),</a:t>
            </a:r>
            <a:r>
              <a:rPr lang="en-US" sz="2800" i="1" dirty="0">
                <a:solidFill>
                  <a:schemeClr val="accent1"/>
                </a:solidFill>
              </a:rPr>
              <a:t> (Pham et al., </a:t>
            </a:r>
            <a:r>
              <a:rPr lang="en-US" sz="2800" i="1" dirty="0" smtClean="0">
                <a:solidFill>
                  <a:schemeClr val="accent1"/>
                </a:solidFill>
              </a:rPr>
              <a:t>2023)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Risk </a:t>
            </a:r>
            <a:r>
              <a:rPr lang="en-US" sz="2800" dirty="0" smtClean="0"/>
              <a:t>factors</a:t>
            </a:r>
            <a:r>
              <a:rPr lang="en-US" sz="2800" dirty="0"/>
              <a:t>: younger age, single status, displacement, </a:t>
            </a:r>
            <a:r>
              <a:rPr lang="en-US" sz="2800" dirty="0"/>
              <a:t>economic </a:t>
            </a:r>
            <a:r>
              <a:rPr lang="en-US" sz="2800" dirty="0" smtClean="0"/>
              <a:t>burden </a:t>
            </a:r>
            <a:r>
              <a:rPr lang="en-US" sz="2800" i="1" dirty="0" smtClean="0">
                <a:solidFill>
                  <a:schemeClr val="accent1"/>
                </a:solidFill>
              </a:rPr>
              <a:t>(</a:t>
            </a:r>
            <a:r>
              <a:rPr lang="en-US" sz="2800" i="1" dirty="0" err="1">
                <a:solidFill>
                  <a:schemeClr val="accent1"/>
                </a:solidFill>
              </a:rPr>
              <a:t>Capasso</a:t>
            </a:r>
            <a:r>
              <a:rPr lang="en-US" sz="2800" i="1" dirty="0">
                <a:solidFill>
                  <a:schemeClr val="accent1"/>
                </a:solidFill>
              </a:rPr>
              <a:t> et al., 2021</a:t>
            </a:r>
            <a:r>
              <a:rPr lang="en-US" sz="2800" i="1" dirty="0" smtClean="0">
                <a:solidFill>
                  <a:schemeClr val="accent1"/>
                </a:solidFill>
              </a:rPr>
              <a:t>).</a:t>
            </a:r>
            <a:endParaRPr lang="en-US" sz="2800" i="1" dirty="0" smtClean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800" dirty="0" smtClean="0"/>
              <a:t>Untreated </a:t>
            </a:r>
            <a:r>
              <a:rPr lang="en-US" sz="2800" dirty="0"/>
              <a:t>PTSD impairs recovery, social function, quality of </a:t>
            </a:r>
            <a:r>
              <a:rPr lang="en-US" sz="2800" dirty="0" smtClean="0"/>
              <a:t>life. 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Study </a:t>
            </a:r>
            <a:r>
              <a:rPr lang="en-US" sz="2800" dirty="0"/>
              <a:t>fills gap in war-affected Northeast Ethiopia one-stop </a:t>
            </a:r>
            <a:r>
              <a:rPr lang="en-US" sz="2800" dirty="0" smtClean="0"/>
              <a:t>centers.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958C8B9-EAEA-70CC-6DDB-4676DB6A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4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05C6D4-D099-B881-9FF3-61894CA2858F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228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4A65976-F216-DC3B-5B9F-2446A28A4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1EE8AC-1644-068A-1475-FC2AE3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Objectives …(1/1)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18BA7B-B966-6A0B-AE20-39BCF4130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3"/>
            <a:ext cx="12571873" cy="621958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/>
              <a:t>Main objective: </a:t>
            </a:r>
            <a:endParaRPr lang="en-US" sz="2800" b="1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Determine </a:t>
            </a:r>
            <a:r>
              <a:rPr lang="en-US" sz="2800" dirty="0"/>
              <a:t>PTSD prevalence and associated factors among SGBV survivors in Northeast Ethiopia (2022</a:t>
            </a:r>
            <a:r>
              <a:rPr lang="en-US" sz="2800" dirty="0" smtClean="0"/>
              <a:t>).</a:t>
            </a: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/>
              <a:t>Specific </a:t>
            </a:r>
            <a:r>
              <a:rPr lang="en-US" sz="2800" b="1" dirty="0"/>
              <a:t>objectives</a:t>
            </a:r>
            <a:r>
              <a:rPr lang="en-US" sz="28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To determine the prevalence </a:t>
            </a:r>
            <a:r>
              <a:rPr lang="en-US" sz="2800" dirty="0" smtClean="0"/>
              <a:t>of PTSD among </a:t>
            </a:r>
            <a:r>
              <a:rPr lang="en-US" sz="2800" dirty="0"/>
              <a:t>SGBV victims attending one-stop centers in Northeast </a:t>
            </a:r>
            <a:r>
              <a:rPr lang="en-US" sz="2800" dirty="0" smtClean="0"/>
              <a:t>Ethiopia, 2022.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smtClean="0"/>
              <a:t>To identify factors </a:t>
            </a:r>
            <a:r>
              <a:rPr lang="en-US" sz="2800" dirty="0"/>
              <a:t>associated with PTSD </a:t>
            </a:r>
            <a:r>
              <a:rPr lang="en-US" sz="2800" dirty="0" smtClean="0"/>
              <a:t>among </a:t>
            </a:r>
            <a:r>
              <a:rPr lang="en-US" sz="2800" dirty="0"/>
              <a:t>SGBV victims attending one-stop centers in Northeast </a:t>
            </a:r>
            <a:r>
              <a:rPr lang="en-US" sz="2800" dirty="0" smtClean="0"/>
              <a:t>Ethiopia, 2022. 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FEA275F-F99D-02C3-22BC-2E453ADC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5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D9FC87-94D3-0197-9ADE-08E14B4E43E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0551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00CC984-EDAA-331B-2481-F984BE4D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9CD6A3-764C-C84F-D954-D884BE79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Methods 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F22FB1-114F-A6ED-3F33-0480CA65F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Cross-sectional study (Dec 2022–Jan 2023)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Sites</a:t>
            </a:r>
            <a:r>
              <a:rPr lang="en-US" dirty="0"/>
              <a:t>: </a:t>
            </a:r>
            <a:r>
              <a:rPr lang="en-US" dirty="0" smtClean="0"/>
              <a:t>One-stop </a:t>
            </a:r>
            <a:r>
              <a:rPr lang="en-US" dirty="0"/>
              <a:t>centers in South </a:t>
            </a:r>
            <a:r>
              <a:rPr lang="en-US" dirty="0" err="1"/>
              <a:t>Wollo</a:t>
            </a:r>
            <a:r>
              <a:rPr lang="en-US" dirty="0"/>
              <a:t>, North </a:t>
            </a:r>
            <a:r>
              <a:rPr lang="en-US" dirty="0" err="1"/>
              <a:t>Wollo</a:t>
            </a:r>
            <a:r>
              <a:rPr lang="en-US" dirty="0"/>
              <a:t>, </a:t>
            </a:r>
            <a:r>
              <a:rPr lang="en-US" dirty="0" err="1"/>
              <a:t>Waghimra</a:t>
            </a:r>
            <a:r>
              <a:rPr lang="en-US" dirty="0"/>
              <a:t> zones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Participants</a:t>
            </a:r>
            <a:r>
              <a:rPr lang="en-US" dirty="0"/>
              <a:t>: 321 SGBV survivors ≥15 years (100% </a:t>
            </a:r>
            <a:r>
              <a:rPr lang="en-US" dirty="0" smtClean="0"/>
              <a:t>response)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Systematic </a:t>
            </a:r>
            <a:r>
              <a:rPr lang="en-US" dirty="0"/>
              <a:t>random sampling; sample size 321 (p=0.5, 5% </a:t>
            </a:r>
            <a:r>
              <a:rPr lang="en-US" dirty="0" smtClean="0"/>
              <a:t>margin)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</a:t>
            </a:r>
            <a:r>
              <a:rPr lang="en-US" dirty="0"/>
              <a:t>: Face-to-face interviews; ethical clearance obtained.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86CC281-7471-FDD7-B6DE-024B9929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6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D3831A-5AB2-7D02-5960-3F566D69CAD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1070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00CC984-EDAA-331B-2481-F984BE4D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9CD6A3-764C-C84F-D954-D884BE79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Methods 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F22FB1-114F-A6ED-3F33-0480CA65F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PTSD: PCL-5 (≥33 cutoff; Cronbach </a:t>
            </a:r>
            <a:r>
              <a:rPr lang="el-GR" dirty="0"/>
              <a:t>α=0.92) </a:t>
            </a:r>
            <a:r>
              <a:rPr lang="en-US" i="1" dirty="0">
                <a:solidFill>
                  <a:schemeClr val="accent1"/>
                </a:solidFill>
              </a:rPr>
              <a:t>(Keen et al., 2008). </a:t>
            </a:r>
            <a:endParaRPr lang="en-US" i="1" dirty="0" smtClean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</a:pPr>
            <a:r>
              <a:rPr lang="en-US" dirty="0" smtClean="0"/>
              <a:t>Depression</a:t>
            </a:r>
            <a:r>
              <a:rPr lang="en-US" dirty="0"/>
              <a:t>: PHQ-9 (≥10 cutoff</a:t>
            </a:r>
            <a:r>
              <a:rPr lang="en-US" dirty="0" smtClean="0"/>
              <a:t>) </a:t>
            </a:r>
            <a:r>
              <a:rPr lang="en-US" i="1" dirty="0">
                <a:solidFill>
                  <a:schemeClr val="accent1"/>
                </a:solidFill>
              </a:rPr>
              <a:t>(</a:t>
            </a:r>
            <a:r>
              <a:rPr lang="en-US" i="1" dirty="0" err="1">
                <a:solidFill>
                  <a:schemeClr val="accent1"/>
                </a:solidFill>
              </a:rPr>
              <a:t>Manea</a:t>
            </a:r>
            <a:r>
              <a:rPr lang="en-US" i="1" dirty="0">
                <a:solidFill>
                  <a:schemeClr val="accent1"/>
                </a:solidFill>
              </a:rPr>
              <a:t> et al., 2012).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Social </a:t>
            </a:r>
            <a:r>
              <a:rPr lang="en-US" dirty="0"/>
              <a:t>support: OSSS-3 (</a:t>
            </a:r>
            <a:r>
              <a:rPr lang="en-US" dirty="0" smtClean="0"/>
              <a:t>3–8=poor SS), (</a:t>
            </a:r>
            <a:r>
              <a:rPr lang="en-US" dirty="0"/>
              <a:t>9-11=moderate SS</a:t>
            </a:r>
            <a:r>
              <a:rPr lang="en-US" dirty="0" smtClean="0"/>
              <a:t>), </a:t>
            </a:r>
            <a:r>
              <a:rPr lang="en-US" dirty="0"/>
              <a:t>(12-14= strong SS</a:t>
            </a:r>
            <a:r>
              <a:rPr lang="en-US" dirty="0" smtClean="0"/>
              <a:t>)</a:t>
            </a:r>
            <a:r>
              <a:rPr lang="en-US" i="1" dirty="0" smtClean="0">
                <a:solidFill>
                  <a:schemeClr val="accent1"/>
                </a:solidFill>
              </a:rPr>
              <a:t> (</a:t>
            </a:r>
            <a:r>
              <a:rPr lang="en-US" i="1" dirty="0" err="1">
                <a:solidFill>
                  <a:schemeClr val="accent1"/>
                </a:solidFill>
              </a:rPr>
              <a:t>Kocalevent</a:t>
            </a:r>
            <a:r>
              <a:rPr lang="en-US" i="1" dirty="0">
                <a:solidFill>
                  <a:schemeClr val="accent1"/>
                </a:solidFill>
              </a:rPr>
              <a:t> et al., 2018</a:t>
            </a:r>
            <a:r>
              <a:rPr lang="en-US" i="1" dirty="0" smtClean="0">
                <a:solidFill>
                  <a:schemeClr val="accent1"/>
                </a:solidFill>
              </a:rPr>
              <a:t>).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Analysis</a:t>
            </a:r>
            <a:r>
              <a:rPr lang="en-US" dirty="0"/>
              <a:t>: Logistic regression; </a:t>
            </a:r>
            <a:r>
              <a:rPr lang="en-US" dirty="0" smtClean="0"/>
              <a:t>AOR</a:t>
            </a:r>
            <a:r>
              <a:rPr lang="en-US" dirty="0"/>
              <a:t>, 95% CI, p&lt;0.05 significant; model fit good (Hosmer-</a:t>
            </a:r>
            <a:r>
              <a:rPr lang="en-US" dirty="0" err="1"/>
              <a:t>Lemeshow</a:t>
            </a:r>
            <a:r>
              <a:rPr lang="en-US" dirty="0"/>
              <a:t> p=0.71)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86CC281-7471-FDD7-B6DE-024B9929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7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D3831A-5AB2-7D02-5960-3F566D69CAD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3416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 …(1/3)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94DEA7-04DA-DE98-CD58-744A349C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PTSD prevalence: 36.4% (95% CI: </a:t>
            </a:r>
            <a:r>
              <a:rPr lang="en-US" dirty="0" smtClean="0"/>
              <a:t>30.8–41.7)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Depression</a:t>
            </a:r>
            <a:r>
              <a:rPr lang="en-US" dirty="0"/>
              <a:t>: 41.7% among participants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Multiple </a:t>
            </a:r>
            <a:r>
              <a:rPr lang="en-US" dirty="0"/>
              <a:t>violence history: </a:t>
            </a:r>
            <a:r>
              <a:rPr lang="en-US" dirty="0" smtClean="0"/>
              <a:t>15.9% </a:t>
            </a:r>
          </a:p>
          <a:p>
            <a:pPr>
              <a:lnSpc>
                <a:spcPct val="150000"/>
              </a:lnSpc>
            </a:pPr>
            <a:r>
              <a:rPr lang="en-US" dirty="0"/>
              <a:t>F</a:t>
            </a:r>
            <a:r>
              <a:rPr lang="en-US" dirty="0" smtClean="0"/>
              <a:t>amily </a:t>
            </a:r>
            <a:r>
              <a:rPr lang="en-US" dirty="0"/>
              <a:t>history of </a:t>
            </a:r>
            <a:r>
              <a:rPr lang="en-US" dirty="0" smtClean="0"/>
              <a:t>suicide: 16.2</a:t>
            </a:r>
            <a:r>
              <a:rPr lang="en-US" dirty="0"/>
              <a:t>%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Poor social </a:t>
            </a:r>
            <a:r>
              <a:rPr lang="en-US" dirty="0"/>
              <a:t>support: </a:t>
            </a:r>
            <a:r>
              <a:rPr lang="en-US" dirty="0" smtClean="0"/>
              <a:t>71.0</a:t>
            </a:r>
            <a:r>
              <a:rPr lang="en-US" dirty="0"/>
              <a:t>% 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8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7046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Discussion…(2/3)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94DEA7-04DA-DE98-CD58-744A349C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5"/>
            <a:ext cx="12571873" cy="602809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Associated </a:t>
            </a:r>
            <a:r>
              <a:rPr lang="en-US" b="1" dirty="0" smtClean="0"/>
              <a:t>Factors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Multiple </a:t>
            </a:r>
            <a:r>
              <a:rPr lang="en-US" dirty="0"/>
              <a:t>violence: AOR=3.34 (95% CI: 1.44–7.77</a:t>
            </a:r>
            <a:r>
              <a:rPr lang="en-US" dirty="0" smtClean="0"/>
              <a:t>).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Family </a:t>
            </a:r>
            <a:r>
              <a:rPr lang="en-US" dirty="0"/>
              <a:t>suicide history: AOR=3.26 (95% CI: 1.49–7.16</a:t>
            </a:r>
            <a:r>
              <a:rPr lang="en-US" dirty="0" smtClean="0"/>
              <a:t>).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Depression</a:t>
            </a:r>
            <a:r>
              <a:rPr lang="en-US" dirty="0"/>
              <a:t>: AOR=8.71 (95% CI: 4.84–15.67</a:t>
            </a:r>
            <a:r>
              <a:rPr lang="en-US" dirty="0" smtClean="0"/>
              <a:t>).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Depression </a:t>
            </a:r>
            <a:r>
              <a:rPr lang="en-US" dirty="0"/>
              <a:t>strongest predictor (8.7-fold risk</a:t>
            </a:r>
            <a:r>
              <a:rPr lang="en-US" dirty="0" smtClean="0"/>
              <a:t>).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</a:t>
            </a:r>
            <a:r>
              <a:rPr lang="en-US" dirty="0"/>
              <a:t>multicollinearity (max </a:t>
            </a:r>
            <a:r>
              <a:rPr lang="en-US" dirty="0" smtClean="0"/>
              <a:t>VIF=2.8).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9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7664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2983</TotalTime>
  <Words>871</Words>
  <Application>Microsoft Office PowerPoint</Application>
  <PresentationFormat>Custom</PresentationFormat>
  <Paragraphs>111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        Post-Traumatic Stress Disorders among Sexual and Gender-Based Violence survivors in war-affected zones in Ethiopia.</vt:lpstr>
      <vt:lpstr>Presentation outlines </vt:lpstr>
      <vt:lpstr>Background…(1/2) </vt:lpstr>
      <vt:lpstr>Background…(2/2) </vt:lpstr>
      <vt:lpstr>Objectives …(1/1) </vt:lpstr>
      <vt:lpstr>Methods …(1/2) </vt:lpstr>
      <vt:lpstr>Methods …(2/2) </vt:lpstr>
      <vt:lpstr>Results and Discussion …(1/3) </vt:lpstr>
      <vt:lpstr>Results and Discussion…(2/3) </vt:lpstr>
      <vt:lpstr>Results and Discussion …(3/3) </vt:lpstr>
      <vt:lpstr>Conclusion and Recommendations …(1/2) </vt:lpstr>
      <vt:lpstr>Conclusion and Recommendations …(2/2) </vt:lpstr>
      <vt:lpstr>Acknowledgement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Tesfahun Taddege</dc:creator>
  <cp:lastModifiedBy>Tame</cp:lastModifiedBy>
  <cp:revision>197</cp:revision>
  <dcterms:created xsi:type="dcterms:W3CDTF">2022-05-05T18:20:50Z</dcterms:created>
  <dcterms:modified xsi:type="dcterms:W3CDTF">2025-12-03T17:29:18Z</dcterms:modified>
</cp:coreProperties>
</file>