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147376742" r:id="rId2"/>
    <p:sldId id="1107" r:id="rId3"/>
    <p:sldId id="2147474451" r:id="rId4"/>
    <p:sldId id="2147474459" r:id="rId5"/>
    <p:sldId id="2147474452" r:id="rId6"/>
    <p:sldId id="2147474453" r:id="rId7"/>
    <p:sldId id="2147474461" r:id="rId8"/>
    <p:sldId id="2147474454" r:id="rId9"/>
    <p:sldId id="2147474457" r:id="rId10"/>
    <p:sldId id="2147474458" r:id="rId11"/>
    <p:sldId id="2147474455" r:id="rId12"/>
    <p:sldId id="2147474460" r:id="rId13"/>
    <p:sldId id="2147474456" r:id="rId14"/>
    <p:sldId id="2147376067" r:id="rId15"/>
  </p:sldIdLst>
  <p:sldSz cx="12801600" cy="77724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606" y="-42"/>
      </p:cViewPr>
      <p:guideLst>
        <p:guide orient="horz" pos="2448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19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408BE-6B62-4857-AA6A-AED5E6E1A5E7}" type="datetimeFigureOut">
              <a:rPr lang="en-US" smtClean="0"/>
              <a:t>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65413" y="857250"/>
            <a:ext cx="38131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ECE4D-08DF-4459-BE32-FAEB6A12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86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3C95666-BA10-E3DB-00CC-CA66BE0B3D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1"/>
            <a:ext cx="12801601" cy="7772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CF19FB4-8D52-EF20-55C5-241FDF119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29"/>
            <a:ext cx="12801600" cy="780862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xmlns="" id="{5A428E48-0330-F113-35C8-4A7A6F700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588" y="1838812"/>
            <a:ext cx="11887200" cy="13062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xmlns="" id="{6F1532B6-605F-EF33-ABFE-93D57832B4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57851" y="3605136"/>
            <a:ext cx="10428894" cy="3618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sz="2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pPr marL="0" algn="ctr" defTabSz="914400" rtl="0" eaLnBrk="1" latinLnBrk="0" hangingPunct="1">
              <a:lnSpc>
                <a:spcPct val="100000"/>
              </a:lnSpc>
            </a:pPr>
            <a:r>
              <a:rPr lang="en-US" sz="4400" b="1" kern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Translating Research into Action: Strengthening Public Health Systems in Crisis-Affected Settings 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APHI-FHEI/Forum for Higher Education Institutions in Amhara Region 4th Joint International Research Conference</a:t>
            </a:r>
          </a:p>
          <a:p>
            <a:pPr algn="ctr">
              <a:lnSpc>
                <a:spcPct val="150000"/>
              </a:lnSpc>
            </a:pPr>
            <a:r>
              <a:rPr lang="en-US" sz="3200" b="1" i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December 4-5, 2025, Bahir Dar, Ethiopia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76A417AE-A067-55DB-F7FB-B75172D111F6}"/>
              </a:ext>
            </a:extLst>
          </p:cNvPr>
          <p:cNvCxnSpPr/>
          <p:nvPr userDrawn="1"/>
        </p:nvCxnSpPr>
        <p:spPr>
          <a:xfrm>
            <a:off x="5849102" y="3178887"/>
            <a:ext cx="6665686" cy="0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9BDBA169-65D6-EC81-F7B5-871E7E4A2EC1}"/>
              </a:ext>
            </a:extLst>
          </p:cNvPr>
          <p:cNvSpPr txBox="1">
            <a:spLocks/>
          </p:cNvSpPr>
          <p:nvPr userDrawn="1"/>
        </p:nvSpPr>
        <p:spPr>
          <a:xfrm>
            <a:off x="4196444" y="5414165"/>
            <a:ext cx="6543881" cy="1011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37260" indent="-45720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Clr>
                <a:srgbClr val="0070C0"/>
              </a:buClr>
              <a:buSzPct val="95000"/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417320" indent="-45720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Clr>
                <a:srgbClr val="0070C0"/>
              </a:buClr>
              <a:buSzPct val="85000"/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Clr>
                <a:srgbClr val="0070C0"/>
              </a:buClr>
              <a:buSzPct val="75000"/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 sz="23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1348CD4-ACC2-419D-E9A0-4FC71F0184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08" y="307178"/>
            <a:ext cx="985989" cy="9859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F58E5BB-D943-B015-0EA6-EDF70B45AC3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3880" y="585289"/>
            <a:ext cx="904423" cy="9044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761EBEE-D058-D76E-9D39-B802D938CCB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1328" y="602058"/>
            <a:ext cx="800480" cy="83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97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96" y="1170971"/>
            <a:ext cx="11790861" cy="5687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1014" y="7396843"/>
            <a:ext cx="1028698" cy="261257"/>
          </a:xfrm>
          <a:prstGeom prst="rect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fld id="{B832C571-E1E9-4272-8FFF-6D7AE6E419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AAF80198-3F13-F994-003E-76F364B75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198" y="95510"/>
            <a:ext cx="10615204" cy="10287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B715B3F-F665-58D9-F75D-FAD87C8BC4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395" y="253000"/>
            <a:ext cx="680267" cy="713723"/>
          </a:xfrm>
          <a:prstGeom prst="rect">
            <a:avLst/>
          </a:prstGeom>
        </p:spPr>
      </p:pic>
      <p:sp>
        <p:nvSpPr>
          <p:cNvPr id="8" name="Footer Placeholder 5">
            <a:extLst>
              <a:ext uri="{FF2B5EF4-FFF2-40B4-BE49-F238E27FC236}">
                <a16:creationId xmlns:a16="http://schemas.microsoft.com/office/drawing/2014/main" xmlns="" id="{F5A3A9CF-0779-048F-54E0-6587AC212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51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198" y="95510"/>
            <a:ext cx="10615204" cy="10287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95" y="1369257"/>
            <a:ext cx="11790861" cy="56870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1014" y="7396843"/>
            <a:ext cx="1028698" cy="261257"/>
          </a:xfrm>
          <a:prstGeom prst="rect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fld id="{B832C571-E1E9-4272-8FFF-6D7AE6E419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73045D0-476E-5586-F473-198613EC68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395" y="253000"/>
            <a:ext cx="680267" cy="713723"/>
          </a:xfrm>
          <a:prstGeom prst="rect">
            <a:avLst/>
          </a:prstGeom>
        </p:spPr>
      </p:pic>
      <p:sp>
        <p:nvSpPr>
          <p:cNvPr id="10" name="Footer Placeholder 5">
            <a:extLst>
              <a:ext uri="{FF2B5EF4-FFF2-40B4-BE49-F238E27FC236}">
                <a16:creationId xmlns:a16="http://schemas.microsoft.com/office/drawing/2014/main" xmlns="" id="{34C426D0-CBDD-D3A1-F1F8-613847B8F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57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1937704"/>
            <a:ext cx="11041380" cy="3233102"/>
          </a:xfrm>
          <a:prstGeom prst="rect">
            <a:avLst/>
          </a:prstGeo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5201392"/>
            <a:ext cx="11041380" cy="1700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EBA93ECA-7D12-6B43-E68C-2ED2F1BBA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40D3D95C-7F6E-DBEE-6A20-C5CE1CF68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3832" y="7358591"/>
            <a:ext cx="615315" cy="413808"/>
          </a:xfrm>
          <a:prstGeom prst="rect">
            <a:avLst/>
          </a:prstGeom>
        </p:spPr>
        <p:txBody>
          <a:bodyPr/>
          <a:lstStyle/>
          <a:p>
            <a:fld id="{B832C571-E1E9-4272-8FFF-6D7AE6E4191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13A895C-6EE5-18E4-DA6F-1CC057F3F5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114" y="234345"/>
            <a:ext cx="680267" cy="71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88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09" y="1"/>
            <a:ext cx="10614529" cy="11824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427075"/>
            <a:ext cx="544068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069042"/>
            <a:ext cx="544068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13832" y="7358591"/>
            <a:ext cx="615315" cy="413808"/>
          </a:xfrm>
          <a:prstGeom prst="rect">
            <a:avLst/>
          </a:prstGeom>
        </p:spPr>
        <p:txBody>
          <a:bodyPr/>
          <a:lstStyle/>
          <a:p>
            <a:fld id="{B832C571-E1E9-4272-8FFF-6D7AE6E4191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7B8DE7B-92C3-884C-3C99-FF12A8033B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114" y="234345"/>
            <a:ext cx="680267" cy="71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8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6297"/>
            <a:ext cx="11041380" cy="102240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054265"/>
            <a:ext cx="5415676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1988031"/>
            <a:ext cx="5415676" cy="51351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9141" y="1054265"/>
            <a:ext cx="5442347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9141" y="1988031"/>
            <a:ext cx="5442347" cy="51351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94504F9-EECA-9E24-93AC-3F342D3BF4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386" y="234345"/>
            <a:ext cx="713723" cy="713723"/>
          </a:xfrm>
          <a:prstGeom prst="rect">
            <a:avLst/>
          </a:prstGeom>
        </p:spPr>
      </p:pic>
      <p:sp>
        <p:nvSpPr>
          <p:cNvPr id="11" name="Footer Placeholder 5">
            <a:extLst>
              <a:ext uri="{FF2B5EF4-FFF2-40B4-BE49-F238E27FC236}">
                <a16:creationId xmlns:a16="http://schemas.microsoft.com/office/drawing/2014/main" xmlns="" id="{D8B3985C-5070-6080-CB96-5576EF7E5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xmlns="" id="{0670EAA3-95C9-7B02-F3F4-40690EE3E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3832" y="7358591"/>
            <a:ext cx="615315" cy="413808"/>
          </a:xfrm>
          <a:prstGeom prst="rect">
            <a:avLst/>
          </a:prstGeom>
        </p:spPr>
        <p:txBody>
          <a:bodyPr/>
          <a:lstStyle/>
          <a:p>
            <a:fld id="{B832C571-E1E9-4272-8FFF-6D7AE6E419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583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8160"/>
            <a:ext cx="4128849" cy="1813560"/>
          </a:xfrm>
          <a:prstGeom prst="rect">
            <a:avLst/>
          </a:prstGeo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119082"/>
            <a:ext cx="6480810" cy="5523442"/>
          </a:xfrm>
          <a:prstGeom prst="rect">
            <a:avLst/>
          </a:prstGeo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xmlns="" id="{172FC669-3870-F5E2-C5A3-1B12631EF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xmlns="" id="{489D3596-3491-164F-3522-E8192E3C3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3832" y="7358591"/>
            <a:ext cx="615315" cy="413808"/>
          </a:xfrm>
          <a:prstGeom prst="rect">
            <a:avLst/>
          </a:prstGeom>
        </p:spPr>
        <p:txBody>
          <a:bodyPr/>
          <a:lstStyle/>
          <a:p>
            <a:fld id="{B832C571-E1E9-4272-8FFF-6D7AE6E4191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B5C09F1-D9A4-9781-0431-C053126791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114" y="234345"/>
            <a:ext cx="680267" cy="71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44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1119082"/>
            <a:ext cx="4128849" cy="1212638"/>
          </a:xfrm>
          <a:prstGeom prst="rect">
            <a:avLst/>
          </a:prstGeo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119082"/>
            <a:ext cx="6480810" cy="552344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BD25129B-53C6-69EC-BB0E-52B8D116D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1014" y="7396843"/>
            <a:ext cx="1028698" cy="261257"/>
          </a:xfrm>
          <a:prstGeom prst="rect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fld id="{B832C571-E1E9-4272-8FFF-6D7AE6E419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A6285D6-F9EA-13FE-DD34-C01DBA927F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395" y="253000"/>
            <a:ext cx="680267" cy="713723"/>
          </a:xfrm>
          <a:prstGeom prst="rect">
            <a:avLst/>
          </a:prstGeom>
        </p:spPr>
      </p:pic>
      <p:sp>
        <p:nvSpPr>
          <p:cNvPr id="10" name="Footer Placeholder 5">
            <a:extLst>
              <a:ext uri="{FF2B5EF4-FFF2-40B4-BE49-F238E27FC236}">
                <a16:creationId xmlns:a16="http://schemas.microsoft.com/office/drawing/2014/main" xmlns="" id="{85988C6B-56F2-E145-4A1F-389820F81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89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xmlns="" id="{BE168FAD-39F9-C0BD-2034-1614F31CB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3053" y="7361699"/>
            <a:ext cx="1095647" cy="3699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accent1">
                    <a:lumMod val="20000"/>
                    <a:lumOff val="80000"/>
                  </a:schemeClr>
                </a:solidFill>
                <a:latin typeface="Oswald" pitchFamily="2" charset="0"/>
                <a:cs typeface="Arial" panose="020B0604020202020204" pitchFamily="34" charset="0"/>
              </a:defRPr>
            </a:lvl1pPr>
          </a:lstStyle>
          <a:p>
            <a:fld id="{B832C571-E1E9-4272-8FFF-6D7AE6E419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C0F9698-3626-BA4E-4A7C-CE4BD3E924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599" cy="7772400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xmlns="" id="{020E523C-2A22-0CDF-91B0-B82FB0FAA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8" y="5596"/>
            <a:ext cx="11119758" cy="100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77C9F33B-B14C-08AE-B34A-B4A7241DE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228" y="1175657"/>
            <a:ext cx="11805558" cy="6074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163CD59D-CA08-449D-DA4F-C87282C89F1D}"/>
              </a:ext>
            </a:extLst>
          </p:cNvPr>
          <p:cNvSpPr/>
          <p:nvPr userDrawn="1"/>
        </p:nvSpPr>
        <p:spPr>
          <a:xfrm>
            <a:off x="11640301" y="7326032"/>
            <a:ext cx="524485" cy="405628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Oswald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163E034-2E6D-89DF-36FD-C943539FDAB6}"/>
              </a:ext>
            </a:extLst>
          </p:cNvPr>
          <p:cNvSpPr txBox="1"/>
          <p:nvPr userDrawn="1"/>
        </p:nvSpPr>
        <p:spPr>
          <a:xfrm>
            <a:off x="342900" y="7361699"/>
            <a:ext cx="4082143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Calibri" panose="020F0502020204030204" pitchFamily="34" charset="0"/>
              <a:buNone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Oswald" pitchFamily="2" charset="0"/>
              </a:rPr>
              <a:t>Copyright ©</a:t>
            </a:r>
            <a:fld id="{10E618D6-A9C6-4B0E-80D4-37CEBBD6F28A}" type="datetimeyyyy">
              <a:rPr lang="en-US" sz="16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Oswald" pitchFamily="2" charset="0"/>
              </a:rPr>
              <a:t>2025</a:t>
            </a:fld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Oswald" pitchFamily="2" charset="0"/>
              </a:rPr>
              <a:t> APHI </a:t>
            </a:r>
          </a:p>
        </p:txBody>
      </p:sp>
    </p:spTree>
    <p:extLst>
      <p:ext uri="{BB962C8B-B14F-4D97-AF65-F5344CB8AC3E}">
        <p14:creationId xmlns:p14="http://schemas.microsoft.com/office/powerpoint/2010/main" val="171406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686" r:id="rId3"/>
    <p:sldLayoutId id="2147483687" r:id="rId4"/>
    <p:sldLayoutId id="2147483688" r:id="rId5"/>
    <p:sldLayoutId id="2147483689" r:id="rId6"/>
    <p:sldLayoutId id="2147483692" r:id="rId7"/>
    <p:sldLayoutId id="2147483693" r:id="rId8"/>
  </p:sldLayoutIdLst>
  <p:hf hdr="0" ftr="0" dt="0"/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5">
              <a:lumMod val="40000"/>
              <a:lumOff val="6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Clr>
          <a:schemeClr val="accent5">
            <a:lumMod val="75000"/>
          </a:schemeClr>
        </a:buClr>
        <a:buFont typeface="Wingdings" panose="05000000000000000000" pitchFamily="2" charset="2"/>
        <a:buChar char="n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37260" indent="-457200" algn="l" defTabSz="960120" rtl="0" eaLnBrk="1" latinLnBrk="0" hangingPunct="1">
        <a:lnSpc>
          <a:spcPct val="90000"/>
        </a:lnSpc>
        <a:spcBef>
          <a:spcPts val="525"/>
        </a:spcBef>
        <a:buClr>
          <a:srgbClr val="0070C0"/>
        </a:buClr>
        <a:buSzPct val="95000"/>
        <a:buFont typeface="Wingdings" panose="05000000000000000000" pitchFamily="2" charset="2"/>
        <a:buChar char="n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417320" indent="-457200" algn="l" defTabSz="960120" rtl="0" eaLnBrk="1" latinLnBrk="0" hangingPunct="1">
        <a:lnSpc>
          <a:spcPct val="90000"/>
        </a:lnSpc>
        <a:spcBef>
          <a:spcPts val="525"/>
        </a:spcBef>
        <a:buClr>
          <a:srgbClr val="0070C0"/>
        </a:buClr>
        <a:buSzPct val="85000"/>
        <a:buFont typeface="Wingdings" panose="05000000000000000000" pitchFamily="2" charset="2"/>
        <a:buChar char="n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Clr>
          <a:srgbClr val="0070C0"/>
        </a:buClr>
        <a:buSzPct val="75000"/>
        <a:buFont typeface="Wingdings" panose="05000000000000000000" pitchFamily="2" charset="2"/>
        <a:buChar char="n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Clr>
          <a:srgbClr val="0070C0"/>
        </a:buClr>
        <a:buSzPct val="70000"/>
        <a:buFont typeface="Wingdings" panose="05000000000000000000" pitchFamily="2" charset="2"/>
        <a:buChar char="n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DEE2CF-C4CF-BDC7-0254-BEFD6E3117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511" y="1887099"/>
            <a:ext cx="11729543" cy="2191584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Post-traumatic Stress Disorder and Associated Factors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Dessie Town,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Ethiopia 2022.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community based study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C49E80D-C93F-8DA3-74CF-3F199AE27CE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233002" y="3928068"/>
            <a:ext cx="6335595" cy="8759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By: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Tamrat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Anbesaw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al…</a:t>
            </a:r>
          </a:p>
          <a:p>
            <a:pPr marL="0" indent="0" algn="ctr">
              <a:buNone/>
            </a:pP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Wollo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 department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Psychiatry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995C4798-1A70-D32B-C38B-F3715B3BE901}"/>
              </a:ext>
            </a:extLst>
          </p:cNvPr>
          <p:cNvSpPr txBox="1">
            <a:spLocks/>
          </p:cNvSpPr>
          <p:nvPr/>
        </p:nvSpPr>
        <p:spPr>
          <a:xfrm>
            <a:off x="772511" y="4896119"/>
            <a:ext cx="12029089" cy="19783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Conference Theme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Mental Health and Psychosocial Support in Emergencies</a:t>
            </a:r>
            <a:endParaRPr lang="en-US" sz="2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Amhara </a:t>
            </a:r>
            <a:r>
              <a:rPr lang="en-US" sz="2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Health Institute - Forum for Higher Education Institutions in the Amhara Region 4</a:t>
            </a:r>
            <a:r>
              <a:rPr lang="en-US" sz="2200" b="1" baseline="300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 </a:t>
            </a:r>
          </a:p>
          <a:p>
            <a:pPr algn="ctr">
              <a:lnSpc>
                <a:spcPct val="150000"/>
              </a:lnSpc>
            </a:pPr>
            <a:r>
              <a:rPr lang="en-US" sz="2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December 4-5, 2025, Bahir Dar, Ethiopia  </a:t>
            </a:r>
          </a:p>
        </p:txBody>
      </p:sp>
    </p:spTree>
    <p:extLst>
      <p:ext uri="{BB962C8B-B14F-4D97-AF65-F5344CB8AC3E}">
        <p14:creationId xmlns:p14="http://schemas.microsoft.com/office/powerpoint/2010/main" val="185712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08286D1-C1F7-C5A5-323A-B210C3A62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9EEA47-846E-DD6A-8F73-E5958257D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Results and Discussion …(3/3)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94DEA7-04DA-DE98-CD58-744A349C7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727" y="1254696"/>
            <a:ext cx="12571873" cy="5675518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High </a:t>
            </a:r>
            <a:r>
              <a:rPr lang="en-US" dirty="0"/>
              <a:t>perceived life threat was the strongest predictor (AOR=5.73).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Highlights </a:t>
            </a:r>
            <a:r>
              <a:rPr lang="en-US" dirty="0"/>
              <a:t>urgent need for psychosocial support.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Consistent </a:t>
            </a:r>
            <a:r>
              <a:rPr lang="en-US" dirty="0"/>
              <a:t>with literature on trauma exposure severity.</a:t>
            </a:r>
          </a:p>
          <a:p>
            <a:pPr>
              <a:lnSpc>
                <a:spcPct val="200000"/>
              </a:lnSpc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9BE8ADB-16CF-A37D-D881-99B1BD5D5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10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77B0000-1E1F-74F9-26C5-E537F492FAE2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254166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7D0D6DD-3D59-0912-BC88-CB5EA42B8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F197D5-DDA1-898F-E8AE-F044302EE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Conclusion and Recommendations </a:t>
            </a:r>
            <a:r>
              <a:rPr lang="en-US" sz="3200" dirty="0" smtClean="0"/>
              <a:t>…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65A091-3606-7E28-55A6-9F7B8B116B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727" y="1254696"/>
            <a:ext cx="12571873" cy="56755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High PTSD prevalence among Dessie residents exposed to conflict.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Key </a:t>
            </a:r>
            <a:r>
              <a:rPr lang="en-US" dirty="0"/>
              <a:t>predictors: female sex, depression, previous mental illness, severe witnessed trauma, high perceived threat.</a:t>
            </a:r>
          </a:p>
          <a:p>
            <a:pPr>
              <a:lnSpc>
                <a:spcPct val="150000"/>
              </a:lnSpc>
            </a:pPr>
            <a:r>
              <a:rPr lang="en-US" dirty="0"/>
              <a:t>Indicates substantial unmet mental health needs in conflict-affected communities.</a:t>
            </a:r>
          </a:p>
          <a:p>
            <a:pPr>
              <a:lnSpc>
                <a:spcPct val="150000"/>
              </a:lnSpc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74ED9A9-57B6-B4AF-1071-BB38E5BE2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11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DB4F719-2715-9C21-1FBB-1345971909D1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134993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7D0D6DD-3D59-0912-BC88-CB5EA42B8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F197D5-DDA1-898F-E8AE-F044302EE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Conclusion and </a:t>
            </a:r>
            <a:r>
              <a:rPr lang="en-US" sz="3200" dirty="0" smtClean="0"/>
              <a:t>Recommendations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65A091-3606-7E28-55A6-9F7B8B116B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727" y="1254696"/>
            <a:ext cx="12571873" cy="567551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Recommendations</a:t>
            </a:r>
            <a:r>
              <a:rPr lang="en-US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dirty="0"/>
              <a:t>Strengthen mental health screening in post-conflict settings.</a:t>
            </a:r>
          </a:p>
          <a:p>
            <a:pPr>
              <a:lnSpc>
                <a:spcPct val="150000"/>
              </a:lnSpc>
            </a:pPr>
            <a:r>
              <a:rPr lang="en-US" dirty="0"/>
              <a:t>Integrate PTSD management into primary health care.</a:t>
            </a:r>
          </a:p>
          <a:p>
            <a:pPr>
              <a:lnSpc>
                <a:spcPct val="100000"/>
              </a:lnSpc>
            </a:pPr>
            <a:r>
              <a:rPr lang="en-US" dirty="0"/>
              <a:t>Provide targeted support for high-risk groups (women, those with depression).</a:t>
            </a:r>
          </a:p>
          <a:p>
            <a:pPr>
              <a:lnSpc>
                <a:spcPct val="150000"/>
              </a:lnSpc>
            </a:pPr>
            <a:r>
              <a:rPr lang="en-US" dirty="0"/>
              <a:t>Expand psychosocial support programs and community-based interventions.</a:t>
            </a:r>
          </a:p>
          <a:p>
            <a:pPr>
              <a:lnSpc>
                <a:spcPct val="150000"/>
              </a:lnSpc>
            </a:pPr>
            <a:r>
              <a:rPr lang="en-US" dirty="0"/>
              <a:t>Conduct further longitudinal studies.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74ED9A9-57B6-B4AF-1071-BB38E5BE2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12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DB4F719-2715-9C21-1FBB-1345971909D1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421155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7AEAE5F-14B2-3823-8615-F8AEF9BDD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2093E9-EAEC-ABA3-9384-4F253620E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Acknowledgement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6346AF-274D-5EAE-FDBC-31D4273998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727" y="1254696"/>
            <a:ext cx="12571873" cy="56755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We thank </a:t>
            </a:r>
            <a:r>
              <a:rPr lang="en-US" dirty="0" err="1"/>
              <a:t>Wollo</a:t>
            </a:r>
            <a:r>
              <a:rPr lang="en-US" dirty="0"/>
              <a:t> University,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Dessie </a:t>
            </a:r>
            <a:r>
              <a:rPr lang="en-US" dirty="0"/>
              <a:t>Town Administration,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Data collectors, supervisors</a:t>
            </a:r>
            <a:r>
              <a:rPr lang="en-US" dirty="0"/>
              <a:t>,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/>
              <a:t>S</a:t>
            </a:r>
            <a:r>
              <a:rPr lang="en-US" dirty="0" smtClean="0"/>
              <a:t>tudy </a:t>
            </a:r>
            <a:r>
              <a:rPr lang="en-US" dirty="0"/>
              <a:t>participants.</a:t>
            </a:r>
          </a:p>
          <a:p>
            <a:pPr>
              <a:lnSpc>
                <a:spcPct val="150000"/>
              </a:lnSpc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6F9D31A-ACE8-2C51-313D-70B2544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97570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13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42D4EB1-B35C-4A07-6216-7AFE35BD1658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70909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06481F-61BC-3AAA-A984-6078991DA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96" y="391646"/>
            <a:ext cx="12569805" cy="7942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5003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383597B-9FE7-186A-4B94-322417A30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2897" y="7299025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latin typeface="Arial" panose="020B0604020202020204" pitchFamily="34" charset="0"/>
              </a:rPr>
              <a:t>14</a:t>
            </a:fld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7015AF-BD18-7E7F-009D-A109EE4E4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96" y="1365103"/>
            <a:ext cx="12569805" cy="565862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5533511F-6610-481E-D1A2-838FF828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88221" y="7380754"/>
            <a:ext cx="6832063" cy="499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  <a:p>
            <a:endParaRPr lang="en-US" sz="1800" dirty="0"/>
          </a:p>
        </p:txBody>
      </p:sp>
      <p:pic>
        <p:nvPicPr>
          <p:cNvPr id="1026" name="Picture 2" descr="Thank you Images - Free Download on Freep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23582"/>
            <a:ext cx="12675702" cy="628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06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454DB9-D77D-6E5A-E278-9D5C89836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Presentation outlines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CAD9BD-EC9E-6AFF-51AD-7BBD8BE7E0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29" y="1292244"/>
            <a:ext cx="12571873" cy="56755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Background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Objectives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Methods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Result and Discussion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Conclusion and Recommendations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Acknowledgements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C3B0502-AE0A-C397-BBF2-A9CE5A53E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2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606C3D5-0E91-B890-1BB3-785D476FDB57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26927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7ECB499-827D-4CE0-0A0B-617762611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5E9775-6AC6-8F04-5634-32F4721C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306185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Background…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9666A9-C234-F0A2-40CE-5386CDA2C0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29" y="1292243"/>
            <a:ext cx="12697771" cy="5990552"/>
          </a:xfrm>
        </p:spPr>
        <p:txBody>
          <a:bodyPr>
            <a:noAutofit/>
          </a:bodyPr>
          <a:lstStyle/>
          <a:p>
            <a:r>
              <a:rPr lang="en-US" dirty="0"/>
              <a:t>PTSD is a mental disorder occurring after trauma and involves intrusion, avoidance, mood change, and hyperarousal (</a:t>
            </a:r>
            <a:r>
              <a:rPr lang="en-US" i="1" dirty="0">
                <a:solidFill>
                  <a:schemeClr val="accent1"/>
                </a:solidFill>
              </a:rPr>
              <a:t>American Psychiatric Association, 2013</a:t>
            </a:r>
            <a:r>
              <a:rPr lang="en-US" dirty="0"/>
              <a:t>).</a:t>
            </a:r>
          </a:p>
          <a:p>
            <a:r>
              <a:rPr lang="en-US" dirty="0" smtClean="0"/>
              <a:t>Globally</a:t>
            </a:r>
            <a:r>
              <a:rPr lang="en-US" dirty="0"/>
              <a:t>, PTSD affects ~8 million adults annually (</a:t>
            </a:r>
            <a:r>
              <a:rPr lang="en-US" i="1" dirty="0">
                <a:solidFill>
                  <a:schemeClr val="accent1"/>
                </a:solidFill>
              </a:rPr>
              <a:t>Hg, 2015</a:t>
            </a:r>
            <a:r>
              <a:rPr lang="en-US" dirty="0"/>
              <a:t>).</a:t>
            </a:r>
          </a:p>
          <a:p>
            <a:r>
              <a:rPr lang="en-US" dirty="0"/>
              <a:t>Mental illness, including stress-related disorders, is projected to be the </a:t>
            </a:r>
            <a:r>
              <a:rPr lang="en-US" b="1" dirty="0"/>
              <a:t>second leading cause of disability</a:t>
            </a:r>
            <a:r>
              <a:rPr lang="en-US" dirty="0"/>
              <a:t> (</a:t>
            </a:r>
            <a:r>
              <a:rPr lang="en-US" i="1" dirty="0" err="1">
                <a:solidFill>
                  <a:schemeClr val="accent1"/>
                </a:solidFill>
              </a:rPr>
              <a:t>Ayuso-Mateos</a:t>
            </a:r>
            <a:r>
              <a:rPr lang="en-US" i="1" dirty="0">
                <a:solidFill>
                  <a:schemeClr val="accent1"/>
                </a:solidFill>
              </a:rPr>
              <a:t>, 2002</a:t>
            </a:r>
            <a:r>
              <a:rPr lang="en-US" dirty="0"/>
              <a:t>).</a:t>
            </a:r>
          </a:p>
          <a:p>
            <a:r>
              <a:rPr lang="en-US" dirty="0"/>
              <a:t>Conflict-affected populations show much higher PTSD prevalence (</a:t>
            </a:r>
            <a:r>
              <a:rPr lang="en-US" i="1" dirty="0">
                <a:solidFill>
                  <a:schemeClr val="accent1"/>
                </a:solidFill>
              </a:rPr>
              <a:t>Steel et al., </a:t>
            </a:r>
            <a:r>
              <a:rPr lang="en-US" i="1" dirty="0" smtClean="0">
                <a:solidFill>
                  <a:schemeClr val="accent1"/>
                </a:solidFill>
              </a:rPr>
              <a:t>2021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 smtClean="0"/>
              <a:t>Armed </a:t>
            </a:r>
            <a:r>
              <a:rPr lang="en-US" dirty="0"/>
              <a:t>conflict in northern Ethiopia exposed civilians to severe trauma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958C8B9-EAEA-70CC-6DDB-4676DB6AE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57488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3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05C6D4-D099-B881-9FF3-61894CA2858F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218503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7ECB499-827D-4CE0-0A0B-617762611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5E9775-6AC6-8F04-5634-32F4721C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306185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Background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9666A9-C234-F0A2-40CE-5386CDA2C0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30" y="1292243"/>
            <a:ext cx="12547646" cy="599055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Dessie </a:t>
            </a:r>
            <a:r>
              <a:rPr lang="en-US" dirty="0"/>
              <a:t>town experienced inter-communal conflict in </a:t>
            </a:r>
            <a:r>
              <a:rPr lang="en-US" dirty="0" smtClean="0"/>
              <a:t>2021/22.</a:t>
            </a:r>
          </a:p>
          <a:p>
            <a:pPr>
              <a:lnSpc>
                <a:spcPct val="150000"/>
              </a:lnSpc>
            </a:pPr>
            <a:r>
              <a:rPr lang="en-US" dirty="0"/>
              <a:t>PTSD prevalence ranges 3–58% in high-risk conflict groups (</a:t>
            </a:r>
            <a:r>
              <a:rPr lang="en-US" i="1" dirty="0" err="1">
                <a:solidFill>
                  <a:schemeClr val="accent1"/>
                </a:solidFill>
              </a:rPr>
              <a:t>Hoppen</a:t>
            </a:r>
            <a:r>
              <a:rPr lang="en-US" i="1" dirty="0">
                <a:solidFill>
                  <a:schemeClr val="accent1"/>
                </a:solidFill>
              </a:rPr>
              <a:t> &amp; </a:t>
            </a:r>
            <a:r>
              <a:rPr lang="en-US" i="1" dirty="0" err="1">
                <a:solidFill>
                  <a:schemeClr val="accent1"/>
                </a:solidFill>
              </a:rPr>
              <a:t>Morina</a:t>
            </a:r>
            <a:r>
              <a:rPr lang="en-US" i="1" dirty="0">
                <a:solidFill>
                  <a:schemeClr val="accent1"/>
                </a:solidFill>
              </a:rPr>
              <a:t>, 2019</a:t>
            </a:r>
            <a:r>
              <a:rPr lang="en-US" dirty="0" smtClean="0"/>
              <a:t>).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Many </a:t>
            </a:r>
            <a:r>
              <a:rPr lang="en-US" dirty="0"/>
              <a:t>residents witnessed violence, displacement, and loss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/>
              <a:t>Evidence </a:t>
            </a:r>
            <a:r>
              <a:rPr lang="en-US" dirty="0"/>
              <a:t>on PTSD among conflict-affected civilians in Ethiopia is limited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This </a:t>
            </a:r>
            <a:r>
              <a:rPr lang="en-US" dirty="0"/>
              <a:t>study assessed PTSD prevalence and predictors among Dessie residents after the armed conflict.</a:t>
            </a:r>
          </a:p>
          <a:p>
            <a:pPr>
              <a:lnSpc>
                <a:spcPct val="150000"/>
              </a:lnSpc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958C8B9-EAEA-70CC-6DDB-4676DB6AE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4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05C6D4-D099-B881-9FF3-61894CA2858F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32283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4A65976-F216-DC3B-5B9F-2446A28A4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1EE8AC-1644-068A-1475-FC2AE359D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Objectives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18BA7B-B966-6A0B-AE20-39BCF4130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29" y="1292244"/>
            <a:ext cx="12571873" cy="567551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 smtClean="0"/>
              <a:t>General </a:t>
            </a:r>
            <a:r>
              <a:rPr lang="en-US" b="1" dirty="0"/>
              <a:t>objective</a:t>
            </a:r>
          </a:p>
          <a:p>
            <a:pPr lvl="0">
              <a:lnSpc>
                <a:spcPct val="100000"/>
              </a:lnSpc>
            </a:pPr>
            <a:r>
              <a:rPr lang="en-US" dirty="0"/>
              <a:t>To assess the prevalence of post-traumatic stress disorder </a:t>
            </a:r>
            <a:r>
              <a:rPr lang="en-CA" dirty="0"/>
              <a:t>and associated factors </a:t>
            </a:r>
            <a:r>
              <a:rPr lang="en-US" dirty="0"/>
              <a:t>post-war among Dessie town residents, northeast, Ethiopia, 2022.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 smtClean="0"/>
              <a:t>Specific </a:t>
            </a:r>
            <a:r>
              <a:rPr lang="en-US" b="1" dirty="0"/>
              <a:t>Objectives</a:t>
            </a:r>
          </a:p>
          <a:p>
            <a:pPr lvl="0">
              <a:lnSpc>
                <a:spcPct val="100000"/>
              </a:lnSpc>
            </a:pPr>
            <a:r>
              <a:rPr lang="en-US" dirty="0"/>
              <a:t>To determine the prevalence of post-traumatic stress disorder post-war among Dessie town residents in Ethiopia, 2022.</a:t>
            </a:r>
          </a:p>
          <a:p>
            <a:pPr lvl="0">
              <a:lnSpc>
                <a:spcPct val="100000"/>
              </a:lnSpc>
            </a:pPr>
            <a:r>
              <a:rPr lang="en-US" dirty="0"/>
              <a:t>To identify associated factors of post-traumatic stress disorder in post-war among Dessie town residents, northeast, Ethiopia, 2022.</a:t>
            </a:r>
          </a:p>
          <a:p>
            <a:pPr>
              <a:lnSpc>
                <a:spcPct val="150000"/>
              </a:lnSpc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FEA275F-F99D-02C3-22BC-2E453ADC9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5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BD9FC87-94D3-0197-9ADE-08E14B4E43EB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305516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00CC984-EDAA-331B-2481-F984BE4D9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9CD6A3-764C-C84F-D954-D884BE795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Methods and Materials…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F22FB1-114F-A6ED-3F33-0480CA65F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727" y="1254695"/>
            <a:ext cx="12571873" cy="591037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Design</a:t>
            </a:r>
            <a:r>
              <a:rPr lang="en-US" dirty="0"/>
              <a:t>: Community-based cross-sectional study.</a:t>
            </a:r>
          </a:p>
          <a:p>
            <a:pPr>
              <a:lnSpc>
                <a:spcPct val="150000"/>
              </a:lnSpc>
            </a:pPr>
            <a:r>
              <a:rPr lang="en-US" dirty="0"/>
              <a:t>Setting: Dessie Town, Northeast Ethiopia.</a:t>
            </a:r>
          </a:p>
          <a:p>
            <a:pPr>
              <a:lnSpc>
                <a:spcPct val="150000"/>
              </a:lnSpc>
            </a:pPr>
            <a:r>
              <a:rPr lang="en-US" dirty="0"/>
              <a:t>Period: June 8 – July 7, 2022.</a:t>
            </a:r>
          </a:p>
          <a:p>
            <a:pPr>
              <a:lnSpc>
                <a:spcPct val="150000"/>
              </a:lnSpc>
            </a:pPr>
            <a:r>
              <a:rPr lang="en-US" dirty="0"/>
              <a:t>Sample: 785 participants; response rate 95.6%.</a:t>
            </a:r>
          </a:p>
          <a:p>
            <a:pPr>
              <a:lnSpc>
                <a:spcPct val="150000"/>
              </a:lnSpc>
            </a:pPr>
            <a:r>
              <a:rPr lang="en-US" dirty="0"/>
              <a:t>Sampling: Multistage cluster sampling with systematic household selection.</a:t>
            </a:r>
          </a:p>
          <a:p>
            <a:pPr>
              <a:lnSpc>
                <a:spcPct val="150000"/>
              </a:lnSpc>
            </a:pPr>
            <a:r>
              <a:rPr lang="en-US" dirty="0"/>
              <a:t>Eligibility: Adults ≥18 years living in Dessie during conflict.</a:t>
            </a:r>
          </a:p>
          <a:p>
            <a:pPr>
              <a:lnSpc>
                <a:spcPct val="150000"/>
              </a:lnSpc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86CC281-7471-FDD7-B6DE-024B99290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6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D3831A-5AB2-7D02-5960-3F566D69CADB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110706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00CC984-EDAA-331B-2481-F984BE4D9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9CD6A3-764C-C84F-D954-D884BE795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Methods and Materials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F22FB1-114F-A6ED-3F33-0480CA65F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727" y="1254696"/>
            <a:ext cx="12571873" cy="56755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PTSD </a:t>
            </a:r>
            <a:r>
              <a:rPr lang="en-US" dirty="0"/>
              <a:t>measured using </a:t>
            </a:r>
            <a:r>
              <a:rPr lang="en-US" b="1" dirty="0"/>
              <a:t>PCL-5</a:t>
            </a:r>
            <a:r>
              <a:rPr lang="en-US" dirty="0"/>
              <a:t>, cut-off ≥33</a:t>
            </a:r>
            <a:r>
              <a:rPr lang="en-US" dirty="0" smtClean="0"/>
              <a:t>.(</a:t>
            </a:r>
            <a:r>
              <a:rPr lang="en-US" i="1" dirty="0">
                <a:solidFill>
                  <a:schemeClr val="accent1"/>
                </a:solidFill>
              </a:rPr>
              <a:t>Ben-Zion et al., 2018</a:t>
            </a:r>
            <a:r>
              <a:rPr lang="en-US" dirty="0"/>
              <a:t>)</a:t>
            </a:r>
          </a:p>
          <a:p>
            <a:pPr>
              <a:lnSpc>
                <a:spcPct val="150000"/>
              </a:lnSpc>
            </a:pPr>
            <a:r>
              <a:rPr lang="en-US" dirty="0"/>
              <a:t>Depression measured using </a:t>
            </a:r>
            <a:r>
              <a:rPr lang="en-US" b="1" dirty="0"/>
              <a:t>PHQ-9</a:t>
            </a:r>
            <a:r>
              <a:rPr lang="en-US" dirty="0"/>
              <a:t> ≥10</a:t>
            </a:r>
            <a:r>
              <a:rPr lang="en-US" dirty="0" smtClean="0"/>
              <a:t>.</a:t>
            </a:r>
            <a:r>
              <a:rPr lang="en-US" dirty="0"/>
              <a:t> (</a:t>
            </a:r>
            <a:r>
              <a:rPr lang="en-US" i="1" dirty="0" err="1">
                <a:solidFill>
                  <a:schemeClr val="accent1"/>
                </a:solidFill>
              </a:rPr>
              <a:t>Manea</a:t>
            </a:r>
            <a:r>
              <a:rPr lang="en-US" i="1" dirty="0">
                <a:solidFill>
                  <a:schemeClr val="accent1"/>
                </a:solidFill>
              </a:rPr>
              <a:t> et al., 2012</a:t>
            </a:r>
            <a:r>
              <a:rPr lang="en-US" dirty="0"/>
              <a:t>)</a:t>
            </a:r>
          </a:p>
          <a:p>
            <a:pPr>
              <a:lnSpc>
                <a:spcPct val="150000"/>
              </a:lnSpc>
            </a:pPr>
            <a:r>
              <a:rPr lang="en-US" dirty="0"/>
              <a:t>Perceived life threat assessed using </a:t>
            </a:r>
            <a:r>
              <a:rPr lang="en-US" b="1" dirty="0"/>
              <a:t>PSS-10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i="1" dirty="0">
                <a:solidFill>
                  <a:schemeClr val="accent1"/>
                </a:solidFill>
              </a:rPr>
              <a:t>(</a:t>
            </a:r>
            <a:r>
              <a:rPr lang="en-US" i="1" dirty="0" err="1">
                <a:solidFill>
                  <a:schemeClr val="accent1"/>
                </a:solidFill>
              </a:rPr>
              <a:t>Frans</a:t>
            </a:r>
            <a:r>
              <a:rPr lang="en-US" i="1" dirty="0">
                <a:solidFill>
                  <a:schemeClr val="accent1"/>
                </a:solidFill>
              </a:rPr>
              <a:t> et al., 2005). </a:t>
            </a:r>
          </a:p>
          <a:p>
            <a:pPr>
              <a:lnSpc>
                <a:spcPct val="150000"/>
              </a:lnSpc>
            </a:pPr>
            <a:r>
              <a:rPr lang="en-US" dirty="0"/>
              <a:t>Social support measured with </a:t>
            </a:r>
            <a:r>
              <a:rPr lang="en-US" b="1" dirty="0"/>
              <a:t>OSSS-3</a:t>
            </a:r>
            <a:r>
              <a:rPr lang="en-US" dirty="0" smtClean="0"/>
              <a:t>.</a:t>
            </a:r>
            <a:r>
              <a:rPr lang="en-US" i="1" dirty="0"/>
              <a:t> </a:t>
            </a: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dirty="0" err="1" smtClean="0">
                <a:solidFill>
                  <a:schemeClr val="accent1"/>
                </a:solidFill>
              </a:rPr>
              <a:t>Kocalevent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et al. (2018)</a:t>
            </a:r>
          </a:p>
          <a:p>
            <a:pPr>
              <a:lnSpc>
                <a:spcPct val="150000"/>
              </a:lnSpc>
            </a:pPr>
            <a:r>
              <a:rPr lang="en-US" dirty="0"/>
              <a:t>Data analysis: SPSS-26; logistic regression; AOR with 95% CI.</a:t>
            </a:r>
          </a:p>
          <a:p>
            <a:pPr>
              <a:lnSpc>
                <a:spcPct val="150000"/>
              </a:lnSpc>
            </a:pPr>
            <a:r>
              <a:rPr lang="en-US" dirty="0"/>
              <a:t>Multivariable logistic regression used; p &lt; 0.05 significant.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Ethics</a:t>
            </a:r>
            <a:r>
              <a:rPr lang="en-US" dirty="0"/>
              <a:t>: Approval from </a:t>
            </a:r>
            <a:r>
              <a:rPr lang="en-US" dirty="0" err="1"/>
              <a:t>Wollo</a:t>
            </a:r>
            <a:r>
              <a:rPr lang="en-US" dirty="0"/>
              <a:t> University IRB.</a:t>
            </a:r>
          </a:p>
          <a:p>
            <a:pPr>
              <a:lnSpc>
                <a:spcPct val="150000"/>
              </a:lnSpc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86CC281-7471-FDD7-B6DE-024B99290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7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D3831A-5AB2-7D02-5960-3F566D69CADB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334162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08286D1-C1F7-C5A5-323A-B210C3A62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9EEA47-846E-DD6A-8F73-E5958257D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Results and Discussion </a:t>
            </a:r>
            <a:r>
              <a:rPr lang="en-US" sz="3200" dirty="0" smtClean="0"/>
              <a:t>…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94DEA7-04DA-DE98-CD58-744A349C7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727" y="1254696"/>
            <a:ext cx="12571873" cy="56755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Overall </a:t>
            </a:r>
            <a:r>
              <a:rPr lang="en-US" dirty="0"/>
              <a:t>PTSD prevalence: </a:t>
            </a:r>
            <a:r>
              <a:rPr lang="en-US" b="1" dirty="0"/>
              <a:t>19.4% (95% CI: 16.7–22.0)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/>
              <a:t>Comparable to Morocco (19.3%) and Serbia (18.8</a:t>
            </a:r>
            <a:r>
              <a:rPr lang="en-US" dirty="0" smtClean="0"/>
              <a:t>%). </a:t>
            </a:r>
            <a:r>
              <a:rPr lang="en-US" i="1" dirty="0" smtClean="0">
                <a:solidFill>
                  <a:schemeClr val="accent1"/>
                </a:solidFill>
              </a:rPr>
              <a:t>(</a:t>
            </a:r>
            <a:r>
              <a:rPr lang="en-US" i="1" dirty="0" err="1" smtClean="0">
                <a:solidFill>
                  <a:schemeClr val="accent1"/>
                </a:solidFill>
              </a:rPr>
              <a:t>Astitene</a:t>
            </a:r>
            <a:r>
              <a:rPr lang="en-US" i="1" dirty="0" smtClean="0">
                <a:solidFill>
                  <a:schemeClr val="accent1"/>
                </a:solidFill>
              </a:rPr>
              <a:t> </a:t>
            </a:r>
            <a:r>
              <a:rPr lang="en-US" i="1" dirty="0">
                <a:solidFill>
                  <a:schemeClr val="accent1"/>
                </a:solidFill>
              </a:rPr>
              <a:t>and </a:t>
            </a:r>
            <a:r>
              <a:rPr lang="en-US" i="1" dirty="0" err="1">
                <a:solidFill>
                  <a:schemeClr val="accent1"/>
                </a:solidFill>
              </a:rPr>
              <a:t>Barkat</a:t>
            </a:r>
            <a:r>
              <a:rPr lang="en-US" i="1" dirty="0">
                <a:solidFill>
                  <a:schemeClr val="accent1"/>
                </a:solidFill>
              </a:rPr>
              <a:t>, </a:t>
            </a:r>
            <a:r>
              <a:rPr lang="en-US" i="1" dirty="0" smtClean="0">
                <a:solidFill>
                  <a:schemeClr val="accent1"/>
                </a:solidFill>
              </a:rPr>
              <a:t>2021), </a:t>
            </a:r>
            <a:r>
              <a:rPr lang="en-US" i="1" dirty="0">
                <a:solidFill>
                  <a:schemeClr val="accent1"/>
                </a:solidFill>
              </a:rPr>
              <a:t>(</a:t>
            </a:r>
            <a:r>
              <a:rPr lang="en-US" i="1" dirty="0" err="1">
                <a:solidFill>
                  <a:schemeClr val="accent1"/>
                </a:solidFill>
              </a:rPr>
              <a:t>Lecic-Tosevski</a:t>
            </a:r>
            <a:r>
              <a:rPr lang="en-US" i="1" dirty="0">
                <a:solidFill>
                  <a:schemeClr val="accent1"/>
                </a:solidFill>
              </a:rPr>
              <a:t> et al., 2013)</a:t>
            </a:r>
          </a:p>
          <a:p>
            <a:pPr>
              <a:lnSpc>
                <a:spcPct val="150000"/>
              </a:lnSpc>
            </a:pPr>
            <a:r>
              <a:rPr lang="en-US" dirty="0"/>
              <a:t>Lower than Ethiopia (59.8%), Nigeria (63%), South Sudan (28</a:t>
            </a:r>
            <a:r>
              <a:rPr lang="en-US" dirty="0" smtClean="0"/>
              <a:t>%).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(Ali et al., </a:t>
            </a:r>
            <a:r>
              <a:rPr lang="en-US" dirty="0" smtClean="0"/>
              <a:t>2022),</a:t>
            </a:r>
            <a:r>
              <a:rPr lang="en-US" i="1" dirty="0" smtClean="0">
                <a:solidFill>
                  <a:schemeClr val="accent1"/>
                </a:solidFill>
              </a:rPr>
              <a:t> (</a:t>
            </a:r>
            <a:r>
              <a:rPr lang="en-US" i="1" dirty="0" err="1" smtClean="0">
                <a:solidFill>
                  <a:schemeClr val="accent1"/>
                </a:solidFill>
              </a:rPr>
              <a:t>Taru</a:t>
            </a:r>
            <a:r>
              <a:rPr lang="en-US" i="1" dirty="0" smtClean="0">
                <a:solidFill>
                  <a:schemeClr val="accent1"/>
                </a:solidFill>
              </a:rPr>
              <a:t> </a:t>
            </a:r>
            <a:r>
              <a:rPr lang="en-US" i="1" dirty="0">
                <a:solidFill>
                  <a:schemeClr val="accent1"/>
                </a:solidFill>
              </a:rPr>
              <a:t>et al., 2018)</a:t>
            </a:r>
          </a:p>
          <a:p>
            <a:pPr>
              <a:lnSpc>
                <a:spcPct val="150000"/>
              </a:lnSpc>
            </a:pPr>
            <a:r>
              <a:rPr lang="en-US" dirty="0"/>
              <a:t>Variation linked to trauma severity, measurement tools, and timing of assessment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9BE8ADB-16CF-A37D-D881-99B1BD5D5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8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77B0000-1E1F-74F9-26C5-E537F492FAE2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370466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08286D1-C1F7-C5A5-323A-B210C3A62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9EEA47-846E-DD6A-8F73-E5958257D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Results and Discussion…(2/3)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94DEA7-04DA-DE98-CD58-744A349C7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727" y="1254696"/>
            <a:ext cx="12571873" cy="567551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Significant predictors of PTSD: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Female </a:t>
            </a:r>
            <a:r>
              <a:rPr lang="en-US" dirty="0"/>
              <a:t>sex (AOR 1.63; 95% CI 1.10–2.44).</a:t>
            </a:r>
          </a:p>
          <a:p>
            <a:pPr>
              <a:lnSpc>
                <a:spcPct val="100000"/>
              </a:lnSpc>
            </a:pPr>
            <a:r>
              <a:rPr lang="en-US" dirty="0"/>
              <a:t>History of mental illness (AOR 3.14).</a:t>
            </a:r>
          </a:p>
          <a:p>
            <a:pPr>
              <a:lnSpc>
                <a:spcPct val="100000"/>
              </a:lnSpc>
            </a:pPr>
            <a:r>
              <a:rPr lang="en-US" dirty="0"/>
              <a:t>Depressive symptoms (AOR 3.12).</a:t>
            </a:r>
          </a:p>
          <a:p>
            <a:pPr>
              <a:lnSpc>
                <a:spcPct val="100000"/>
              </a:lnSpc>
            </a:pPr>
            <a:r>
              <a:rPr lang="en-US" dirty="0"/>
              <a:t>Witnessing serious injury of family/friend (AOR 2.82).</a:t>
            </a:r>
          </a:p>
          <a:p>
            <a:pPr>
              <a:lnSpc>
                <a:spcPct val="100000"/>
              </a:lnSpc>
            </a:pPr>
            <a:r>
              <a:rPr lang="en-US" dirty="0"/>
              <a:t>High perceived life threats (AOR 5.73).</a:t>
            </a:r>
          </a:p>
          <a:p>
            <a:pPr>
              <a:lnSpc>
                <a:spcPct val="100000"/>
              </a:lnSpc>
            </a:pPr>
            <a:r>
              <a:rPr lang="en-US" dirty="0"/>
              <a:t>These findings align with studies from Ethiopia, Kenya, South Korea, and </a:t>
            </a:r>
            <a:r>
              <a:rPr lang="en-US" dirty="0" smtClean="0"/>
              <a:t>China.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i="1" dirty="0" smtClean="0">
                <a:solidFill>
                  <a:schemeClr val="accent1"/>
                </a:solidFill>
              </a:rPr>
              <a:t>(Jenkins </a:t>
            </a:r>
            <a:r>
              <a:rPr lang="en-US" i="1" dirty="0">
                <a:solidFill>
                  <a:schemeClr val="accent1"/>
                </a:solidFill>
              </a:rPr>
              <a:t>et al., 2015</a:t>
            </a:r>
            <a:r>
              <a:rPr lang="en-US" i="1" dirty="0" smtClean="0">
                <a:solidFill>
                  <a:schemeClr val="accent1"/>
                </a:solidFill>
              </a:rPr>
              <a:t>), </a:t>
            </a:r>
            <a:r>
              <a:rPr lang="en-US" i="1" dirty="0">
                <a:solidFill>
                  <a:schemeClr val="accent1"/>
                </a:solidFill>
              </a:rPr>
              <a:t>(Zhou et al., 2013)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9BE8ADB-16CF-A37D-D881-99B1BD5D5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9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77B0000-1E1F-74F9-26C5-E537F492FAE2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76641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2594</TotalTime>
  <Words>820</Words>
  <Application>Microsoft Office PowerPoint</Application>
  <PresentationFormat>Custom</PresentationFormat>
  <Paragraphs>108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Post-traumatic Stress Disorder and Associated Factors Dessie Town, Ethiopia 2022. A community based study.</vt:lpstr>
      <vt:lpstr>Presentation outlines </vt:lpstr>
      <vt:lpstr>Background…</vt:lpstr>
      <vt:lpstr>Background</vt:lpstr>
      <vt:lpstr>Objectives</vt:lpstr>
      <vt:lpstr>Methods and Materials…</vt:lpstr>
      <vt:lpstr>Methods and Materials</vt:lpstr>
      <vt:lpstr>Results and Discussion …</vt:lpstr>
      <vt:lpstr>Results and Discussion…(2/3) </vt:lpstr>
      <vt:lpstr>Results and Discussion …(3/3) </vt:lpstr>
      <vt:lpstr>Conclusion and Recommendations …</vt:lpstr>
      <vt:lpstr>Conclusion and Recommendations</vt:lpstr>
      <vt:lpstr>Acknowledgement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Tesfahun Taddege</dc:creator>
  <cp:lastModifiedBy>Tame</cp:lastModifiedBy>
  <cp:revision>182</cp:revision>
  <dcterms:created xsi:type="dcterms:W3CDTF">2022-05-05T18:20:50Z</dcterms:created>
  <dcterms:modified xsi:type="dcterms:W3CDTF">2025-11-30T18:34:59Z</dcterms:modified>
</cp:coreProperties>
</file>