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147376742" r:id="rId2"/>
    <p:sldId id="1107" r:id="rId3"/>
    <p:sldId id="2147474451" r:id="rId4"/>
    <p:sldId id="2147474452" r:id="rId5"/>
    <p:sldId id="266" r:id="rId6"/>
    <p:sldId id="2147474453" r:id="rId7"/>
    <p:sldId id="2147474459" r:id="rId8"/>
    <p:sldId id="286" r:id="rId9"/>
    <p:sldId id="2147474454" r:id="rId10"/>
    <p:sldId id="278" r:id="rId11"/>
    <p:sldId id="2147474462" r:id="rId12"/>
    <p:sldId id="2147474464" r:id="rId13"/>
    <p:sldId id="2147474463" r:id="rId14"/>
    <p:sldId id="2147474455" r:id="rId15"/>
    <p:sldId id="2147474460" r:id="rId16"/>
    <p:sldId id="280" r:id="rId17"/>
    <p:sldId id="2147376067" r:id="rId18"/>
  </p:sldIdLst>
  <p:sldSz cx="12801600" cy="7772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061" autoAdjust="0"/>
  </p:normalViewPr>
  <p:slideViewPr>
    <p:cSldViewPr snapToGrid="0">
      <p:cViewPr varScale="1">
        <p:scale>
          <a:sx n="70" d="100"/>
          <a:sy n="70" d="100"/>
        </p:scale>
        <p:origin x="1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19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408BE-6B62-4857-AA6A-AED5E6E1A5E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65413" y="857250"/>
            <a:ext cx="38131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ECE4D-08DF-4459-BE32-FAEB6A12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DF3CDA5A-1544-8A0F-C896-E6C188384F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435C3D6C-E309-1956-305C-25B3369DB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When we look at the methods we employed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D709DF54-AC74-CF5D-51B6-1D63F519C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2563591-C21D-413D-B952-C1467A27B38B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7A960138-7077-F371-783B-3E6998D79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3A16CE9B-402B-9F0B-586C-E31D22916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38EB8D3-C0F9-2DF1-998F-6561745112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7DE1F75-C1EF-4B3F-AAC8-54E2129EEDF6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1619565F-4C87-5BCD-3ED5-C18621DC4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D9D8C163-AA3C-3D5B-5BCB-71ACBFEF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Secondary education compared with non-educated, Married =compared with singles</a:t>
            </a:r>
          </a:p>
          <a:p>
            <a:r>
              <a:rPr lang="en-GB" altLang="en-US" dirty="0"/>
              <a:t>Employed= compared with farmers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16C6401F-A683-DBD3-00B6-D6AC5BD213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5FE67C-E092-774C-8E06-54FBEED5B4BD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8.1% of the variation in eye health service use is due to households being different.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ECE4D-08DF-4459-BE32-FAEB6A123C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4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C95666-BA10-E3DB-00CC-CA66BE0B3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01601" cy="7772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19FB4-8D52-EF20-55C5-241FDF119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29"/>
            <a:ext cx="12801600" cy="780862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A428E48-0330-F113-35C8-4A7A6F700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588" y="1838812"/>
            <a:ext cx="11887200" cy="13062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F1532B6-605F-EF33-ABFE-93D57832B4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7851" y="3605136"/>
            <a:ext cx="10428894" cy="3618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sz="2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pPr marL="0" algn="ctr" defTabSz="914400" rtl="0" eaLnBrk="1" latinLnBrk="0" hangingPunct="1">
              <a:lnSpc>
                <a:spcPct val="100000"/>
              </a:lnSpc>
            </a:pPr>
            <a:r>
              <a:rPr lang="en-US" sz="4400" b="1" kern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Translating Research into Action: Strengthening Public Health Systems in Crisis-Affected Settings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APHI-FHEI/Forum for Higher Education Institutions in Amhara Region 4th Joint International Research Conference</a:t>
            </a:r>
          </a:p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December 4-5, 2025, Bahir Dar, Ethiopia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A417AE-A067-55DB-F7FB-B75172D111F6}"/>
              </a:ext>
            </a:extLst>
          </p:cNvPr>
          <p:cNvCxnSpPr/>
          <p:nvPr userDrawn="1"/>
        </p:nvCxnSpPr>
        <p:spPr>
          <a:xfrm>
            <a:off x="5849102" y="3178887"/>
            <a:ext cx="6665686" cy="0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9BDBA169-65D6-EC81-F7B5-871E7E4A2EC1}"/>
              </a:ext>
            </a:extLst>
          </p:cNvPr>
          <p:cNvSpPr txBox="1">
            <a:spLocks/>
          </p:cNvSpPr>
          <p:nvPr userDrawn="1"/>
        </p:nvSpPr>
        <p:spPr>
          <a:xfrm>
            <a:off x="4196444" y="5414165"/>
            <a:ext cx="6543881" cy="1011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726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9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1732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23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48CD4-ACC2-419D-E9A0-4FC71F018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08" y="307178"/>
            <a:ext cx="985989" cy="985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8E5BB-D943-B015-0EA6-EDF70B45AC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3880" y="585289"/>
            <a:ext cx="904423" cy="904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1EBEE-D058-D76E-9D39-B802D938CC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1328" y="602058"/>
            <a:ext cx="800480" cy="8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9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96" y="1170971"/>
            <a:ext cx="11790861" cy="56870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1014" y="7396843"/>
            <a:ext cx="1028698" cy="261257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B832C571-E1E9-4272-8FFF-6D7AE6E419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F80198-3F13-F994-003E-76F364B7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98" y="95510"/>
            <a:ext cx="10615204" cy="10287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715B3F-F665-58D9-F75D-FAD87C8BC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95" y="253000"/>
            <a:ext cx="680267" cy="713723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5A3A9CF-0779-048F-54E0-6587AC21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8413" y="7281228"/>
            <a:ext cx="5864773" cy="413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1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198" y="95510"/>
            <a:ext cx="10615204" cy="10287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95" y="1369257"/>
            <a:ext cx="11790861" cy="56870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1014" y="7396843"/>
            <a:ext cx="1028698" cy="261257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B832C571-E1E9-4272-8FFF-6D7AE6E41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045D0-476E-5586-F473-198613EC6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95" y="253000"/>
            <a:ext cx="680267" cy="713723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4C426D0-CBDD-D3A1-F1F8-613847B8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8413" y="7281228"/>
            <a:ext cx="5864773" cy="413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7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  <a:prstGeom prst="rect">
            <a:avLst/>
          </a:prstGeo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BA93ECA-7D12-6B43-E68C-2ED2F1BB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8413" y="7281228"/>
            <a:ext cx="5864773" cy="413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0D3D95C-7F6E-DBEE-6A20-C5CE1CF6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3832" y="7358591"/>
            <a:ext cx="615315" cy="413808"/>
          </a:xfrm>
          <a:prstGeom prst="rect">
            <a:avLst/>
          </a:prstGeom>
        </p:spPr>
        <p:txBody>
          <a:bodyPr/>
          <a:lstStyle/>
          <a:p>
            <a:fld id="{B832C571-E1E9-4272-8FFF-6D7AE6E4191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A895C-6EE5-18E4-DA6F-1CC057F3F5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14" y="234345"/>
            <a:ext cx="680267" cy="7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8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09" y="1"/>
            <a:ext cx="10614529" cy="11824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427075"/>
            <a:ext cx="54406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68413" y="7281228"/>
            <a:ext cx="5864773" cy="413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13832" y="7358591"/>
            <a:ext cx="615315" cy="413808"/>
          </a:xfrm>
          <a:prstGeom prst="rect">
            <a:avLst/>
          </a:prstGeom>
        </p:spPr>
        <p:txBody>
          <a:bodyPr/>
          <a:lstStyle/>
          <a:p>
            <a:fld id="{B832C571-E1E9-4272-8FFF-6D7AE6E4191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B8DE7B-92C3-884C-3C99-FF12A8033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14" y="234345"/>
            <a:ext cx="680267" cy="7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8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10" y="6297"/>
            <a:ext cx="11041380" cy="10224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054265"/>
            <a:ext cx="5415676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1988031"/>
            <a:ext cx="5415676" cy="51351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141" y="1054265"/>
            <a:ext cx="5442347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141" y="1988031"/>
            <a:ext cx="5442347" cy="51351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504F9-EECA-9E24-93AC-3F342D3BF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386" y="234345"/>
            <a:ext cx="713723" cy="713723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D8B3985C-5070-6080-CB96-5576EF7E5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8413" y="7281228"/>
            <a:ext cx="5864773" cy="413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670EAA3-95C9-7B02-F3F4-40690EE3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3832" y="7358591"/>
            <a:ext cx="615315" cy="413808"/>
          </a:xfrm>
          <a:prstGeom prst="rect">
            <a:avLst/>
          </a:prstGeom>
        </p:spPr>
        <p:txBody>
          <a:bodyPr/>
          <a:lstStyle/>
          <a:p>
            <a:fld id="{B832C571-E1E9-4272-8FFF-6D7AE6E419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8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  <a:prstGeom prst="rect">
            <a:avLst/>
          </a:prstGeo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72FC669-3870-F5E2-C5A3-1B12631E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8413" y="7281228"/>
            <a:ext cx="5864773" cy="413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89D3596-3491-164F-3522-E8192E3C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3832" y="7358591"/>
            <a:ext cx="615315" cy="413808"/>
          </a:xfrm>
          <a:prstGeom prst="rect">
            <a:avLst/>
          </a:prstGeom>
        </p:spPr>
        <p:txBody>
          <a:bodyPr/>
          <a:lstStyle/>
          <a:p>
            <a:fld id="{B832C571-E1E9-4272-8FFF-6D7AE6E4191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5C09F1-D9A4-9781-0431-C05312679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14" y="234345"/>
            <a:ext cx="680267" cy="7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1119082"/>
            <a:ext cx="4128849" cy="1212638"/>
          </a:xfrm>
          <a:prstGeom prst="rect">
            <a:avLst/>
          </a:prstGeo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25129B-53C6-69EC-BB0E-52B8D116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014" y="7396843"/>
            <a:ext cx="1028698" cy="261257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B832C571-E1E9-4272-8FFF-6D7AE6E41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6285D6-F9EA-13FE-DD34-C01DBA927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95" y="253000"/>
            <a:ext cx="680267" cy="713723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5988C6B-56F2-E145-4A1F-389820F8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8413" y="7281228"/>
            <a:ext cx="5864773" cy="41380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9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E168FAD-39F9-C0BD-2034-1614F31CB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3053" y="7361699"/>
            <a:ext cx="1095647" cy="369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1">
                    <a:lumMod val="20000"/>
                    <a:lumOff val="80000"/>
                  </a:schemeClr>
                </a:solidFill>
                <a:latin typeface="Oswald" pitchFamily="2" charset="0"/>
                <a:cs typeface="Arial" panose="020B0604020202020204" pitchFamily="34" charset="0"/>
              </a:defRPr>
            </a:lvl1pPr>
          </a:lstStyle>
          <a:p>
            <a:fld id="{B832C571-E1E9-4272-8FFF-6D7AE6E41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F9698-3626-BA4E-4A7C-CE4BD3E924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599" cy="77724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20E523C-2A22-0CDF-91B0-B82FB0FAA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8" y="5596"/>
            <a:ext cx="11119758" cy="100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C9F33B-B14C-08AE-B34A-B4A7241DE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228" y="1175657"/>
            <a:ext cx="11805558" cy="6074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3CD59D-CA08-449D-DA4F-C87282C89F1D}"/>
              </a:ext>
            </a:extLst>
          </p:cNvPr>
          <p:cNvSpPr/>
          <p:nvPr userDrawn="1"/>
        </p:nvSpPr>
        <p:spPr>
          <a:xfrm>
            <a:off x="11640301" y="7326032"/>
            <a:ext cx="524485" cy="405628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Oswa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63E034-2E6D-89DF-36FD-C943539FDAB6}"/>
              </a:ext>
            </a:extLst>
          </p:cNvPr>
          <p:cNvSpPr txBox="1"/>
          <p:nvPr userDrawn="1"/>
        </p:nvSpPr>
        <p:spPr>
          <a:xfrm>
            <a:off x="342900" y="7361699"/>
            <a:ext cx="408214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Oswald" pitchFamily="2" charset="0"/>
              </a:rPr>
              <a:t>Copyright ©</a:t>
            </a:r>
            <a:fld id="{10E618D6-A9C6-4B0E-80D4-37CEBBD6F28A}" type="datetimeyyyy">
              <a:rPr lang="en-US" sz="16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Oswald" pitchFamily="2" charset="0"/>
              </a:rPr>
              <a:t>2025</a:t>
            </a:fld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Oswald" pitchFamily="2" charset="0"/>
              </a:rPr>
              <a:t> APHI </a:t>
            </a:r>
          </a:p>
        </p:txBody>
      </p:sp>
    </p:spTree>
    <p:extLst>
      <p:ext uri="{BB962C8B-B14F-4D97-AF65-F5344CB8AC3E}">
        <p14:creationId xmlns:p14="http://schemas.microsoft.com/office/powerpoint/2010/main" val="171406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686" r:id="rId3"/>
    <p:sldLayoutId id="2147483687" r:id="rId4"/>
    <p:sldLayoutId id="2147483688" r:id="rId5"/>
    <p:sldLayoutId id="2147483689" r:id="rId6"/>
    <p:sldLayoutId id="2147483692" r:id="rId7"/>
    <p:sldLayoutId id="2147483693" r:id="rId8"/>
  </p:sldLayoutIdLst>
  <p:hf hdr="0" ftr="0" dt="0"/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5">
              <a:lumMod val="40000"/>
              <a:lumOff val="6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Clr>
          <a:schemeClr val="accent5">
            <a:lumMod val="75000"/>
          </a:schemeClr>
        </a:buClr>
        <a:buFont typeface="Wingdings" panose="05000000000000000000" pitchFamily="2" charset="2"/>
        <a:buChar char="n"/>
        <a:defRPr sz="32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7260" indent="-457200" algn="l" defTabSz="960120" rtl="0" eaLnBrk="1" latinLnBrk="0" hangingPunct="1">
        <a:lnSpc>
          <a:spcPct val="90000"/>
        </a:lnSpc>
        <a:spcBef>
          <a:spcPts val="525"/>
        </a:spcBef>
        <a:buClr>
          <a:srgbClr val="0070C0"/>
        </a:buClr>
        <a:buSzPct val="95000"/>
        <a:buFont typeface="Wingdings" panose="05000000000000000000" pitchFamily="2" charset="2"/>
        <a:buChar char="n"/>
        <a:defRPr sz="32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417320" indent="-457200" algn="l" defTabSz="960120" rtl="0" eaLnBrk="1" latinLnBrk="0" hangingPunct="1">
        <a:lnSpc>
          <a:spcPct val="90000"/>
        </a:lnSpc>
        <a:spcBef>
          <a:spcPts val="525"/>
        </a:spcBef>
        <a:buClr>
          <a:srgbClr val="0070C0"/>
        </a:buClr>
        <a:buSzPct val="85000"/>
        <a:buFont typeface="Wingdings" panose="05000000000000000000" pitchFamily="2" charset="2"/>
        <a:buChar char="n"/>
        <a:defRPr sz="32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Clr>
          <a:srgbClr val="0070C0"/>
        </a:buClr>
        <a:buSzPct val="75000"/>
        <a:buFont typeface="Wingdings" panose="05000000000000000000" pitchFamily="2" charset="2"/>
        <a:buChar char="n"/>
        <a:defRPr sz="32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Clr>
          <a:srgbClr val="0070C0"/>
        </a:buClr>
        <a:buSzPct val="70000"/>
        <a:buFont typeface="Wingdings" panose="05000000000000000000" pitchFamily="2" charset="2"/>
        <a:buChar char="n"/>
        <a:defRPr sz="32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E2CF-C4CF-BDC7-0254-BEFD6E311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511" y="1887099"/>
            <a:ext cx="11729543" cy="219158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/>
              <a:t>Determinants of Eye Health Service Utilisation in Central Sidama Zone, Ethiopia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9E80D-C93F-8DA3-74CF-3F199AE27CE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27343" y="3852911"/>
            <a:ext cx="11448790" cy="12952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Melese Kitu, Zelalem Mehari, Thomas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Belayneh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Bekele,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Addisu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Aklog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Getnet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Samson Tesfaye, Dawit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Seyum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Alemayehu Sisay,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Aklilu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Haile,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Ageru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Kebede, Kebede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Deribe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David Macleod, Andrew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Bastawrous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Jacqueline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Ramke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Matthew Burton,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Esmael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Habtamu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5C4798-1A70-D32B-C38B-F3715B3BE901}"/>
              </a:ext>
            </a:extLst>
          </p:cNvPr>
          <p:cNvSpPr txBox="1">
            <a:spLocks/>
          </p:cNvSpPr>
          <p:nvPr/>
        </p:nvSpPr>
        <p:spPr>
          <a:xfrm>
            <a:off x="772511" y="4896119"/>
            <a:ext cx="12029089" cy="19783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sz="16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December, 2025 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Bahir Dar, Ethiopia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30CB7-50B7-CBDB-1E82-4CFD6090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1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25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B76AB96-E06B-C1B1-149E-D7A2AE2E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240" y="351225"/>
            <a:ext cx="10496810" cy="675910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Determinants of Eye Health Service </a:t>
            </a:r>
            <a:r>
              <a:rPr lang="en-US" altLang="en-US" b="1" dirty="0" err="1"/>
              <a:t>Utilisation</a:t>
            </a:r>
            <a:r>
              <a:rPr lang="en-US" altLang="en-US" b="1" dirty="0"/>
              <a:t>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FC2722-114B-03EF-8C47-70907ED79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06176" y="1603332"/>
            <a:ext cx="3287078" cy="539871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sz="2100" b="1" dirty="0">
                <a:solidFill>
                  <a:srgbClr val="000000"/>
                </a:solidFill>
              </a:rPr>
              <a:t>Need factors </a:t>
            </a:r>
          </a:p>
          <a:p>
            <a:pPr>
              <a:spcBef>
                <a:spcPts val="525"/>
              </a:spcBef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Non-Vision Impairing(NVI) ocular morbidity: AOR 1.86= [95%CI: 1.08  – 3.2]</a:t>
            </a:r>
          </a:p>
          <a:p>
            <a:pPr>
              <a:spcBef>
                <a:spcPts val="525"/>
              </a:spcBef>
              <a:defRPr/>
            </a:pPr>
            <a:endParaRPr lang="en-GB" altLang="en-US" sz="2100" dirty="0">
              <a:solidFill>
                <a:srgbClr val="000000"/>
              </a:solidFill>
            </a:endParaRPr>
          </a:p>
          <a:p>
            <a:pPr>
              <a:spcBef>
                <a:spcPts val="525"/>
              </a:spcBef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Self reported eye problem: AOR=10.09 [95% CI: 5.43- 18.75]</a:t>
            </a:r>
          </a:p>
          <a:p>
            <a:pPr>
              <a:spcBef>
                <a:spcPts val="525"/>
              </a:spcBef>
              <a:defRPr/>
            </a:pPr>
            <a:endParaRPr lang="en-GB" altLang="en-US" sz="105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7BF25F1F-8E01-5DD6-40C7-0191B65DE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031" y="1590805"/>
            <a:ext cx="5562362" cy="5411244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sz="2100" b="1" dirty="0">
                <a:solidFill>
                  <a:srgbClr val="000000"/>
                </a:solidFill>
              </a:rPr>
              <a:t>Predisposing factors</a:t>
            </a:r>
          </a:p>
          <a:p>
            <a:pPr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Older age of household heads: AOR=1.05 [95%CI: 1.03-1.07]</a:t>
            </a:r>
            <a:endParaRPr lang="en-GB" altLang="en-US" sz="1103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Employed: AOR=2.9 [95%CI: 1.49 – 5.58]</a:t>
            </a:r>
            <a:endParaRPr lang="en-GB" altLang="en-US" sz="1103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Secondary education: AOR= 2.86 [95%CI: 1.15-7.14]</a:t>
            </a:r>
            <a:endParaRPr lang="en-GB" altLang="en-US" sz="1103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Married: AOR =4.14 [95%CI: 1.56– 10.93]</a:t>
            </a:r>
            <a:endParaRPr lang="en-GB" altLang="en-US" sz="1103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Positive belief toward eye health services: AOR= 4.62 [95%CI: 2.73 – 7.82]</a:t>
            </a:r>
          </a:p>
          <a:p>
            <a:pPr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Higher number of dependents in a household AOR= 1.20 [95%CI: 1.02 – 1.42]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15A665E-31B1-5906-402F-483C36691FA9}"/>
              </a:ext>
            </a:extLst>
          </p:cNvPr>
          <p:cNvSpPr txBox="1">
            <a:spLocks/>
          </p:cNvSpPr>
          <p:nvPr/>
        </p:nvSpPr>
        <p:spPr bwMode="auto">
          <a:xfrm>
            <a:off x="5994083" y="1603332"/>
            <a:ext cx="3205401" cy="5398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GB" altLang="en-US" sz="2100" b="1" dirty="0">
                <a:solidFill>
                  <a:srgbClr val="000000"/>
                </a:solidFill>
              </a:rPr>
              <a:t>Enabling Factors </a:t>
            </a:r>
          </a:p>
          <a:p>
            <a:pPr eaLnBrk="1" hangingPunct="1"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Urban: AOR= 3.86 [95% CI: 2.09 – 7.11]</a:t>
            </a:r>
          </a:p>
          <a:p>
            <a:pPr eaLnBrk="1" hangingPunct="1">
              <a:defRPr/>
            </a:pPr>
            <a:endParaRPr lang="en-GB" altLang="en-US" sz="1155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GB" altLang="en-US" sz="2100" dirty="0">
                <a:solidFill>
                  <a:srgbClr val="000000"/>
                </a:solidFill>
              </a:rPr>
              <a:t>Health insurance enrolment: AOR= 1.84 [1.11 – 3.05]</a:t>
            </a:r>
          </a:p>
          <a:p>
            <a:pPr eaLnBrk="1" hangingPunct="1">
              <a:defRPr/>
            </a:pPr>
            <a:endParaRPr lang="en-GB" altLang="en-US" sz="21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537CE-5637-EBE2-87C5-A22A5992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57A6F-C120-7CB5-7B30-9BC26A57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631053-54A1-D8BB-1B4C-CBB9166C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184D10-6DC7-A602-10DC-8C596DD4582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0246402"/>
              </p:ext>
            </p:extLst>
          </p:nvPr>
        </p:nvGraphicFramePr>
        <p:xfrm>
          <a:off x="260504" y="1510927"/>
          <a:ext cx="12291537" cy="540941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230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543">
                <a:tc>
                  <a:txBody>
                    <a:bodyPr/>
                    <a:lstStyle/>
                    <a:p>
                      <a:r>
                        <a:rPr lang="en-US" sz="2500" dirty="0"/>
                        <a:t>Significant Factors From Overall Model 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Adjusted OR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/>
                        <a:t>95% CI </a:t>
                      </a:r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GB" altLang="en-US" sz="2500" dirty="0"/>
                        <a:t>Older age of household heads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1.02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2500" dirty="0"/>
                        <a:t>1.002 – 1.04</a:t>
                      </a:r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GB" altLang="en-US" sz="2500" dirty="0"/>
                        <a:t>Health insurance enrolment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2.07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altLang="en-US" sz="2500" dirty="0"/>
                        <a:t>1.15 – 3.75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US" sz="2500" dirty="0"/>
                        <a:t>Married 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4.18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2500" dirty="0"/>
                        <a:t>1.40 – 12.52</a:t>
                      </a:r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GB" altLang="en-US" sz="2500" dirty="0"/>
                        <a:t>Higher number of dependents in a household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1.22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altLang="en-US" sz="2500" dirty="0"/>
                        <a:t>1.01 – 1.47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GB" altLang="en-US" sz="2500" dirty="0"/>
                        <a:t>Positive belief toward eye health services 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4.29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altLang="en-US" sz="2500" dirty="0"/>
                        <a:t>2.33 – 7.91 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US" sz="2500" dirty="0"/>
                        <a:t>Transport availability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3.16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/>
                        <a:t>1.27 – 7.87</a:t>
                      </a:r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GB" altLang="en-US" sz="2500" dirty="0"/>
                        <a:t>NVI ocular morbidity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1.78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altLang="en-US" sz="2500" dirty="0"/>
                        <a:t>1.02 – 3.11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2234">
                <a:tc>
                  <a:txBody>
                    <a:bodyPr/>
                    <a:lstStyle/>
                    <a:p>
                      <a:r>
                        <a:rPr lang="en-GB" altLang="en-US" sz="2500" dirty="0"/>
                        <a:t>Self reported eye problem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500" dirty="0"/>
                        <a:t>7.58</a:t>
                      </a:r>
                    </a:p>
                  </a:txBody>
                  <a:tcPr marL="96012" marR="96012" marT="48006" marB="480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altLang="en-US" sz="2500" dirty="0"/>
                        <a:t>3.77 – 15.23</a:t>
                      </a:r>
                      <a:endParaRPr lang="en-US" sz="2500" dirty="0"/>
                    </a:p>
                  </a:txBody>
                  <a:tcPr marL="96012" marR="96012" marT="48006" marB="4800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itle 5">
            <a:extLst>
              <a:ext uri="{FF2B5EF4-FFF2-40B4-BE49-F238E27FC236}">
                <a16:creationId xmlns:a16="http://schemas.microsoft.com/office/drawing/2014/main" id="{076A6D45-639F-CE19-615A-C05038FA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98" y="95510"/>
            <a:ext cx="10615204" cy="1028701"/>
          </a:xfrm>
        </p:spPr>
        <p:txBody>
          <a:bodyPr/>
          <a:lstStyle/>
          <a:p>
            <a:r>
              <a:rPr lang="en-GB" dirty="0"/>
              <a:t>Determinants of Eye Health Service Utilisation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57175-2D12-85EA-5943-12356FA5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CBE9A-88FB-C585-1265-ADA0539B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A5B3A27-7B44-FE49-8BF9-1749E422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9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099DC5-64C9-0BF9-96E8-CE57E886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97" y="1170971"/>
            <a:ext cx="6617970" cy="5687030"/>
          </a:xfrm>
        </p:spPr>
        <p:txBody>
          <a:bodyPr/>
          <a:lstStyle/>
          <a:p>
            <a:r>
              <a:rPr lang="en-GB" dirty="0"/>
              <a:t>The ICC was 0.081 (95% CI: 0.0005–0.9443)</a:t>
            </a:r>
          </a:p>
          <a:p>
            <a:endParaRPr lang="en-GB" dirty="0"/>
          </a:p>
          <a:p>
            <a:r>
              <a:rPr lang="en-GB" dirty="0"/>
              <a:t>Household-level clustering accounts for 8.1% of variation in eye health service utilization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E60E50-5E97-7D94-74CD-185F84F6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Household-Level Clustering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0A96C-B53D-D9F2-DC60-1CBCAA2F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B71DED-4F79-11F7-03A6-AE14D56F6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3698"/>
          <a:stretch/>
        </p:blipFill>
        <p:spPr>
          <a:xfrm>
            <a:off x="7259989" y="1267096"/>
            <a:ext cx="5541611" cy="39580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4AD65-2CA6-6039-E162-EDD89F23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513E7A4-BA0D-3FBA-5B5F-06E77F26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64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F4A87A-E865-35C6-3236-09117DCA9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170971"/>
            <a:ext cx="7106195" cy="5948286"/>
          </a:xfrm>
        </p:spPr>
        <p:txBody>
          <a:bodyPr/>
          <a:lstStyle/>
          <a:p>
            <a:r>
              <a:rPr lang="en-GB" dirty="0"/>
              <a:t>Mean </a:t>
            </a:r>
            <a:r>
              <a:rPr lang="en-GB" dirty="0" err="1"/>
              <a:t>VRQoL</a:t>
            </a:r>
            <a:r>
              <a:rPr lang="en-GB" dirty="0"/>
              <a:t> score was significantly lower among non-utilizers compared to those who utilized eyecare services </a:t>
            </a:r>
          </a:p>
          <a:p>
            <a:endParaRPr lang="en-GB" dirty="0"/>
          </a:p>
          <a:p>
            <a:r>
              <a:rPr lang="en-GB" dirty="0"/>
              <a:t>Mean difference = –3.14; [95% CI: –6.03 to –0.25], p = 0.028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4F225B-9C81-3AD5-E555-F0632C7D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Vision-Related Quality of Life (</a:t>
            </a:r>
            <a:r>
              <a:rPr lang="en-GB" dirty="0" err="1"/>
              <a:t>VRQoL</a:t>
            </a:r>
            <a:r>
              <a:rPr lang="en-GB" dirty="0"/>
              <a:t>)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A1155A7-6B4F-E931-8E80-0BAC9653E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4958" y="1358537"/>
            <a:ext cx="5299435" cy="39768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E868F-DAB7-05D0-9620-7795BFE3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8654E4-439B-FD7D-E12F-5988B1E4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9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0D6DD-3D59-0912-BC88-CB5EA42B8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97D5-DDA1-898F-E8AE-F044302E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429101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Conclusion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5A091-3606-7E28-55A6-9F7B8B116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727" y="1254696"/>
            <a:ext cx="12571873" cy="5675518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GB" altLang="en-US" dirty="0">
                <a:solidFill>
                  <a:srgbClr val="000000"/>
                </a:solidFill>
              </a:rPr>
              <a:t>Eye health service utilisation was poor</a:t>
            </a:r>
          </a:p>
          <a:p>
            <a:pPr lvl="1" algn="just">
              <a:defRPr/>
            </a:pPr>
            <a:r>
              <a:rPr lang="en-GB" altLang="en-US" sz="2600" dirty="0">
                <a:solidFill>
                  <a:srgbClr val="000000"/>
                </a:solidFill>
              </a:rPr>
              <a:t>Influenced by the limited primary eye health services in the study area?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GB" altLang="en-US" sz="1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GB" altLang="en-US" dirty="0">
                <a:solidFill>
                  <a:srgbClr val="000000"/>
                </a:solidFill>
              </a:rPr>
              <a:t>Most variation occurred at the individual level, but the household context still contributed a noticeable share</a:t>
            </a:r>
          </a:p>
          <a:p>
            <a:pPr algn="just">
              <a:defRPr/>
            </a:pPr>
            <a:endParaRPr lang="en-GB" altLang="en-US" sz="1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GB" altLang="en-US" dirty="0">
                <a:solidFill>
                  <a:srgbClr val="000000"/>
                </a:solidFill>
              </a:rPr>
              <a:t>NVI ocular morbidity and self reported ocular morbidity were significantly associated with health facility visit, </a:t>
            </a:r>
            <a:r>
              <a:rPr lang="en-GB" altLang="en-US" b="1" dirty="0">
                <a:solidFill>
                  <a:srgbClr val="000000"/>
                </a:solidFill>
              </a:rPr>
              <a:t>but not visual impairment </a:t>
            </a:r>
          </a:p>
          <a:p>
            <a:pPr algn="just">
              <a:defRPr/>
            </a:pPr>
            <a:endParaRPr lang="en-GB" altLang="en-US" sz="1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GB" altLang="en-US" dirty="0">
                <a:solidFill>
                  <a:srgbClr val="000000"/>
                </a:solidFill>
              </a:rPr>
              <a:t>Other key determinants: marriage, positive belief towards eye health, transport availability and health insurance enrolment </a:t>
            </a:r>
          </a:p>
          <a:p>
            <a:pPr algn="just">
              <a:defRPr/>
            </a:pPr>
            <a:endParaRPr lang="en-GB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4F719-2715-9C21-1FBB-1345971909D1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7467D0-D7A7-6276-3534-44AADB7E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3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0D6DD-3D59-0912-BC88-CB5EA42B8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97D5-DDA1-898F-E8AE-F044302E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429101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Recommendations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5A091-3606-7E28-55A6-9F7B8B116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727" y="1254696"/>
            <a:ext cx="12571873" cy="5675518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GB" altLang="en-US" dirty="0"/>
              <a:t>Establish equitably accessible primary eye health services integrated with the general health care system</a:t>
            </a:r>
          </a:p>
          <a:p>
            <a:pPr algn="just">
              <a:defRPr/>
            </a:pPr>
            <a:endParaRPr lang="en-GB" altLang="en-US" dirty="0"/>
          </a:p>
          <a:p>
            <a:pPr algn="just">
              <a:defRPr/>
            </a:pPr>
            <a:r>
              <a:rPr lang="en-GB" altLang="en-US" dirty="0"/>
              <a:t>Targeted and family centred approaches (farmers, illiterate, without civil partner, and younger households) </a:t>
            </a:r>
          </a:p>
          <a:p>
            <a:pPr lvl="1" algn="just">
              <a:defRPr/>
            </a:pPr>
            <a:r>
              <a:rPr lang="en-GB" altLang="en-US" dirty="0"/>
              <a:t>Community awareness through health education &amp; promotion</a:t>
            </a:r>
          </a:p>
          <a:p>
            <a:pPr lvl="1" algn="just">
              <a:defRPr/>
            </a:pPr>
            <a:r>
              <a:rPr lang="en-GB" altLang="en-US" dirty="0"/>
              <a:t>Comprehensive vision and eye health screening</a:t>
            </a:r>
          </a:p>
          <a:p>
            <a:pPr lvl="1" algn="just">
              <a:defRPr/>
            </a:pPr>
            <a:r>
              <a:rPr lang="en-GB" altLang="en-US" dirty="0"/>
              <a:t>Build community trust </a:t>
            </a:r>
          </a:p>
          <a:p>
            <a:pPr lvl="1" algn="just">
              <a:defRPr/>
            </a:pPr>
            <a:endParaRPr lang="en-GB" altLang="en-US" sz="900" dirty="0"/>
          </a:p>
          <a:p>
            <a:pPr algn="just">
              <a:defRPr/>
            </a:pPr>
            <a:r>
              <a:rPr lang="en-GB" altLang="en-US" dirty="0"/>
              <a:t>Strengthen and expand community-based health insurance (CBHI)</a:t>
            </a:r>
          </a:p>
          <a:p>
            <a:pPr>
              <a:lnSpc>
                <a:spcPct val="15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4F719-2715-9C21-1FBB-1345971909D1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8A199C-B4E0-FB13-303F-E4F73D08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5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6825A7E-701B-91FB-AC3B-234D74FD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/>
              <a:t>Acknowledgement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F9A0A9-8DA9-E076-62A8-AEFD2DE35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63" y="1672080"/>
            <a:ext cx="3965021" cy="53173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/>
              <a:t>Funder </a:t>
            </a:r>
            <a:endParaRPr lang="en-GB" dirty="0"/>
          </a:p>
        </p:txBody>
      </p:sp>
      <p:sp>
        <p:nvSpPr>
          <p:cNvPr id="31747" name="Content Placeholder 3">
            <a:extLst>
              <a:ext uri="{FF2B5EF4-FFF2-40B4-BE49-F238E27FC236}">
                <a16:creationId xmlns:a16="http://schemas.microsoft.com/office/drawing/2014/main" id="{E7635EFF-7A12-BA0A-2435-211765A0F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784" y="2277156"/>
            <a:ext cx="3941085" cy="3901575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  <a:p>
            <a:endParaRPr lang="en-GB" alt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53D9F2-7CA3-B41C-9829-3BE38B128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08709" y="1694601"/>
            <a:ext cx="7448754" cy="53006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/>
              <a:t>Partners</a:t>
            </a:r>
            <a:endParaRPr lang="en-GB" dirty="0"/>
          </a:p>
        </p:txBody>
      </p:sp>
      <p:pic>
        <p:nvPicPr>
          <p:cNvPr id="31751" name="Picture 1">
            <a:extLst>
              <a:ext uri="{FF2B5EF4-FFF2-40B4-BE49-F238E27FC236}">
                <a16:creationId xmlns:a16="http://schemas.microsoft.com/office/drawing/2014/main" id="{E64A7E07-1436-7F74-847E-E1F1BF50D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98" y="2400810"/>
            <a:ext cx="1700218" cy="16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">
            <a:extLst>
              <a:ext uri="{FF2B5EF4-FFF2-40B4-BE49-F238E27FC236}">
                <a16:creationId xmlns:a16="http://schemas.microsoft.com/office/drawing/2014/main" id="{383894CD-8328-9E87-8DD6-C32DE04F7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870" y="2454152"/>
            <a:ext cx="1850907" cy="12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3">
            <a:extLst>
              <a:ext uri="{FF2B5EF4-FFF2-40B4-BE49-F238E27FC236}">
                <a16:creationId xmlns:a16="http://schemas.microsoft.com/office/drawing/2014/main" id="{E930F559-22CF-0D07-4378-FDD7C229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17" y="2460036"/>
            <a:ext cx="1859446" cy="10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9">
            <a:extLst>
              <a:ext uri="{FF2B5EF4-FFF2-40B4-BE49-F238E27FC236}">
                <a16:creationId xmlns:a16="http://schemas.microsoft.com/office/drawing/2014/main" id="{C1367DF3-BCA0-D9A3-5CDC-91B2C3615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6" y="4777028"/>
            <a:ext cx="1934501" cy="5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0">
            <a:extLst>
              <a:ext uri="{FF2B5EF4-FFF2-40B4-BE49-F238E27FC236}">
                <a16:creationId xmlns:a16="http://schemas.microsoft.com/office/drawing/2014/main" id="{CA24FC5C-070A-C44D-141C-D5159B37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79919"/>
            <a:ext cx="1842704" cy="8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1">
            <a:extLst>
              <a:ext uri="{FF2B5EF4-FFF2-40B4-BE49-F238E27FC236}">
                <a16:creationId xmlns:a16="http://schemas.microsoft.com/office/drawing/2014/main" id="{9124A002-64D1-F838-E27F-68B8B5B1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835" y="4738587"/>
            <a:ext cx="1848439" cy="104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2">
            <a:extLst>
              <a:ext uri="{FF2B5EF4-FFF2-40B4-BE49-F238E27FC236}">
                <a16:creationId xmlns:a16="http://schemas.microsoft.com/office/drawing/2014/main" id="{1788DFD7-B14A-C6A6-1F3F-DE83BA88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9" y="2468880"/>
            <a:ext cx="3666539" cy="345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E6B9AB7-333F-A810-C323-C0296B8E6B2F}"/>
              </a:ext>
            </a:extLst>
          </p:cNvPr>
          <p:cNvSpPr txBox="1">
            <a:spLocks/>
          </p:cNvSpPr>
          <p:nvPr/>
        </p:nvSpPr>
        <p:spPr>
          <a:xfrm>
            <a:off x="4846320" y="2272937"/>
            <a:ext cx="1894114" cy="1802674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726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9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1732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  <a:p>
            <a:endParaRPr lang="en-GB" alt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CD2B9F3-AC78-33D8-EF35-B9C9BF8973E4}"/>
              </a:ext>
            </a:extLst>
          </p:cNvPr>
          <p:cNvSpPr txBox="1">
            <a:spLocks/>
          </p:cNvSpPr>
          <p:nvPr/>
        </p:nvSpPr>
        <p:spPr>
          <a:xfrm>
            <a:off x="7768046" y="2229394"/>
            <a:ext cx="1894114" cy="1802674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726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9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1732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  <a:p>
            <a:endParaRPr lang="en-GB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B9B31-066E-4783-A21A-B1264B82835C}"/>
              </a:ext>
            </a:extLst>
          </p:cNvPr>
          <p:cNvSpPr txBox="1">
            <a:spLocks/>
          </p:cNvSpPr>
          <p:nvPr/>
        </p:nvSpPr>
        <p:spPr>
          <a:xfrm>
            <a:off x="10458995" y="2229395"/>
            <a:ext cx="1894114" cy="1802674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726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9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1732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  <a:p>
            <a:endParaRPr lang="en-GB" alt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0817908-B59F-1D8C-5FA6-ED33709EAD2A}"/>
              </a:ext>
            </a:extLst>
          </p:cNvPr>
          <p:cNvSpPr txBox="1">
            <a:spLocks/>
          </p:cNvSpPr>
          <p:nvPr/>
        </p:nvSpPr>
        <p:spPr>
          <a:xfrm>
            <a:off x="4863738" y="4406538"/>
            <a:ext cx="1894114" cy="1802674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726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9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1732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  <a:p>
            <a:endParaRPr lang="en-GB" alt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639445F-D209-DE79-F638-DAC733ADDC9D}"/>
              </a:ext>
            </a:extLst>
          </p:cNvPr>
          <p:cNvSpPr txBox="1">
            <a:spLocks/>
          </p:cNvSpPr>
          <p:nvPr/>
        </p:nvSpPr>
        <p:spPr>
          <a:xfrm>
            <a:off x="7733213" y="4389121"/>
            <a:ext cx="1894114" cy="1802674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726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9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1732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  <a:p>
            <a:endParaRPr lang="en-GB" alt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E440547-010D-62C4-A7D2-0F0E4B3AD33E}"/>
              </a:ext>
            </a:extLst>
          </p:cNvPr>
          <p:cNvSpPr txBox="1">
            <a:spLocks/>
          </p:cNvSpPr>
          <p:nvPr/>
        </p:nvSpPr>
        <p:spPr>
          <a:xfrm>
            <a:off x="10454641" y="4380412"/>
            <a:ext cx="1894114" cy="1802674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726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9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17320" indent="-45720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  <a:p>
            <a:endParaRPr lang="en-GB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E481048-057C-8DE7-A3B7-F5D31265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16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9655D80-E945-2173-D4CA-1CFD2766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6481F-61BC-3AAA-A984-6078991DA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96" y="391646"/>
            <a:ext cx="12569805" cy="7942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3" dirty="0">
                <a:solidFill>
                  <a:schemeClr val="bg1"/>
                </a:solidFill>
                <a:latin typeface="Arial Black" panose="020B0A04020102020204" pitchFamily="34" charset="0"/>
              </a:rPr>
              <a:t>THANK YOU</a:t>
            </a:r>
            <a:r>
              <a:rPr lang="en-US" sz="500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B3C27-AE89-0429-1751-CD1EB0992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6" y="1679256"/>
            <a:ext cx="10101948" cy="44138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01D45-0BA4-EA85-A1A3-496C5BC0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A5A74DE-4065-F309-936A-0FE170B1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6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54DB9-D77D-6E5A-E278-9D5C89836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429101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Presentation outlines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AD9BD-EC9E-6AFF-51AD-7BBD8BE7E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829" y="1292244"/>
            <a:ext cx="12571873" cy="56755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Background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Objectives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Methods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Results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Conclusion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Recommendations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Acknowledgements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6C3D5-0E91-B890-1BB3-785D476FDB57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152EE-8444-F1F4-6416-5E4EE269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B0D6B1-028F-9282-C5DC-E47D2297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7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CB499-827D-4CE0-0A0B-61776261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9775-6AC6-8F04-5634-32F4721C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306185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Background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666A9-C234-F0A2-40CE-5386CDA2C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830" y="1292243"/>
            <a:ext cx="8895027" cy="59448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The magnitude and distribution of vision impairment is hugely influenced by the utilisation of eyecare services by the community</a:t>
            </a:r>
          </a:p>
          <a:p>
            <a:pPr>
              <a:lnSpc>
                <a:spcPct val="100000"/>
              </a:lnSpc>
            </a:pP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Mainstreaming primary eye care into primary health care require understanding determinants of eye care service utilisation</a:t>
            </a:r>
          </a:p>
          <a:p>
            <a:pPr>
              <a:lnSpc>
                <a:spcPct val="100000"/>
              </a:lnSpc>
            </a:pP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We employed the Andersen behaviour model of health service use to address the evidence gap </a:t>
            </a:r>
          </a:p>
          <a:p>
            <a:pPr>
              <a:lnSpc>
                <a:spcPct val="150000"/>
              </a:lnSpc>
            </a:pP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5C6D4-D099-B881-9FF3-61894CA2858F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6EA1880-F7A0-F9A9-274A-0F8C4F9BD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/>
          <a:stretch>
            <a:fillRect/>
          </a:stretch>
        </p:blipFill>
        <p:spPr bwMode="auto">
          <a:xfrm>
            <a:off x="9008857" y="1460307"/>
            <a:ext cx="3710464" cy="332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6BFBF-255E-7A3B-BE93-A949FD9D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DE1DEC-949A-9A4A-FA23-9319B5F2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3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65976-F216-DC3B-5B9F-2446A28A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E8AC-1644-068A-1475-FC2AE359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429101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Objectives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8BA7B-B966-6A0B-AE20-39BCF4130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829" y="1292244"/>
            <a:ext cx="12571873" cy="56755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To determine the prevalence of eyecare service utilization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in Central Sidama zone, Ethiopia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To identify determinants of eye health service utilisation in Central Sidama zone, Ethiopia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assess the association between VRQL and eye care service utilization</a:t>
            </a:r>
            <a:endParaRPr lang="en-GB" dirty="0"/>
          </a:p>
          <a:p>
            <a:pPr>
              <a:lnSpc>
                <a:spcPct val="1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9FC87-94D3-0197-9ADE-08E14B4E43EB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B0AB53-2115-4E6B-60F6-1ADA5E1B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02FFB-7717-D8C1-963B-803C3D68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167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628036DD-C851-117F-303F-82F07632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Methods</a:t>
            </a:r>
            <a:endParaRPr lang="en-US" altLang="en-US" b="1" dirty="0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D12552CD-394D-7328-C543-7FC9FC2FE1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557829"/>
              </p:ext>
            </p:extLst>
          </p:nvPr>
        </p:nvGraphicFramePr>
        <p:xfrm>
          <a:off x="333830" y="1393371"/>
          <a:ext cx="12287750" cy="601558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166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0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41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design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Cross sectional Mixed method: Nested within a population-based eye health survey</a:t>
                      </a:r>
                    </a:p>
                  </a:txBody>
                  <a:tcPr marL="72010" marR="7201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58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setting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Sidama zone, Sidama region, Ethiopia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62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period 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23 up to April 09, 2025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41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size 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2668 (Estimated from 5800 participants for eye health survey 46% are ≥18 years)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14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Inclusion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above 18+ years 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58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Sampling method </a:t>
                      </a:r>
                    </a:p>
                  </a:txBody>
                  <a:tcPr marL="72010" marR="720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Two-stage cluster sampling method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clusters were selected using probability proportional to size, and households were identified through compact segment sampling</a:t>
                      </a:r>
                    </a:p>
                  </a:txBody>
                  <a:tcPr marL="72010" marR="7201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239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</a:t>
                      </a:r>
                      <a:endParaRPr lang="en-GB" sz="25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5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Generalized Linear Mixed Model (GLMM), adjusted for household level clustering, was employed</a:t>
                      </a:r>
                      <a:endParaRPr lang="en-GB" sz="2500" kern="1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D3BEEF3-4783-1CF0-D96E-1813C7286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A75FD-4BF5-456D-14AB-415FB735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95102-965B-4856-44D7-1E6FBE8E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CC984-EDAA-331B-2481-F984BE4D9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D6A3-764C-C84F-D954-D884BE79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429101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Methods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3831A-5AB2-7D02-5960-3F566D69CADB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F78C3-FC60-A2BD-376D-319FB6DCEE86}"/>
              </a:ext>
            </a:extLst>
          </p:cNvPr>
          <p:cNvSpPr txBox="1"/>
          <p:nvPr/>
        </p:nvSpPr>
        <p:spPr>
          <a:xfrm>
            <a:off x="221342" y="1380421"/>
            <a:ext cx="7143962" cy="4334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7-day training for data collectors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Piloted  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collected using ODK, House to house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teams led by ophthalmologist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Tool derived from the Anderson model and pretested</a:t>
            </a:r>
          </a:p>
        </p:txBody>
      </p:sp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4634256A-B15F-FDC5-260D-2D5E7A0A018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t="-2" r="-627" b="-163"/>
          <a:stretch>
            <a:fillRect/>
          </a:stretch>
        </p:blipFill>
        <p:spPr>
          <a:xfrm>
            <a:off x="7350019" y="1785751"/>
            <a:ext cx="5451580" cy="363801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CA5285-7752-C366-7B6B-647A4A0C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F67033-B3B4-BDF7-6BA9-44812C33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6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CB499-827D-4CE0-0A0B-61776261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9775-6AC6-8F04-5634-32F4721C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306185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Methods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5C6D4-D099-B881-9FF3-61894CA2858F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pic>
        <p:nvPicPr>
          <p:cNvPr id="5" name="Content Placeholder 6" descr="A diagram of a diagram&#10;&#10;Description automatically generated">
            <a:extLst>
              <a:ext uri="{FF2B5EF4-FFF2-40B4-BE49-F238E27FC236}">
                <a16:creationId xmlns:a16="http://schemas.microsoft.com/office/drawing/2014/main" id="{304BFE8C-7CE3-0185-43A0-5171C091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"/>
          <a:stretch>
            <a:fillRect/>
          </a:stretch>
        </p:blipFill>
        <p:spPr bwMode="auto">
          <a:xfrm>
            <a:off x="101601" y="1811108"/>
            <a:ext cx="12596845" cy="46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8295B4-355C-463F-C32A-CE254006CB37}"/>
              </a:ext>
            </a:extLst>
          </p:cNvPr>
          <p:cNvSpPr/>
          <p:nvPr/>
        </p:nvSpPr>
        <p:spPr>
          <a:xfrm>
            <a:off x="4508499" y="1785257"/>
            <a:ext cx="8162471" cy="4021818"/>
          </a:xfrm>
          <a:prstGeom prst="roundRect">
            <a:avLst/>
          </a:prstGeom>
          <a:noFill/>
          <a:ln w="28575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D44FA-C08B-7D82-18C1-D88905037DC7}"/>
              </a:ext>
            </a:extLst>
          </p:cNvPr>
          <p:cNvSpPr txBox="1"/>
          <p:nvPr/>
        </p:nvSpPr>
        <p:spPr>
          <a:xfrm>
            <a:off x="4121064" y="1305931"/>
            <a:ext cx="3795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Andersen Behaviour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4BE58-BDBB-EED9-DA38-EC99A16B4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9672FA-FACC-066D-4596-A3DAB6B0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FD4ECB2-454D-7D3D-F8A7-E9F8AEC6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/>
              <a:t>Results - Participants  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F4BE411B-8D7A-F5B6-0C51-7A96C18099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234076"/>
              </p:ext>
            </p:extLst>
          </p:nvPr>
        </p:nvGraphicFramePr>
        <p:xfrm>
          <a:off x="371307" y="1465886"/>
          <a:ext cx="12163186" cy="500062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407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3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  <a:endParaRPr lang="en-GB" sz="17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10" marR="7201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Categories n(%)</a:t>
                      </a:r>
                    </a:p>
                  </a:txBody>
                  <a:tcPr marL="72010" marR="7201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(IQR)  35 (25- 45) years</a:t>
                      </a:r>
                      <a:endParaRPr lang="en-GB" sz="2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Females  1731 (53.7%)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Residence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  2876 (89.3%)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2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Occupation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   1091 (33.9%)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Educational status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education   1613 (50.1%)</a:t>
                      </a:r>
                      <a:endParaRPr lang="en-GB" sz="2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Martial status 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Married   2,501 (70.5%)</a:t>
                      </a:r>
                      <a:endParaRPr lang="en-GB" sz="2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3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insurance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1135(35.2%)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335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Wealth status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  1234 (38.4%)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3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  637 (19.8%)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33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Rich   1346 (41.8%)</a:t>
                      </a:r>
                      <a:endParaRPr lang="en-GB" sz="2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318" name="Picture 3">
            <a:extLst>
              <a:ext uri="{FF2B5EF4-FFF2-40B4-BE49-F238E27FC236}">
                <a16:creationId xmlns:a16="http://schemas.microsoft.com/office/drawing/2014/main" id="{AECA01C3-BDE4-6E40-26AE-6CE57833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3" y="6479858"/>
            <a:ext cx="1676876" cy="8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CB9BD-456E-835E-8E70-E703233F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1AED0-25B7-078F-7476-D1346FBD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5825D-ED2B-C06A-CFB2-E4FAD43C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 4</a:t>
            </a:r>
            <a:r>
              <a:rPr lang="en-US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Joint International Annual Research Conference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286D1-C1F7-C5A5-323A-B210C3A62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EA47-846E-DD6A-8F73-E5958257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9" y="429101"/>
            <a:ext cx="11817661" cy="7650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Results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4DEA7-04DA-DE98-CD58-744A349C7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729" y="1254695"/>
            <a:ext cx="8854114" cy="59298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A total of 3221/3456 (93.2%) were interviewed</a:t>
            </a:r>
          </a:p>
          <a:p>
            <a:pPr>
              <a:lnSpc>
                <a:spcPct val="100000"/>
              </a:lnSpc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800" b="1" dirty="0">
                <a:solidFill>
                  <a:srgbClr val="FF0000"/>
                </a:solidFill>
              </a:rPr>
              <a:t>Service utilization with in the past one year</a:t>
            </a: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Eye care services:  66/3221 (2.05%) [95% CI: 1.61% – 2.60%)</a:t>
            </a: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General health services: 414/3221 (12.85%) [95% CI:11.74%-14.05%]</a:t>
            </a:r>
          </a:p>
          <a:p>
            <a:pPr>
              <a:lnSpc>
                <a:spcPct val="100000"/>
              </a:lnSpc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Traditional or religious services for eye health:  8/3221 (0.25%)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B0000-1E1F-74F9-26C5-E537F492FAE2}"/>
              </a:ext>
            </a:extLst>
          </p:cNvPr>
          <p:cNvSpPr txBox="1"/>
          <p:nvPr/>
        </p:nvSpPr>
        <p:spPr>
          <a:xfrm>
            <a:off x="3342290" y="7282795"/>
            <a:ext cx="713902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APHI-FHEIA 4</a:t>
            </a:r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International Annual Research Conference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F0D4F81B-22BF-9E73-C7CC-661E1BBC5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4"/>
          <a:stretch>
            <a:fillRect/>
          </a:stretch>
        </p:blipFill>
        <p:spPr bwMode="auto">
          <a:xfrm>
            <a:off x="8999620" y="1458459"/>
            <a:ext cx="3801979" cy="41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35C2B-A042-F3D3-F806-2AAF8F6A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21" y="6626719"/>
            <a:ext cx="1287378" cy="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6BF771-C2E3-FDC2-65B3-CF5A11AE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C571-E1E9-4272-8FFF-6D7AE6E4191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66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3636</TotalTime>
  <Words>1086</Words>
  <Application>Microsoft Office PowerPoint</Application>
  <PresentationFormat>Custom</PresentationFormat>
  <Paragraphs>197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Gill Sans MT</vt:lpstr>
      <vt:lpstr>Oswald</vt:lpstr>
      <vt:lpstr>Times New Roman</vt:lpstr>
      <vt:lpstr>Wingdings</vt:lpstr>
      <vt:lpstr>Office Theme</vt:lpstr>
      <vt:lpstr>     Determinants of Eye Health Service Utilisation in Central Sidama Zone, Ethiopia  </vt:lpstr>
      <vt:lpstr>Presentation outlines </vt:lpstr>
      <vt:lpstr>Background</vt:lpstr>
      <vt:lpstr>Objectives</vt:lpstr>
      <vt:lpstr>Methods</vt:lpstr>
      <vt:lpstr>Methods</vt:lpstr>
      <vt:lpstr>Methods</vt:lpstr>
      <vt:lpstr>Results - Participants  </vt:lpstr>
      <vt:lpstr>Results</vt:lpstr>
      <vt:lpstr>Determinants of Eye Health Service Utilisation  </vt:lpstr>
      <vt:lpstr>Determinants of Eye Health Service Utilisation </vt:lpstr>
      <vt:lpstr>Household-Level Clustering</vt:lpstr>
      <vt:lpstr>Vision-Related Quality of Life (VRQoL)</vt:lpstr>
      <vt:lpstr>Conclusion</vt:lpstr>
      <vt:lpstr>Recommendations</vt:lpstr>
      <vt:lpstr>Acknowledgement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Tesfahun Taddege</dc:creator>
  <cp:lastModifiedBy>Melese Kitu</cp:lastModifiedBy>
  <cp:revision>267</cp:revision>
  <dcterms:created xsi:type="dcterms:W3CDTF">2022-05-05T18:20:50Z</dcterms:created>
  <dcterms:modified xsi:type="dcterms:W3CDTF">2025-12-03T02:20:14Z</dcterms:modified>
</cp:coreProperties>
</file>