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147376742" r:id="rId2"/>
    <p:sldId id="1107" r:id="rId3"/>
    <p:sldId id="2147474451" r:id="rId4"/>
    <p:sldId id="2147474459" r:id="rId5"/>
    <p:sldId id="2147474452" r:id="rId6"/>
    <p:sldId id="2147474453" r:id="rId7"/>
    <p:sldId id="2147474461" r:id="rId8"/>
    <p:sldId id="2147474454" r:id="rId9"/>
    <p:sldId id="2147474457" r:id="rId10"/>
    <p:sldId id="2147474458" r:id="rId11"/>
    <p:sldId id="2147474455" r:id="rId12"/>
    <p:sldId id="2147474460" r:id="rId13"/>
    <p:sldId id="2147474456" r:id="rId14"/>
    <p:sldId id="2147376067" r:id="rId15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08BE-6B62-4857-AA6A-AED5E6E1A5E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857250"/>
            <a:ext cx="3813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CE4D-08DF-4459-BE32-FAEB6A12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C95666-BA10-E3DB-00CC-CA66BE0B3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801601" cy="777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19FB4-8D52-EF20-55C5-241FDF11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9"/>
            <a:ext cx="12801600" cy="78086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A428E48-0330-F113-35C8-4A7A6F70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88" y="1838812"/>
            <a:ext cx="11887200" cy="13062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F1532B6-605F-EF33-ABFE-93D57832B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851" y="3605136"/>
            <a:ext cx="10428894" cy="361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44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Translating Research into Action: Strengthening Public Health Systems in Crisis-Affected Settings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APHI-FHEI/Forum for Higher Education Institutions in Amhara Region 4th Joint International Research Conference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A417AE-A067-55DB-F7FB-B75172D111F6}"/>
              </a:ext>
            </a:extLst>
          </p:cNvPr>
          <p:cNvCxnSpPr/>
          <p:nvPr userDrawn="1"/>
        </p:nvCxnSpPr>
        <p:spPr>
          <a:xfrm>
            <a:off x="5849102" y="3178887"/>
            <a:ext cx="666568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9BDBA169-65D6-EC81-F7B5-871E7E4A2EC1}"/>
              </a:ext>
            </a:extLst>
          </p:cNvPr>
          <p:cNvSpPr txBox="1">
            <a:spLocks/>
          </p:cNvSpPr>
          <p:nvPr userDrawn="1"/>
        </p:nvSpPr>
        <p:spPr>
          <a:xfrm>
            <a:off x="4196444" y="5414165"/>
            <a:ext cx="6543881" cy="10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348CD4-ACC2-419D-E9A0-4FC71F018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8" y="307178"/>
            <a:ext cx="985989" cy="98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58E5BB-D943-B015-0EA6-EDF70B45AC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3880" y="585289"/>
            <a:ext cx="904423" cy="90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61EBEE-D058-D76E-9D39-B802D938CC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328" y="602058"/>
            <a:ext cx="800480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6" y="1170971"/>
            <a:ext cx="11790861" cy="5687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F80198-3F13-F994-003E-76F364B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15B3F-F665-58D9-F75D-FAD87C8BC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5A3A9CF-0779-048F-54E0-6587AC2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5687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045D0-476E-5586-F473-198613EC6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4C426D0-CBDD-D3A1-F1F8-613847B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A93ECA-7D12-6B43-E68C-2ED2F1BB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0D3D95C-7F6E-DBEE-6A20-C5CE1CF6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A895C-6EE5-18E4-DA6F-1CC057F3F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427075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8DE7B-92C3-884C-3C99-FF12A803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297"/>
            <a:ext cx="11041380" cy="1022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054265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1988031"/>
            <a:ext cx="5415676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141" y="1054265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141" y="1988031"/>
            <a:ext cx="5442347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504F9-EECA-9E24-93AC-3F342D3BF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86" y="234345"/>
            <a:ext cx="713723" cy="713723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8B3985C-5070-6080-CB96-5576EF7E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70EAA3-95C9-7B02-F3F4-40690EE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72FC669-3870-F5E2-C5A3-1B12631E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89D3596-3491-164F-3522-E8192E3C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5C09F1-D9A4-9781-0431-C05312679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119082"/>
            <a:ext cx="4128849" cy="1212638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25129B-53C6-69EC-BB0E-52B8D116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285D6-F9EA-13FE-DD34-C01DBA92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5988C6B-56F2-E145-4A1F-389820F8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E168FAD-39F9-C0BD-2034-1614F31C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053" y="7361699"/>
            <a:ext cx="1095647" cy="369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  <a:cs typeface="Arial" panose="020B0604020202020204" pitchFamily="34" charset="0"/>
              </a:defRPr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F9698-3626-BA4E-4A7C-CE4BD3E924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77724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20E523C-2A22-0CDF-91B0-B82FB0FA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5596"/>
            <a:ext cx="11119758" cy="100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C9F33B-B14C-08AE-B34A-B4A7241D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8" y="1175657"/>
            <a:ext cx="11805558" cy="607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3CD59D-CA08-449D-DA4F-C87282C89F1D}"/>
              </a:ext>
            </a:extLst>
          </p:cNvPr>
          <p:cNvSpPr/>
          <p:nvPr userDrawn="1"/>
        </p:nvSpPr>
        <p:spPr>
          <a:xfrm>
            <a:off x="11640301" y="7326032"/>
            <a:ext cx="524485" cy="40562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swa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3E034-2E6D-89DF-36FD-C943539FDAB6}"/>
              </a:ext>
            </a:extLst>
          </p:cNvPr>
          <p:cNvSpPr txBox="1"/>
          <p:nvPr userDrawn="1"/>
        </p:nvSpPr>
        <p:spPr>
          <a:xfrm>
            <a:off x="342900" y="7361699"/>
            <a:ext cx="408214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Copyright ©</a:t>
            </a:r>
            <a:fld id="{10E618D6-A9C6-4B0E-80D4-37CEBBD6F28A}" type="datetimeyyyy">
              <a:rPr lang="en-US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2025</a:t>
            </a:fld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 APHI </a:t>
            </a:r>
          </a:p>
        </p:txBody>
      </p:sp>
    </p:spTree>
    <p:extLst>
      <p:ext uri="{BB962C8B-B14F-4D97-AF65-F5344CB8AC3E}">
        <p14:creationId xmlns:p14="http://schemas.microsoft.com/office/powerpoint/2010/main" val="17140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3" r:id="rId8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726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9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732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8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0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E2CF-C4CF-BDC7-0254-BEFD6E311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41" y="1645170"/>
            <a:ext cx="12531777" cy="168639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b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lobal Prevalence &amp; Determinants of Pain, Depression, &amp; Anxiety among Cancer Patients: an Umbrella Review of Systematic Reviews and Meta-analyses 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9E80D-C93F-8DA3-74CF-3F199AE27C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9941" y="3564871"/>
            <a:ext cx="12359390" cy="8759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Authors: Addisu Getie, Manay Ayalneh, &amp; Melaku Bimerew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Affi. 1: Department of Nursing, CMHS, DMU, Debre Markos Ethiopia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Affi. 2: Department of Nursing, CMHS, DMU, Debre Markos Ethiopia </a:t>
            </a:r>
            <a:b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5C4798-1A70-D32B-C38B-F3715B3BE901}"/>
              </a:ext>
            </a:extLst>
          </p:cNvPr>
          <p:cNvSpPr txBox="1">
            <a:spLocks/>
          </p:cNvSpPr>
          <p:nvPr/>
        </p:nvSpPr>
        <p:spPr>
          <a:xfrm>
            <a:off x="89941" y="5284033"/>
            <a:ext cx="12711659" cy="24059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Theme: Translating Research into Action: Strengthening Public Health Systems in Crisis-Affected Settings </a:t>
            </a:r>
          </a:p>
          <a:p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Amhara Public Health Institute - Forum for Higher Education Institutions in the Amhara Region 4</a:t>
            </a:r>
            <a:r>
              <a:rPr lang="en-US" sz="24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Conference, December 4-5, 2025, Bahir Dar, Ethiopia  </a:t>
            </a:r>
          </a:p>
        </p:txBody>
      </p:sp>
    </p:spTree>
    <p:extLst>
      <p:ext uri="{BB962C8B-B14F-4D97-AF65-F5344CB8AC3E}">
        <p14:creationId xmlns:p14="http://schemas.microsoft.com/office/powerpoint/2010/main" val="18571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…(3/3)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368" y="1124261"/>
            <a:ext cx="12314420" cy="61585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Key determinants of depression and anxiety includes poor social support, advanced cancer stage, comorbid illness, poor sleep quality, female gender, financial strain, and occupational status.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Discussion insight: Depression, anxiety, and pain are interconnected through biological and psychosocial pathways, forming a reinforcing cycle.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COVID-19 magnified these vulnerabilities, particularly in regions with fragile health systems.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Integrating mental health care into cancer care pathways is essential to address persistent psychological and physical symptom burdens.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54166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30" y="1041815"/>
            <a:ext cx="12593942" cy="62409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Pain, depression, and anxiety are highly prevalent and often co-occurring conditions among cancer patients globally.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These symptoms share common biological and psychological pathways, creating a reinforcing cycle that worsens patient outcomes.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Significant heterogeneity exists across studies due to variations in cancer types, measurement tools, population characteristics, and health system contexts.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Multiple demographic, clinical, and psychosocial factors influence the burden of these conditions, highlighting the multidimensional nature of cancer-related distress.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The findings emphasize the importance of integrated, patient-centered approaches to improve quality of life, treatment adherence, and clinical outcomes.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11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34993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049311"/>
            <a:ext cx="12571873" cy="62192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Integrate routine screening for pain, depression, and anxiety using validated tools across all cancer care settings.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Adopt multidisciplinary care models that combine oncology and mental health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Strengthen psychosocial support systems, including counseling, patient–provider communication, and social/family support interventions.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Enhance early identification of high-risk groups for targeted interventions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Encourage high-quality research to address existing gaps and improve global evidence.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Implement policy-level strategies that prioritize mental health integration in cancer care pathways and ensure resource allocation for supportive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421155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EAE5F-14B2-3823-8615-F8AEF9BD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93E9-EAEC-ABA3-9384-4F253620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Acknowledgement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46AF-274D-5EAE-FDBC-31D427399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8" y="1254696"/>
            <a:ext cx="12317040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APHI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DMU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Collogues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Co-authors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Audiences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9D31A-ACE8-2C51-313D-70B2544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97570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D4EB1-B35C-4A07-6216-7AFE35BD1658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0909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6481F-61BC-3AAA-A984-6078991DA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6" y="391646"/>
            <a:ext cx="12569805" cy="794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3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  <a:r>
              <a:rPr lang="en-US" sz="500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3597B-9FE7-186A-4B94-322417A3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897" y="7299025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latin typeface="Arial" panose="020B0604020202020204" pitchFamily="34" charset="0"/>
              </a:rPr>
              <a:t>14</a:t>
            </a:fld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015AF-BD18-7E7F-009D-A109EE4E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" y="1365103"/>
            <a:ext cx="12569805" cy="56586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33511F-6610-481E-D1A2-838FF82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8221" y="7380754"/>
            <a:ext cx="6832063" cy="499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306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4DB9-D77D-6E5A-E278-9D5C898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outlines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D9BD-EC9E-6AFF-51AD-7BBD8BE7E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Objectives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Methods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Result and Discussion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Conclusion and Recommendations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Acknowledgements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B0502-AE0A-C397-BBF2-A9CE5A5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6C3D5-0E91-B890-1BB3-785D476FDB57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6927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071277"/>
            <a:ext cx="12571873" cy="6211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Depression, anxiety, and pain are closely linked conditions that can reinforce one another, creating a cycle that diminishes overall well-being.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Among cancer survivors, emotional stress from diagnosis and treatment intensifies physical pain and complicates symptom management.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Poor mental health contributes to lower treatment adherence, increased hospitalizations, and worse survival outcomes.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The COVID-19 pandemic further heightened these issues by disrupting care and increasing isolation and psychological vulnerability.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Cancer-related pain, caused by tumor pressure or treatment effects, remains one of the most debilitating symptoms, often worsening emotional distress and reducing functional capacity.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57488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18503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071275"/>
            <a:ext cx="12571873" cy="62720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Depression affects about 264 million people globally and is common in cancer survivors.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An estimated 30–40% of cancer patients experience depression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Depression, anxiety, and pain share biological pathways; including chronic stress, inflammation, and neurotransmitter changes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These conditions lead to poor treatment outcomes, longer hospital stays, increased mortality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Multiple factors including national and international crisis influence these health challenges.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Thus, a global umbrella review is essential to synthesize existing evidence, identify determinants, and support integrated care approaches that address both psychological and physical needs of cancer patients even in crisis conditions.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228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65976-F216-DC3B-5B9F-2446A28A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E8AC-1644-068A-1475-FC2AE3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Objectives …(1/1)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BA7B-B966-6A0B-AE20-39BCF413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+mn-lt"/>
                <a:cs typeface="Times New Roman" panose="02020603050405020304" pitchFamily="18" charset="0"/>
              </a:rPr>
              <a:t>To determine the global prevalence of pain, depression, and anxiety among cancer patients as reported in systematic reviews and meta-analyses.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+mn-lt"/>
                <a:cs typeface="Times New Roman" panose="02020603050405020304" pitchFamily="18" charset="0"/>
              </a:rPr>
              <a:t>To identify key demographic, clinical, and psychosocial factors associated with the prevalence of pain, depression, and anxiety among cancer patients.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+mn-lt"/>
                <a:cs typeface="Times New Roman" panose="02020603050405020304" pitchFamily="18" charset="0"/>
              </a:rPr>
              <a:t>To examine regional or cultural differences in the prevalence of pain, depression, and anxiety among cancer patients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A275F-F99D-02C3-22BC-2E453ADC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9FC87-94D3-0197-9ADE-08E14B4E43E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05516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131757"/>
            <a:ext cx="12571873" cy="61510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Study Design: Umbrella review of systematic reviews and meta-analyses (SRMAs)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Search Strategy: Comprehensive search conducted on databases MEDLINE, EMBASE, CINAHL, PubMed, ScienceDirect, Web of Science, Cochrane Reviews.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Search terms combined using Boolean operators (“AND”, “OR”)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Included: SRMAs published in English reporting prevalence of pain, depression, or anxiety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Excluded: non-SRMA studies, narrative reviews, editorials, letters, abstracts, studies without defined search strategies, or low-quality methods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Screening &amp; Selection: All results imported to Endnote X8 for deduplication, two reviewers independently screened and the third author approved.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10706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086787"/>
            <a:ext cx="12697771" cy="61818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Extracted information: author, year, cancer type, number of included studies, sample size, prevalence of pain/depression/anxiety, and reported determinants.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Quality Assessment: AMSTAR tool used to assess the methodological qualities of studies.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Data Synthesis &amp; Statistical Analysis: Data analyzed using Stata 17, Heterogeneity assessed with Cochran’s Q and I² statistics.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Der Simonian–Laird random-effects model was applied for pooling the data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Meta-regression, subgroup, sensitivity analysis were done to identify source of heterogeneity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Publication bias was assessed using funnel plots and Egger’s test and trim-and-fill applied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Associations of variables presented as log odds ratios; significance set at p &lt; 0.05.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7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34162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…(1/3)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101777"/>
            <a:ext cx="12571873" cy="61668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26 high-quality SRMA studies were included (AMSTAR scores 8–11; mean = 10.11).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These SRMAs represented 1,161 primary studies with 1,288,612 cancer survivors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Depression prevalence: 33.16%, anxiety prevalence: 30.55%, reflecting substantial psychological distress among cancer survivors.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Pain prevalence varied by treatment stage: before treatment: 65.22%, during treatment: 51.34%, and after treatment: 39.77%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Discussion insight: Pain decreases after treatment but remains substantial, underscoring the need for continuous pain management across the cancer care continuum.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8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70466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Discussion…(2/3)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8" y="1064301"/>
            <a:ext cx="12302050" cy="62789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Extremely high heterogeneity (I² &gt; 99%), then, we conduct meta-regression, subgroup, and sensitivity analyses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COVID-19 revealed the highest psychological burden: Depression: 43.25%, anxiety: 52.93%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COVID-19 amplified mental health challenges due to disrupted cancer treatment and follow-up, fear of infection and increased mortality risk, social isolation and separation from caregivers, reduced access to psychosocial and supportive services.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Discussion insight: COVID-19 likely intensified reporting of psychological symptoms, contributing to elevated prevalence and high heterogeneity.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9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6641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2507</TotalTime>
  <Words>1256</Words>
  <Application>Microsoft Office PowerPoint</Application>
  <PresentationFormat>Custom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Gill Sans MT</vt:lpstr>
      <vt:lpstr>Oswald</vt:lpstr>
      <vt:lpstr>Times New Roman</vt:lpstr>
      <vt:lpstr>Wingdings</vt:lpstr>
      <vt:lpstr>Office Theme</vt:lpstr>
      <vt:lpstr> Global Prevalence &amp; Determinants of Pain, Depression, &amp; Anxiety among Cancer Patients: an Umbrella Review of Systematic Reviews and Meta-analyses </vt:lpstr>
      <vt:lpstr>Presentation outlines </vt:lpstr>
      <vt:lpstr>Background…(1/2) </vt:lpstr>
      <vt:lpstr>Background…(2/2) </vt:lpstr>
      <vt:lpstr>Objectives …(1/1) </vt:lpstr>
      <vt:lpstr>Methods …(1/2) </vt:lpstr>
      <vt:lpstr>Methods …(2/2) </vt:lpstr>
      <vt:lpstr>Results and Discussion …(1/3) </vt:lpstr>
      <vt:lpstr>Results and Discussion…(2/3) </vt:lpstr>
      <vt:lpstr>Results and Discussion …(3/3) </vt:lpstr>
      <vt:lpstr>Conclusion and Recommendations …(1/2) </vt:lpstr>
      <vt:lpstr>Conclusion and Recommendations …(2/2) </vt:lpstr>
      <vt:lpstr>Acknowledgement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Tesfahun Taddege</dc:creator>
  <cp:lastModifiedBy>Addisu Getie</cp:lastModifiedBy>
  <cp:revision>160</cp:revision>
  <dcterms:created xsi:type="dcterms:W3CDTF">2022-05-05T18:20:50Z</dcterms:created>
  <dcterms:modified xsi:type="dcterms:W3CDTF">2025-11-16T08:04:48Z</dcterms:modified>
</cp:coreProperties>
</file>